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90" r:id="rId4"/>
    <p:sldId id="293" r:id="rId5"/>
    <p:sldId id="291" r:id="rId6"/>
    <p:sldId id="308" r:id="rId7"/>
    <p:sldId id="269" r:id="rId8"/>
    <p:sldId id="264" r:id="rId9"/>
    <p:sldId id="298" r:id="rId10"/>
    <p:sldId id="299" r:id="rId11"/>
    <p:sldId id="309" r:id="rId12"/>
    <p:sldId id="310" r:id="rId13"/>
    <p:sldId id="311" r:id="rId14"/>
    <p:sldId id="271" r:id="rId15"/>
    <p:sldId id="265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302" r:id="rId24"/>
    <p:sldId id="304" r:id="rId25"/>
    <p:sldId id="270" r:id="rId26"/>
    <p:sldId id="266" r:id="rId27"/>
    <p:sldId id="272" r:id="rId28"/>
    <p:sldId id="312" r:id="rId29"/>
    <p:sldId id="305" r:id="rId30"/>
    <p:sldId id="307" r:id="rId31"/>
    <p:sldId id="294" r:id="rId32"/>
    <p:sldId id="274" r:id="rId33"/>
    <p:sldId id="267" r:id="rId34"/>
    <p:sldId id="259" r:id="rId35"/>
    <p:sldId id="275" r:id="rId36"/>
    <p:sldId id="276" r:id="rId37"/>
    <p:sldId id="277" r:id="rId38"/>
    <p:sldId id="278" r:id="rId39"/>
    <p:sldId id="279" r:id="rId40"/>
    <p:sldId id="288" r:id="rId41"/>
    <p:sldId id="289" r:id="rId42"/>
    <p:sldId id="273" r:id="rId43"/>
    <p:sldId id="26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1339"/>
    <a:srgbClr val="F5F5F5"/>
    <a:srgbClr val="F7BC26"/>
    <a:srgbClr val="FF00FF"/>
    <a:srgbClr val="F8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0"/>
    <p:restoredTop sz="94560"/>
  </p:normalViewPr>
  <p:slideViewPr>
    <p:cSldViewPr snapToGrid="0" snapToObjects="1">
      <p:cViewPr varScale="1">
        <p:scale>
          <a:sx n="102" d="100"/>
          <a:sy n="102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January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7-604F-9475-F6F07A91E91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February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7605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A7-604F-9475-F6F07A91E91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8385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A7-604F-9475-F6F07A91E91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April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  <c:pt idx="0">
                  <c:v>11400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A7-604F-9475-F6F07A91E91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Sheet1!$B$6</c:f>
              <c:numCache>
                <c:formatCode>General</c:formatCode>
                <c:ptCount val="1"/>
                <c:pt idx="0">
                  <c:v>14280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A7-604F-9475-F6F07A91E91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Sheet1!$B$7</c:f>
              <c:numCache>
                <c:formatCode>General</c:formatCode>
                <c:ptCount val="1"/>
                <c:pt idx="0">
                  <c:v>16320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A7-604F-9475-F6F07A91E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653808"/>
        <c:axId val="647640928"/>
      </c:barChart>
      <c:catAx>
        <c:axId val="647653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7640928"/>
        <c:crosses val="autoZero"/>
        <c:auto val="1"/>
        <c:lblAlgn val="ctr"/>
        <c:lblOffset val="100"/>
        <c:noMultiLvlLbl val="0"/>
      </c:catAx>
      <c:valAx>
        <c:axId val="64764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65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>
      <a:noFill/>
    </a:ln>
    <a:effectLst/>
  </c:spPr>
  <c:txPr>
    <a:bodyPr/>
    <a:lstStyle/>
    <a:p>
      <a:pPr>
        <a:defRPr>
          <a:ln>
            <a:noFill/>
          </a:ln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83086698247241E-2"/>
          <c:y val="3.9997555286184316E-2"/>
          <c:w val="0.94408397798756494"/>
          <c:h val="0.83856807679117717"/>
        </c:manualLayout>
      </c:layout>
      <c:lineChart>
        <c:grouping val="standard"/>
        <c:varyColors val="0"/>
        <c:ser>
          <c:idx val="1"/>
          <c:order val="1"/>
          <c:tx>
            <c:strRef>
              <c:f>'new TRS and CTS PPT tab'!$D$62</c:f>
              <c:strCache>
                <c:ptCount val="1"/>
                <c:pt idx="0">
                  <c:v>PctAnsIn10</c:v>
                </c:pt>
              </c:strCache>
            </c:strRef>
          </c:tx>
          <c:spPr>
            <a:ln w="34925">
              <a:solidFill>
                <a:srgbClr val="C11339"/>
              </a:solidFill>
            </a:ln>
          </c:spPr>
          <c:marker>
            <c:spPr>
              <a:solidFill>
                <a:srgbClr val="C11339"/>
              </a:solidFill>
              <a:ln>
                <a:solidFill>
                  <a:srgbClr val="C11339"/>
                </a:solidFill>
              </a:ln>
            </c:spPr>
          </c:marker>
          <c:cat>
            <c:numRef>
              <c:f>'new TRS and CTS PPT tab'!$B$63:$B$86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tab'!$D$63:$D$86</c:f>
              <c:numCache>
                <c:formatCode>General</c:formatCode>
                <c:ptCount val="24"/>
                <c:pt idx="0">
                  <c:v>96</c:v>
                </c:pt>
                <c:pt idx="1">
                  <c:v>95</c:v>
                </c:pt>
                <c:pt idx="2">
                  <c:v>97</c:v>
                </c:pt>
                <c:pt idx="3">
                  <c:v>95</c:v>
                </c:pt>
                <c:pt idx="4">
                  <c:v>96</c:v>
                </c:pt>
                <c:pt idx="5">
                  <c:v>96</c:v>
                </c:pt>
                <c:pt idx="6">
                  <c:v>93</c:v>
                </c:pt>
                <c:pt idx="7">
                  <c:v>92</c:v>
                </c:pt>
                <c:pt idx="8">
                  <c:v>93</c:v>
                </c:pt>
                <c:pt idx="9">
                  <c:v>93</c:v>
                </c:pt>
                <c:pt idx="10">
                  <c:v>96</c:v>
                </c:pt>
                <c:pt idx="11">
                  <c:v>96</c:v>
                </c:pt>
                <c:pt idx="12">
                  <c:v>97</c:v>
                </c:pt>
                <c:pt idx="13">
                  <c:v>96</c:v>
                </c:pt>
                <c:pt idx="14">
                  <c:v>93</c:v>
                </c:pt>
                <c:pt idx="15">
                  <c:v>95</c:v>
                </c:pt>
                <c:pt idx="16">
                  <c:v>91</c:v>
                </c:pt>
                <c:pt idx="17">
                  <c:v>90</c:v>
                </c:pt>
                <c:pt idx="18">
                  <c:v>91</c:v>
                </c:pt>
                <c:pt idx="19">
                  <c:v>88</c:v>
                </c:pt>
                <c:pt idx="20">
                  <c:v>84</c:v>
                </c:pt>
                <c:pt idx="21">
                  <c:v>88</c:v>
                </c:pt>
                <c:pt idx="22">
                  <c:v>93</c:v>
                </c:pt>
                <c:pt idx="23">
                  <c:v>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37-B94A-91D7-CBCBD1BB6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80704"/>
        <c:axId val="1542822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'new TRS and CTS PPT tab'!$C$62</c15:sqref>
                        </c15:formulaRef>
                      </c:ext>
                    </c:extLst>
                    <c:strCache>
                      <c:ptCount val="1"/>
                      <c:pt idx="0">
                        <c:v>AvgAnSec</c:v>
                      </c:pt>
                    </c:strCache>
                  </c:strRef>
                </c:tx>
                <c:cat>
                  <c:numRef>
                    <c:extLst>
                      <c:ext uri="{02D57815-91ED-43cb-92C2-25804820EDAC}">
                        <c15:formulaRef>
                          <c15:sqref>'new TRS and CTS PPT tab'!$B$63:$B$86</c15:sqref>
                        </c15:formulaRef>
                      </c:ext>
                    </c:extLst>
                    <c:numCache>
                      <c:formatCode>mmm\-yy</c:formatCode>
                      <c:ptCount val="24"/>
                      <c:pt idx="0">
                        <c:v>43617</c:v>
                      </c:pt>
                      <c:pt idx="1">
                        <c:v>43647</c:v>
                      </c:pt>
                      <c:pt idx="2">
                        <c:v>43678</c:v>
                      </c:pt>
                      <c:pt idx="3">
                        <c:v>43709</c:v>
                      </c:pt>
                      <c:pt idx="4">
                        <c:v>43739</c:v>
                      </c:pt>
                      <c:pt idx="5">
                        <c:v>43770</c:v>
                      </c:pt>
                      <c:pt idx="6">
                        <c:v>43800</c:v>
                      </c:pt>
                      <c:pt idx="7">
                        <c:v>43831</c:v>
                      </c:pt>
                      <c:pt idx="8">
                        <c:v>43862</c:v>
                      </c:pt>
                      <c:pt idx="9">
                        <c:v>43891</c:v>
                      </c:pt>
                      <c:pt idx="10">
                        <c:v>43922</c:v>
                      </c:pt>
                      <c:pt idx="11">
                        <c:v>43952</c:v>
                      </c:pt>
                      <c:pt idx="12">
                        <c:v>43983</c:v>
                      </c:pt>
                      <c:pt idx="13">
                        <c:v>44013</c:v>
                      </c:pt>
                      <c:pt idx="14">
                        <c:v>44044</c:v>
                      </c:pt>
                      <c:pt idx="15">
                        <c:v>44075</c:v>
                      </c:pt>
                      <c:pt idx="16">
                        <c:v>44105</c:v>
                      </c:pt>
                      <c:pt idx="17">
                        <c:v>44136</c:v>
                      </c:pt>
                      <c:pt idx="18">
                        <c:v>44166</c:v>
                      </c:pt>
                      <c:pt idx="19">
                        <c:v>44197</c:v>
                      </c:pt>
                      <c:pt idx="20">
                        <c:v>44228</c:v>
                      </c:pt>
                      <c:pt idx="21">
                        <c:v>44256</c:v>
                      </c:pt>
                      <c:pt idx="22">
                        <c:v>44287</c:v>
                      </c:pt>
                      <c:pt idx="23">
                        <c:v>44317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'new TRS and CTS PPT tab'!$C$63:$C$86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0.9</c:v>
                      </c:pt>
                      <c:pt idx="1">
                        <c:v>0.9</c:v>
                      </c:pt>
                      <c:pt idx="2">
                        <c:v>0.7</c:v>
                      </c:pt>
                      <c:pt idx="3">
                        <c:v>0.9</c:v>
                      </c:pt>
                      <c:pt idx="4">
                        <c:v>0.8</c:v>
                      </c:pt>
                      <c:pt idx="5">
                        <c:v>0.8</c:v>
                      </c:pt>
                      <c:pt idx="6">
                        <c:v>1.2</c:v>
                      </c:pt>
                      <c:pt idx="7">
                        <c:v>1.5</c:v>
                      </c:pt>
                      <c:pt idx="8">
                        <c:v>1.4</c:v>
                      </c:pt>
                      <c:pt idx="9">
                        <c:v>1.6</c:v>
                      </c:pt>
                      <c:pt idx="10">
                        <c:v>0.8</c:v>
                      </c:pt>
                      <c:pt idx="11">
                        <c:v>0.9</c:v>
                      </c:pt>
                      <c:pt idx="12">
                        <c:v>0.7</c:v>
                      </c:pt>
                      <c:pt idx="13">
                        <c:v>0.7</c:v>
                      </c:pt>
                      <c:pt idx="14">
                        <c:v>1.3</c:v>
                      </c:pt>
                      <c:pt idx="15">
                        <c:v>0.9</c:v>
                      </c:pt>
                      <c:pt idx="16">
                        <c:v>1.9</c:v>
                      </c:pt>
                      <c:pt idx="17">
                        <c:v>2</c:v>
                      </c:pt>
                      <c:pt idx="18">
                        <c:v>1.9</c:v>
                      </c:pt>
                      <c:pt idx="19">
                        <c:v>2.5</c:v>
                      </c:pt>
                      <c:pt idx="20">
                        <c:v>3.5</c:v>
                      </c:pt>
                      <c:pt idx="21">
                        <c:v>2.7</c:v>
                      </c:pt>
                      <c:pt idx="22">
                        <c:v>1.6</c:v>
                      </c:pt>
                      <c:pt idx="23">
                        <c:v>1.5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8D37-B94A-91D7-CBCBD1BB6698}"/>
                  </c:ext>
                </c:extLst>
              </c15:ser>
            </c15:filteredLineSeries>
          </c:ext>
        </c:extLst>
      </c:lineChart>
      <c:dateAx>
        <c:axId val="15428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54282240"/>
        <c:crosses val="autoZero"/>
        <c:auto val="1"/>
        <c:lblOffset val="100"/>
        <c:baseTimeUnit val="months"/>
      </c:dateAx>
      <c:valAx>
        <c:axId val="154282240"/>
        <c:scaling>
          <c:orientation val="minMax"/>
          <c:max val="100"/>
          <c:min val="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54280704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83086698247241E-2"/>
          <c:y val="4.5654105412989185E-2"/>
          <c:w val="0.95081929626853601"/>
          <c:h val="0.83291152725080353"/>
        </c:manualLayout>
      </c:layout>
      <c:lineChart>
        <c:grouping val="standard"/>
        <c:varyColors val="0"/>
        <c:ser>
          <c:idx val="1"/>
          <c:order val="1"/>
          <c:tx>
            <c:strRef>
              <c:f>'new TRS and CTS PPT tab'!$D$3</c:f>
              <c:strCache>
                <c:ptCount val="1"/>
                <c:pt idx="0">
                  <c:v>PctAnsIn10</c:v>
                </c:pt>
              </c:strCache>
            </c:strRef>
          </c:tx>
          <c:spPr>
            <a:ln w="34925">
              <a:solidFill>
                <a:srgbClr val="C11339"/>
              </a:solidFill>
            </a:ln>
          </c:spPr>
          <c:marker>
            <c:spPr>
              <a:solidFill>
                <a:srgbClr val="C11339"/>
              </a:solidFill>
              <a:ln>
                <a:solidFill>
                  <a:srgbClr val="C11339"/>
                </a:solidFill>
              </a:ln>
            </c:spPr>
          </c:marker>
          <c:cat>
            <c:numRef>
              <c:f>'new TRS and CTS PPT tab'!$B$4:$B$27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tab'!$D$4:$D$27</c:f>
              <c:numCache>
                <c:formatCode>General</c:formatCode>
                <c:ptCount val="24"/>
                <c:pt idx="0">
                  <c:v>99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54</c:v>
                </c:pt>
                <c:pt idx="10">
                  <c:v>35</c:v>
                </c:pt>
                <c:pt idx="11">
                  <c:v>80</c:v>
                </c:pt>
                <c:pt idx="12">
                  <c:v>93</c:v>
                </c:pt>
                <c:pt idx="13">
                  <c:v>91</c:v>
                </c:pt>
                <c:pt idx="14">
                  <c:v>94</c:v>
                </c:pt>
                <c:pt idx="15">
                  <c:v>94</c:v>
                </c:pt>
                <c:pt idx="16">
                  <c:v>96</c:v>
                </c:pt>
                <c:pt idx="17">
                  <c:v>94</c:v>
                </c:pt>
                <c:pt idx="18">
                  <c:v>90</c:v>
                </c:pt>
                <c:pt idx="19">
                  <c:v>91</c:v>
                </c:pt>
                <c:pt idx="20">
                  <c:v>95</c:v>
                </c:pt>
                <c:pt idx="21">
                  <c:v>97</c:v>
                </c:pt>
                <c:pt idx="22">
                  <c:v>98</c:v>
                </c:pt>
                <c:pt idx="23">
                  <c:v>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19-E942-8A7D-7ED030336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80704"/>
        <c:axId val="1542822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'new TRS and CTS PPT tab'!$C$3</c15:sqref>
                        </c15:formulaRef>
                      </c:ext>
                    </c:extLst>
                    <c:strCache>
                      <c:ptCount val="1"/>
                      <c:pt idx="0">
                        <c:v>AveAnSec</c:v>
                      </c:pt>
                    </c:strCache>
                  </c:strRef>
                </c:tx>
                <c:cat>
                  <c:numRef>
                    <c:extLst>
                      <c:ext uri="{02D57815-91ED-43cb-92C2-25804820EDAC}">
                        <c15:formulaRef>
                          <c15:sqref>'new TRS and CTS PPT tab'!$B$4:$B$27</c15:sqref>
                        </c15:formulaRef>
                      </c:ext>
                    </c:extLst>
                    <c:numCache>
                      <c:formatCode>mmm\-yy</c:formatCode>
                      <c:ptCount val="24"/>
                      <c:pt idx="0">
                        <c:v>43617</c:v>
                      </c:pt>
                      <c:pt idx="1">
                        <c:v>43647</c:v>
                      </c:pt>
                      <c:pt idx="2">
                        <c:v>43678</c:v>
                      </c:pt>
                      <c:pt idx="3">
                        <c:v>43709</c:v>
                      </c:pt>
                      <c:pt idx="4">
                        <c:v>43739</c:v>
                      </c:pt>
                      <c:pt idx="5">
                        <c:v>43770</c:v>
                      </c:pt>
                      <c:pt idx="6">
                        <c:v>43800</c:v>
                      </c:pt>
                      <c:pt idx="7">
                        <c:v>43831</c:v>
                      </c:pt>
                      <c:pt idx="8">
                        <c:v>43862</c:v>
                      </c:pt>
                      <c:pt idx="9">
                        <c:v>43891</c:v>
                      </c:pt>
                      <c:pt idx="10">
                        <c:v>43922</c:v>
                      </c:pt>
                      <c:pt idx="11">
                        <c:v>43952</c:v>
                      </c:pt>
                      <c:pt idx="12">
                        <c:v>43983</c:v>
                      </c:pt>
                      <c:pt idx="13">
                        <c:v>44013</c:v>
                      </c:pt>
                      <c:pt idx="14">
                        <c:v>44044</c:v>
                      </c:pt>
                      <c:pt idx="15">
                        <c:v>44075</c:v>
                      </c:pt>
                      <c:pt idx="16">
                        <c:v>44105</c:v>
                      </c:pt>
                      <c:pt idx="17">
                        <c:v>44136</c:v>
                      </c:pt>
                      <c:pt idx="18">
                        <c:v>44166</c:v>
                      </c:pt>
                      <c:pt idx="19">
                        <c:v>44197</c:v>
                      </c:pt>
                      <c:pt idx="20">
                        <c:v>44228</c:v>
                      </c:pt>
                      <c:pt idx="21">
                        <c:v>44256</c:v>
                      </c:pt>
                      <c:pt idx="22">
                        <c:v>44287</c:v>
                      </c:pt>
                      <c:pt idx="23">
                        <c:v>44317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'new TRS and CTS PPT tab'!$C$4:$C$27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0.7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0.7</c:v>
                      </c:pt>
                      <c:pt idx="4">
                        <c:v>0.6</c:v>
                      </c:pt>
                      <c:pt idx="5">
                        <c:v>0.7</c:v>
                      </c:pt>
                      <c:pt idx="6">
                        <c:v>0.7</c:v>
                      </c:pt>
                      <c:pt idx="7">
                        <c:v>0.6</c:v>
                      </c:pt>
                      <c:pt idx="8">
                        <c:v>0.7</c:v>
                      </c:pt>
                      <c:pt idx="9">
                        <c:v>22.8</c:v>
                      </c:pt>
                      <c:pt idx="10">
                        <c:v>38.5</c:v>
                      </c:pt>
                      <c:pt idx="11">
                        <c:v>8.1</c:v>
                      </c:pt>
                      <c:pt idx="12">
                        <c:v>2.9</c:v>
                      </c:pt>
                      <c:pt idx="13">
                        <c:v>3</c:v>
                      </c:pt>
                      <c:pt idx="14">
                        <c:v>2.4</c:v>
                      </c:pt>
                      <c:pt idx="15">
                        <c:v>2.5</c:v>
                      </c:pt>
                      <c:pt idx="16">
                        <c:v>2</c:v>
                      </c:pt>
                      <c:pt idx="17">
                        <c:v>2.5</c:v>
                      </c:pt>
                      <c:pt idx="18">
                        <c:v>3.6</c:v>
                      </c:pt>
                      <c:pt idx="19">
                        <c:v>3</c:v>
                      </c:pt>
                      <c:pt idx="20">
                        <c:v>2.4</c:v>
                      </c:pt>
                      <c:pt idx="21">
                        <c:v>2</c:v>
                      </c:pt>
                      <c:pt idx="22">
                        <c:v>1.4</c:v>
                      </c:pt>
                      <c:pt idx="23">
                        <c:v>2.4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2119-E942-8A7D-7ED030336D63}"/>
                  </c:ext>
                </c:extLst>
              </c15:ser>
            </c15:filteredLineSeries>
          </c:ext>
        </c:extLst>
      </c:lineChart>
      <c:dateAx>
        <c:axId val="15428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54282240"/>
        <c:crosses val="autoZero"/>
        <c:auto val="1"/>
        <c:lblOffset val="100"/>
        <c:baseTimeUnit val="months"/>
      </c:dateAx>
      <c:valAx>
        <c:axId val="154282240"/>
        <c:scaling>
          <c:orientation val="minMax"/>
          <c:max val="100"/>
          <c:min val="0"/>
        </c:scaling>
        <c:delete val="0"/>
        <c:axPos val="l"/>
        <c:majorGridlines/>
        <c:minorGridlines/>
        <c:numFmt formatCode="#,##0" sourceLinked="0"/>
        <c:majorTickMark val="none"/>
        <c:minorTickMark val="none"/>
        <c:tickLblPos val="nextTo"/>
        <c:crossAx val="154280704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'new TRS and CTS PPT tab'!$C$91</c:f>
              <c:strCache>
                <c:ptCount val="1"/>
                <c:pt idx="0">
                  <c:v>Session Mins</c:v>
                </c:pt>
              </c:strCache>
            </c:strRef>
          </c:tx>
          <c:spPr>
            <a:ln w="34925">
              <a:solidFill>
                <a:srgbClr val="C11339"/>
              </a:solidFill>
            </a:ln>
          </c:spPr>
          <c:marker>
            <c:symbol val="square"/>
            <c:size val="8"/>
            <c:spPr>
              <a:solidFill>
                <a:srgbClr val="C11339"/>
              </a:solidFill>
              <a:ln>
                <a:solidFill>
                  <a:srgbClr val="C11339"/>
                </a:solidFill>
              </a:ln>
            </c:spPr>
          </c:marker>
          <c:cat>
            <c:numRef>
              <c:f>'new TRS and CTS PPT tab'!$B$92:$B$115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tab'!$C$92:$C$115</c:f>
              <c:numCache>
                <c:formatCode>_(* #,##0.00_);_(* \(#,##0.00\);_(* "-"??_);_(@_)</c:formatCode>
                <c:ptCount val="24"/>
                <c:pt idx="0">
                  <c:v>18003.485999999499</c:v>
                </c:pt>
                <c:pt idx="1">
                  <c:v>22004.536999999498</c:v>
                </c:pt>
                <c:pt idx="2">
                  <c:v>23682.169999999602</c:v>
                </c:pt>
                <c:pt idx="3">
                  <c:v>21867.3129999995</c:v>
                </c:pt>
                <c:pt idx="4">
                  <c:v>26982.327999999601</c:v>
                </c:pt>
                <c:pt idx="5">
                  <c:v>20223.886999999599</c:v>
                </c:pt>
                <c:pt idx="6">
                  <c:v>21142.1369999995</c:v>
                </c:pt>
                <c:pt idx="7">
                  <c:v>20649.1439999996</c:v>
                </c:pt>
                <c:pt idx="8">
                  <c:v>24056.120999999701</c:v>
                </c:pt>
                <c:pt idx="9">
                  <c:v>28529.568999999799</c:v>
                </c:pt>
                <c:pt idx="10">
                  <c:v>28700.493999999599</c:v>
                </c:pt>
                <c:pt idx="11">
                  <c:v>25478.129999999699</c:v>
                </c:pt>
                <c:pt idx="12">
                  <c:v>17696.146999999601</c:v>
                </c:pt>
                <c:pt idx="13">
                  <c:v>17817.0439999995</c:v>
                </c:pt>
                <c:pt idx="14">
                  <c:v>18345.354999999599</c:v>
                </c:pt>
                <c:pt idx="15">
                  <c:v>16310.1279999995</c:v>
                </c:pt>
                <c:pt idx="16">
                  <c:v>16604.942999999501</c:v>
                </c:pt>
                <c:pt idx="17">
                  <c:v>15877.0899999995</c:v>
                </c:pt>
                <c:pt idx="18">
                  <c:v>15225.827999999599</c:v>
                </c:pt>
                <c:pt idx="19">
                  <c:v>16772.664999999401</c:v>
                </c:pt>
                <c:pt idx="20">
                  <c:v>21651.8999999997</c:v>
                </c:pt>
                <c:pt idx="21">
                  <c:v>25726.6359999997</c:v>
                </c:pt>
                <c:pt idx="22">
                  <c:v>25281.8579999998</c:v>
                </c:pt>
                <c:pt idx="23">
                  <c:v>22767.412999999699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A2-9F4E-9144-B9D1F5FE5616}"/>
            </c:ext>
          </c:extLst>
        </c:ser>
        <c:ser>
          <c:idx val="1"/>
          <c:order val="1"/>
          <c:tx>
            <c:strRef>
              <c:f>'new TRS and CTS PPT tab'!$D$91</c:f>
              <c:strCache>
                <c:ptCount val="1"/>
                <c:pt idx="0">
                  <c:v>Conversation Mins</c:v>
                </c:pt>
              </c:strCache>
            </c:strRef>
          </c:tx>
          <c:spPr>
            <a:ln w="34925">
              <a:solidFill>
                <a:srgbClr val="F7BC26"/>
              </a:solidFill>
            </a:ln>
          </c:spPr>
          <c:marker>
            <c:spPr>
              <a:solidFill>
                <a:srgbClr val="F7BC26"/>
              </a:solidFill>
              <a:ln>
                <a:solidFill>
                  <a:srgbClr val="F7BC26"/>
                </a:solidFill>
              </a:ln>
            </c:spPr>
          </c:marker>
          <c:cat>
            <c:numRef>
              <c:f>'new TRS and CTS PPT tab'!$B$92:$B$115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tab'!$D$92:$D$115</c:f>
              <c:numCache>
                <c:formatCode>_(* #,##0.00_);_(* \(#,##0.00\);_(* "-"??_);_(@_)</c:formatCode>
                <c:ptCount val="24"/>
                <c:pt idx="0">
                  <c:v>6900.6643999999997</c:v>
                </c:pt>
                <c:pt idx="1">
                  <c:v>8836.0739999999896</c:v>
                </c:pt>
                <c:pt idx="2">
                  <c:v>9675.6951000000008</c:v>
                </c:pt>
                <c:pt idx="3">
                  <c:v>10106.468999999999</c:v>
                </c:pt>
                <c:pt idx="4">
                  <c:v>12504.5744</c:v>
                </c:pt>
                <c:pt idx="5">
                  <c:v>8362.0609000000004</c:v>
                </c:pt>
                <c:pt idx="6">
                  <c:v>8039.6292999999996</c:v>
                </c:pt>
                <c:pt idx="7">
                  <c:v>8394.83499999999</c:v>
                </c:pt>
                <c:pt idx="8">
                  <c:v>11160.9547</c:v>
                </c:pt>
                <c:pt idx="9">
                  <c:v>14210.1132</c:v>
                </c:pt>
                <c:pt idx="10">
                  <c:v>14138.845799999999</c:v>
                </c:pt>
                <c:pt idx="11">
                  <c:v>12406.833699999999</c:v>
                </c:pt>
                <c:pt idx="12">
                  <c:v>7132.5442000000003</c:v>
                </c:pt>
                <c:pt idx="13">
                  <c:v>6967.5205999999998</c:v>
                </c:pt>
                <c:pt idx="14">
                  <c:v>7535.1634999999897</c:v>
                </c:pt>
                <c:pt idx="15">
                  <c:v>6486.2602999999999</c:v>
                </c:pt>
                <c:pt idx="16">
                  <c:v>6500.45279999999</c:v>
                </c:pt>
                <c:pt idx="17">
                  <c:v>6416.0321000000004</c:v>
                </c:pt>
                <c:pt idx="18">
                  <c:v>6375.3730999999998</c:v>
                </c:pt>
                <c:pt idx="19">
                  <c:v>6706.8199000000004</c:v>
                </c:pt>
                <c:pt idx="20">
                  <c:v>10327.797</c:v>
                </c:pt>
                <c:pt idx="21">
                  <c:v>12729.2034</c:v>
                </c:pt>
                <c:pt idx="22">
                  <c:v>12383.7554</c:v>
                </c:pt>
                <c:pt idx="23">
                  <c:v>10613.401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A2-9F4E-9144-B9D1F5FE5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80704"/>
        <c:axId val="154282240"/>
      </c:lineChart>
      <c:dateAx>
        <c:axId val="15428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54282240"/>
        <c:crosses val="autoZero"/>
        <c:auto val="1"/>
        <c:lblOffset val="100"/>
        <c:baseTimeUnit val="months"/>
      </c:dateAx>
      <c:valAx>
        <c:axId val="15428224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5428070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'new TRS and CTS PPT tab'!$C$34</c:f>
              <c:strCache>
                <c:ptCount val="1"/>
                <c:pt idx="0">
                  <c:v>Session Mins</c:v>
                </c:pt>
              </c:strCache>
            </c:strRef>
          </c:tx>
          <c:spPr>
            <a:ln w="34925">
              <a:solidFill>
                <a:srgbClr val="C11339"/>
              </a:solidFill>
            </a:ln>
          </c:spPr>
          <c:marker>
            <c:symbol val="square"/>
            <c:size val="8"/>
            <c:spPr>
              <a:solidFill>
                <a:srgbClr val="C11339"/>
              </a:solidFill>
              <a:ln>
                <a:solidFill>
                  <a:srgbClr val="C11339"/>
                </a:solidFill>
              </a:ln>
            </c:spPr>
          </c:marker>
          <c:cat>
            <c:numRef>
              <c:f>'new TRS and CTS PPT tab'!$B$35:$B$58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tab'!$C$35:$C$58</c:f>
              <c:numCache>
                <c:formatCode>_(* #,##0.00_);_(* \(#,##0.00\);_(* "-"??_);_(@_)</c:formatCode>
                <c:ptCount val="24"/>
                <c:pt idx="0">
                  <c:v>15189.404</c:v>
                </c:pt>
                <c:pt idx="1">
                  <c:v>16952.027999999998</c:v>
                </c:pt>
                <c:pt idx="2">
                  <c:v>13809.683999999999</c:v>
                </c:pt>
                <c:pt idx="3">
                  <c:v>13103.638999999999</c:v>
                </c:pt>
                <c:pt idx="4">
                  <c:v>11747.953</c:v>
                </c:pt>
                <c:pt idx="5">
                  <c:v>13208.27</c:v>
                </c:pt>
                <c:pt idx="6">
                  <c:v>13701.11</c:v>
                </c:pt>
                <c:pt idx="7">
                  <c:v>12962.64</c:v>
                </c:pt>
                <c:pt idx="8">
                  <c:v>11224.638000000001</c:v>
                </c:pt>
                <c:pt idx="9">
                  <c:v>14873.222</c:v>
                </c:pt>
                <c:pt idx="10">
                  <c:v>17563.548999999999</c:v>
                </c:pt>
                <c:pt idx="11">
                  <c:v>15847.584000000001</c:v>
                </c:pt>
                <c:pt idx="12">
                  <c:v>14232.509</c:v>
                </c:pt>
                <c:pt idx="13">
                  <c:v>13695.099</c:v>
                </c:pt>
                <c:pt idx="14">
                  <c:v>15699.529</c:v>
                </c:pt>
                <c:pt idx="15">
                  <c:v>12766.73</c:v>
                </c:pt>
                <c:pt idx="16">
                  <c:v>11364.498</c:v>
                </c:pt>
                <c:pt idx="17">
                  <c:v>10414.662</c:v>
                </c:pt>
                <c:pt idx="18">
                  <c:v>12287.125</c:v>
                </c:pt>
                <c:pt idx="19">
                  <c:v>10665.700999999999</c:v>
                </c:pt>
                <c:pt idx="20">
                  <c:v>8563.4979999999996</c:v>
                </c:pt>
                <c:pt idx="21">
                  <c:v>9238.0650000000005</c:v>
                </c:pt>
                <c:pt idx="22">
                  <c:v>8572.5360000000001</c:v>
                </c:pt>
                <c:pt idx="23">
                  <c:v>9105.5660000000007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10-1C45-AF66-8C79190DC4A4}"/>
            </c:ext>
          </c:extLst>
        </c:ser>
        <c:ser>
          <c:idx val="1"/>
          <c:order val="1"/>
          <c:tx>
            <c:strRef>
              <c:f>'new TRS and CTS PPT tab'!$D$34</c:f>
              <c:strCache>
                <c:ptCount val="1"/>
                <c:pt idx="0">
                  <c:v>Conversation Mins</c:v>
                </c:pt>
              </c:strCache>
            </c:strRef>
          </c:tx>
          <c:spPr>
            <a:ln w="34925">
              <a:solidFill>
                <a:srgbClr val="F7BC26"/>
              </a:solidFill>
            </a:ln>
          </c:spPr>
          <c:marker>
            <c:spPr>
              <a:solidFill>
                <a:srgbClr val="F7BC26"/>
              </a:solidFill>
              <a:ln>
                <a:solidFill>
                  <a:srgbClr val="F7BC26"/>
                </a:solidFill>
              </a:ln>
            </c:spPr>
          </c:marker>
          <c:cat>
            <c:numRef>
              <c:f>'new TRS and CTS PPT tab'!$B$35:$B$58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tab'!$D$35:$D$58</c:f>
              <c:numCache>
                <c:formatCode>_(* #,##0.00_);_(* \(#,##0.00\);_(* "-"??_);_(@_)</c:formatCode>
                <c:ptCount val="24"/>
                <c:pt idx="0">
                  <c:v>12691.402099999999</c:v>
                </c:pt>
                <c:pt idx="1">
                  <c:v>14189.0839</c:v>
                </c:pt>
                <c:pt idx="2">
                  <c:v>11399.8305</c:v>
                </c:pt>
                <c:pt idx="3">
                  <c:v>10950.026099999999</c:v>
                </c:pt>
                <c:pt idx="4">
                  <c:v>9640.5560999999998</c:v>
                </c:pt>
                <c:pt idx="5">
                  <c:v>11075.9306</c:v>
                </c:pt>
                <c:pt idx="6">
                  <c:v>11436.300300000001</c:v>
                </c:pt>
                <c:pt idx="7">
                  <c:v>10706.5049</c:v>
                </c:pt>
                <c:pt idx="8">
                  <c:v>9313.5751999999993</c:v>
                </c:pt>
                <c:pt idx="9">
                  <c:v>12669.7003</c:v>
                </c:pt>
                <c:pt idx="10">
                  <c:v>15372.473</c:v>
                </c:pt>
                <c:pt idx="11">
                  <c:v>13733.8362</c:v>
                </c:pt>
                <c:pt idx="12">
                  <c:v>11833.7986</c:v>
                </c:pt>
                <c:pt idx="13">
                  <c:v>11513.5116</c:v>
                </c:pt>
                <c:pt idx="14">
                  <c:v>13408.2101</c:v>
                </c:pt>
                <c:pt idx="15">
                  <c:v>10825.3596</c:v>
                </c:pt>
                <c:pt idx="16">
                  <c:v>9607.1226999999999</c:v>
                </c:pt>
                <c:pt idx="17">
                  <c:v>8745.4848999999995</c:v>
                </c:pt>
                <c:pt idx="18">
                  <c:v>10571.0864</c:v>
                </c:pt>
                <c:pt idx="19">
                  <c:v>9267.2566000000006</c:v>
                </c:pt>
                <c:pt idx="20">
                  <c:v>7343.1675999999998</c:v>
                </c:pt>
                <c:pt idx="21">
                  <c:v>7928.4988999999996</c:v>
                </c:pt>
                <c:pt idx="22">
                  <c:v>7138.2519000000002</c:v>
                </c:pt>
                <c:pt idx="23">
                  <c:v>7626.9471999999996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10-1C45-AF66-8C79190DC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80704"/>
        <c:axId val="154282240"/>
      </c:lineChart>
      <c:dateAx>
        <c:axId val="15428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54282240"/>
        <c:crosses val="autoZero"/>
        <c:auto val="1"/>
        <c:lblOffset val="100"/>
        <c:baseTimeUnit val="months"/>
      </c:dateAx>
      <c:valAx>
        <c:axId val="15428224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5428070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BB18A-679D-914F-A3D2-B16C7204A84F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733B1-F473-BE4D-A06D-A021604EC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8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733B1-F473-BE4D-A06D-A021604EC34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7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4D105-6529-9A42-911C-5163E9499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BCB3-576B-204E-BD36-6AE063164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32D8C-3C1F-2740-A220-C30843C6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E9CF5-DDDA-DD44-B36A-D04599F4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6B913-84F6-0240-93DE-905E4CE3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3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0D54-C503-034A-AECE-DCEB8B42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7C87E-78AA-864A-AA48-BE4A4045C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92D91-D16C-8745-B3B0-0F932F51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697E-DF55-2940-B693-9BFCE5AC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52C21-6D19-5143-8BB2-0EBA8A3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E97F81-BC3B-4349-9E0D-2AADFC1E2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1ADB0-B405-3643-8083-9685ABD62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6BB44-A879-334D-8E98-D62B82BD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B5E37-91B9-F645-8DDB-D05CDDCB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B06AB-10B0-9A40-B8BF-FFD53DF0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3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D20A9-0176-A347-8449-08B34EF1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0642D-0129-2944-8E20-860D93072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92B6C-2ABF-FA47-BCDB-4D23B010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688A-3E8C-1A4F-A9AD-C09815D76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804BF-9EEC-7044-91EE-21C7AF8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1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1792-2A1A-A64A-8A01-001FC500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D0078-4E54-9E46-BCFB-F73B627C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F0A3-F85D-C04C-9A76-82574F79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69ABC-FA02-8845-AB3C-5255034A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5AA3-0E7D-8241-B126-EF335582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6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B8B8-09F3-8C40-AF28-E98F3DA7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48966-449C-3547-9AC6-75AA11E00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74084-2021-3A44-B3A9-99DBA1510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4A7F0-C150-8A40-8308-B519948E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9F559-B7FE-394E-9D73-E1B0EB19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BDE67-6900-784C-B74C-AE0AED59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4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725E-A383-3C47-B066-E992D1DA4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F0B2F-B9D2-EE4F-A1EC-2AA25FB8C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86C5B-2FC0-294A-AC00-C2A8EF247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AC9C4-F22C-D849-B5AA-EF7217BB1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C95A7-1CFD-CC4C-94AE-2DAF6BB8A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C1E762-2D27-0340-B5F7-187D2C02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97C4C-0B0D-A14C-BB7F-FD8E8CC0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4BF447-C76F-A24F-B9F1-EA3B3A9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91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61FF-0396-1845-8CDB-47CEDC80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35825-F287-5E4E-A942-52CDC74B7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2A0DC-E0F5-984A-A6BF-4452DD87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5D061-29E7-C443-A9CA-45ED82EE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9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89F40-E08B-F146-9CFD-B0AC66F2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AF821-1960-6248-BF49-9520C650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FF657-13DE-9F4D-8858-6A2FB1BE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8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70534-4FCC-F14A-B5D9-706717B5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E00F7-9E75-C74D-801D-352EB45A0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1B360-D3E7-B84C-92B7-296FDEEFC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12C45-FB2C-4E4C-B461-81E658ED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46D46-8121-3B4A-8C6A-48821BBB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AF722-E7D7-A849-92BF-C1F80DCB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4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EB60-6B30-FE4A-9429-63EF6C87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975A9-4FA5-204E-B9F3-CB627BCF4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04E98-6725-514B-B964-DDBC5A441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F96F4-BDC5-3340-90A3-FEC2FAACA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E2C47-1CE9-F346-A199-533C20ED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298AD-2B63-1540-B43D-F0F4BCDA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5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09916-8CF9-ED4D-A5BE-F0BAC831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273DD-305D-494E-8A3C-0FCAAD86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0AAB8-9243-644E-9DC5-6B477AF45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01FF8-92C9-B147-AF1F-E683DC917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E681C-3ACA-4744-A61E-27832778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0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.png"/><Relationship Id="rId7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4.png"/><Relationship Id="rId9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ABFAB372-9AA9-F34A-9031-FF5125F4E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4C9ECA-4502-A44E-AD0E-9C19549A906C}"/>
              </a:ext>
            </a:extLst>
          </p:cNvPr>
          <p:cNvSpPr/>
          <p:nvPr/>
        </p:nvSpPr>
        <p:spPr>
          <a:xfrm>
            <a:off x="-1" y="1"/>
            <a:ext cx="12351895" cy="6857999"/>
          </a:xfrm>
          <a:prstGeom prst="rect">
            <a:avLst/>
          </a:prstGeom>
          <a:solidFill>
            <a:srgbClr val="C11339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A9F96-9D30-FA42-9DF7-87E4308327D9}"/>
              </a:ext>
            </a:extLst>
          </p:cNvPr>
          <p:cNvSpPr/>
          <p:nvPr/>
        </p:nvSpPr>
        <p:spPr>
          <a:xfrm>
            <a:off x="4320915" y="6265889"/>
            <a:ext cx="3550170" cy="59211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3ED33-9A56-774D-A781-A62CB6387DF2}"/>
              </a:ext>
            </a:extLst>
          </p:cNvPr>
          <p:cNvSpPr txBox="1"/>
          <p:nvPr/>
        </p:nvSpPr>
        <p:spPr>
          <a:xfrm>
            <a:off x="1281658" y="2348115"/>
            <a:ext cx="9628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Governor’s Advisory Board for Telecommunications Relay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79C76-7BB0-C24B-BEAC-8CF40824FDE3}"/>
              </a:ext>
            </a:extLst>
          </p:cNvPr>
          <p:cNvSpPr txBox="1"/>
          <p:nvPr/>
        </p:nvSpPr>
        <p:spPr>
          <a:xfrm>
            <a:off x="4320914" y="6331111"/>
            <a:ext cx="355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387569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548" y="694379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134191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RCC Updates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6020D-9B9E-5D45-ACAE-7F13F1A9FFE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0301EB-2527-A541-8800-E0342A0EBB9C}"/>
              </a:ext>
            </a:extLst>
          </p:cNvPr>
          <p:cNvSpPr/>
          <p:nvPr/>
        </p:nvSpPr>
        <p:spPr>
          <a:xfrm>
            <a:off x="1284349" y="2264407"/>
            <a:ext cx="489159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RCC Focus Group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RCC Approval Process</a:t>
            </a:r>
          </a:p>
        </p:txBody>
      </p:sp>
    </p:spTree>
    <p:extLst>
      <p:ext uri="{BB962C8B-B14F-4D97-AF65-F5344CB8AC3E}">
        <p14:creationId xmlns:p14="http://schemas.microsoft.com/office/powerpoint/2010/main" val="349351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548" y="694379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7588359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FCC’s Disability Advisory Council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6020D-9B9E-5D45-ACAE-7F13F1A9FFE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pic>
        <p:nvPicPr>
          <p:cNvPr id="1026" name="Picture 2" descr="FCC Seals and Logos | Federal Communications Commission">
            <a:extLst>
              <a:ext uri="{FF2B5EF4-FFF2-40B4-BE49-F238E27FC236}">
                <a16:creationId xmlns:a16="http://schemas.microsoft.com/office/drawing/2014/main" id="{7093C12D-68C2-2E43-AA3C-8323679E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62" y="3120682"/>
            <a:ext cx="2103736" cy="177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437629-6F53-394C-9216-8B4A8F78FD35}"/>
              </a:ext>
            </a:extLst>
          </p:cNvPr>
          <p:cNvSpPr/>
          <p:nvPr/>
        </p:nvSpPr>
        <p:spPr>
          <a:xfrm>
            <a:off x="4452461" y="3682954"/>
            <a:ext cx="6626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Emerging Technology Workgroup</a:t>
            </a:r>
          </a:p>
        </p:txBody>
      </p:sp>
    </p:spTree>
    <p:extLst>
      <p:ext uri="{BB962C8B-B14F-4D97-AF65-F5344CB8AC3E}">
        <p14:creationId xmlns:p14="http://schemas.microsoft.com/office/powerpoint/2010/main" val="2883063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68757"/>
            <a:ext cx="12351896" cy="696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6020D-9B9E-5D45-ACAE-7F13F1A9FFE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pic>
        <p:nvPicPr>
          <p:cNvPr id="4" name="Picture 3" descr="A group of me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D1F8A0D3-846A-5542-BBA6-92B10DE2B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6318" y="1154242"/>
            <a:ext cx="6851601" cy="5138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0FDC55-8CDA-6D4D-9CF8-02A0A94645A4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2B8A23-367D-AB49-BF38-A76369BAD4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2"/>
          <a:stretch/>
        </p:blipFill>
        <p:spPr>
          <a:xfrm rot="10800000">
            <a:off x="1960868" y="306114"/>
            <a:ext cx="10546671" cy="10039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C83E45-9A8D-0949-867C-4D43FBFBEF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97"/>
          <a:stretch/>
        </p:blipFill>
        <p:spPr>
          <a:xfrm>
            <a:off x="-540715" y="851050"/>
            <a:ext cx="2869028" cy="97846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37CF0D-4302-FA48-8F25-8135F1722326}"/>
              </a:ext>
            </a:extLst>
          </p:cNvPr>
          <p:cNvSpPr/>
          <p:nvPr/>
        </p:nvSpPr>
        <p:spPr>
          <a:xfrm>
            <a:off x="2552122" y="419190"/>
            <a:ext cx="1054667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 Hamilton Relay’s Frostburg Call Center</a:t>
            </a:r>
          </a:p>
        </p:txBody>
      </p:sp>
      <p:pic>
        <p:nvPicPr>
          <p:cNvPr id="7" name="Picture 6" descr="A picture containing tree, outdoor, garden&#10;&#10;Description automatically generated">
            <a:extLst>
              <a:ext uri="{FF2B5EF4-FFF2-40B4-BE49-F238E27FC236}">
                <a16:creationId xmlns:a16="http://schemas.microsoft.com/office/drawing/2014/main" id="{FC73AE6F-9AEE-EF48-9809-30626D0EC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51700" y="1809280"/>
            <a:ext cx="5124186" cy="3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1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1165" y="694379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057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54456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Plan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6020D-9B9E-5D45-ACAE-7F13F1A9FFE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64B441-686B-FD48-A923-04BFB393B3B4}"/>
              </a:ext>
            </a:extLst>
          </p:cNvPr>
          <p:cNvSpPr/>
          <p:nvPr/>
        </p:nvSpPr>
        <p:spPr>
          <a:xfrm>
            <a:off x="1435100" y="2102771"/>
            <a:ext cx="783163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RTT Focus Group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RCC Guidelines Draft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NASRA’s webinar on new relay products for </a:t>
            </a:r>
            <a:r>
              <a:rPr lang="en-US" sz="2800" dirty="0" err="1">
                <a:latin typeface="+mj-lt"/>
              </a:rPr>
              <a:t>DeafBlind</a:t>
            </a:r>
            <a:r>
              <a:rPr lang="en-US" sz="2800" dirty="0">
                <a:latin typeface="+mj-lt"/>
              </a:rPr>
              <a:t> users – July 20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30</a:t>
            </a:r>
            <a:r>
              <a:rPr lang="en-US" sz="2800" baseline="30000" dirty="0">
                <a:latin typeface="+mj-lt"/>
              </a:rPr>
              <a:t>th</a:t>
            </a:r>
            <a:r>
              <a:rPr lang="en-US" sz="2800" dirty="0">
                <a:latin typeface="+mj-lt"/>
              </a:rPr>
              <a:t> Anniversary of Maryland Relay/TAM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TAM Museum</a:t>
            </a:r>
          </a:p>
        </p:txBody>
      </p:sp>
    </p:spTree>
    <p:extLst>
      <p:ext uri="{BB962C8B-B14F-4D97-AF65-F5344CB8AC3E}">
        <p14:creationId xmlns:p14="http://schemas.microsoft.com/office/powerpoint/2010/main" val="395612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2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8"/>
            <a:ext cx="12351896" cy="400612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22AF-BB67-9E47-82DE-699F6E08EF18}"/>
              </a:ext>
            </a:extLst>
          </p:cNvPr>
          <p:cNvSpPr/>
          <p:nvPr/>
        </p:nvSpPr>
        <p:spPr>
          <a:xfrm>
            <a:off x="-1" y="0"/>
            <a:ext cx="12351896" cy="2851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1281658" y="3221292"/>
            <a:ext cx="9628683" cy="313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MAT Manager Report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Kevin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Steffy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2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Manager</a:t>
            </a:r>
            <a:b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kevin.steffy@maryland.gov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443-852-6717 (SMS)</a:t>
            </a:r>
          </a:p>
        </p:txBody>
      </p:sp>
      <p:pic>
        <p:nvPicPr>
          <p:cNvPr id="8" name="Picture 7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DAAE7F92-17F4-7446-A195-CE226BACE3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208" y="498394"/>
            <a:ext cx="3995583" cy="185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05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55413" y="1166769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327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852337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Updates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6B872-F012-394F-A6F7-D58FF7C2AE6E}"/>
              </a:ext>
            </a:extLst>
          </p:cNvPr>
          <p:cNvSpPr/>
          <p:nvPr/>
        </p:nvSpPr>
        <p:spPr>
          <a:xfrm>
            <a:off x="767759" y="1904334"/>
            <a:ext cx="10816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 January to March 2021, MAT has received </a:t>
            </a:r>
            <a:r>
              <a:rPr lang="en-US" sz="20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53 new applications</a:t>
            </a:r>
            <a:r>
              <a:rPr lang="en-US" sz="2000" b="1" dirty="0">
                <a:solidFill>
                  <a:srgbClr val="C1133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 distributed a total of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50 pieces of telecommunications equipment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the previous quarterly report, we distributed a total of </a:t>
            </a:r>
            <a:r>
              <a:rPr lang="en-US" sz="20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59 pieces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telecommunications equipment.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There is a difference of </a:t>
            </a:r>
            <a:r>
              <a:rPr lang="en-US" sz="20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 equipment pieces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between the previous and current quarters.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Evaluators can do the evaluation/re-evaluation/troubleshooting in person with or without face masks if both client and evaluator feel comfortable meeting in person. Also, if evaluation centers allow, clients can come into the center.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11339"/>
                </a:solidFill>
              </a:rPr>
              <a:t>We still are doing our service remotely to protect our clients’ health. </a:t>
            </a:r>
            <a:r>
              <a:rPr lang="en-US" sz="2000" dirty="0">
                <a:latin typeface="+mj-lt"/>
              </a:rPr>
              <a:t>If we must meet with clients in person, we use PPE and make sure that everything is properly sanitized. 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23BA3-73F0-A646-A916-BDA4962D78A1}"/>
              </a:ext>
            </a:extLst>
          </p:cNvPr>
          <p:cNvSpPr txBox="1"/>
          <p:nvPr/>
        </p:nvSpPr>
        <p:spPr>
          <a:xfrm>
            <a:off x="-535459" y="66973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D1D6F6-AE19-EA41-8928-C9BFF7EBEF87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1B8A44-EF30-D946-8C37-15871E0212FC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244693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9226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41659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2FF7C-97D8-784A-86B3-354D1C5C9E64}"/>
              </a:ext>
            </a:extLst>
          </p:cNvPr>
          <p:cNvSpPr/>
          <p:nvPr/>
        </p:nvSpPr>
        <p:spPr>
          <a:xfrm>
            <a:off x="1520100" y="1518382"/>
            <a:ext cx="760118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are the numbers for distributed equipment from April to June 2021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869682-7DF0-0C45-BB7E-86276234DEA6}"/>
              </a:ext>
            </a:extLst>
          </p:cNvPr>
          <p:cNvSpPr/>
          <p:nvPr/>
        </p:nvSpPr>
        <p:spPr>
          <a:xfrm>
            <a:off x="834850" y="2477277"/>
            <a:ext cx="10816376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Amplified Phone: </a:t>
            </a:r>
            <a:r>
              <a:rPr lang="en-US" b="1" dirty="0"/>
              <a:t>23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Braille Phone Device for the </a:t>
            </a:r>
            <a:r>
              <a:rPr lang="en-US" dirty="0" err="1">
                <a:latin typeface="+mj-lt"/>
              </a:rPr>
              <a:t>DeafBlind</a:t>
            </a:r>
            <a:r>
              <a:rPr lang="en-US" dirty="0">
                <a:latin typeface="+mj-lt"/>
              </a:rPr>
              <a:t>: </a:t>
            </a:r>
            <a:r>
              <a:rPr lang="en-US" b="1" dirty="0"/>
              <a:t>1</a:t>
            </a:r>
            <a:r>
              <a:rPr lang="en-US" dirty="0">
                <a:latin typeface="+mj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Captioned Telephone: </a:t>
            </a:r>
            <a:r>
              <a:rPr lang="en-US" b="1" dirty="0"/>
              <a:t>10</a:t>
            </a:r>
            <a:r>
              <a:rPr lang="en-US" dirty="0">
                <a:latin typeface="+mj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Cordless Phone: </a:t>
            </a:r>
            <a:r>
              <a:rPr lang="en-US" b="1" dirty="0"/>
              <a:t>1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Hands-Free Phone: </a:t>
            </a:r>
            <a:r>
              <a:rPr lang="en-US" b="1" dirty="0"/>
              <a:t>2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iPad: </a:t>
            </a:r>
            <a:r>
              <a:rPr lang="en-US" b="1" dirty="0"/>
              <a:t>6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Memory Dialing Aid: </a:t>
            </a:r>
            <a:r>
              <a:rPr lang="en-US" b="1" dirty="0"/>
              <a:t>3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Phone Ring Signaler: </a:t>
            </a:r>
            <a:r>
              <a:rPr lang="en-US" b="1" dirty="0"/>
              <a:t>3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Speakerphone:</a:t>
            </a:r>
            <a:r>
              <a:rPr lang="en-US" b="1" dirty="0"/>
              <a:t> 2</a:t>
            </a:r>
          </a:p>
        </p:txBody>
      </p:sp>
      <p:pic>
        <p:nvPicPr>
          <p:cNvPr id="12" name="Picture 11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227507D-7579-6843-B338-FC0BFCC21E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39" y="2465638"/>
            <a:ext cx="6051456" cy="37740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F58BAC-9714-7D45-90E9-DC0839C6301A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pic>
        <p:nvPicPr>
          <p:cNvPr id="7" name="Picture 6" descr="A person wearing sunglasses and holding a tablet&#10;&#10;Description automatically generated with low confidence">
            <a:extLst>
              <a:ext uri="{FF2B5EF4-FFF2-40B4-BE49-F238E27FC236}">
                <a16:creationId xmlns:a16="http://schemas.microsoft.com/office/drawing/2014/main" id="{C591D817-44D3-8F4F-8349-DE7650D424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39" y="2465638"/>
            <a:ext cx="6056945" cy="37740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7ADC85-8F30-4346-81A5-E1B706BF7B14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1759235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9428" y="1163670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9224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26270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2FF7C-97D8-784A-86B3-354D1C5C9E64}"/>
              </a:ext>
            </a:extLst>
          </p:cNvPr>
          <p:cNvSpPr/>
          <p:nvPr/>
        </p:nvSpPr>
        <p:spPr>
          <a:xfrm>
            <a:off x="1520100" y="1518382"/>
            <a:ext cx="871687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are the numbers for distributed equipment by county from April to June 2021 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A473CF4-9E7D-334D-A8F8-F0BE9EE500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52" y="2656387"/>
            <a:ext cx="7609348" cy="4065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986B0D1-1C84-EB45-AB39-48DFB624188A}"/>
              </a:ext>
            </a:extLst>
          </p:cNvPr>
          <p:cNvSpPr/>
          <p:nvPr/>
        </p:nvSpPr>
        <p:spPr>
          <a:xfrm>
            <a:off x="9563616" y="4023249"/>
            <a:ext cx="31290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C142CF-AE44-7A42-8045-35E14EF967AC}"/>
              </a:ext>
            </a:extLst>
          </p:cNvPr>
          <p:cNvSpPr/>
          <p:nvPr/>
        </p:nvSpPr>
        <p:spPr>
          <a:xfrm>
            <a:off x="9913925" y="4081366"/>
            <a:ext cx="1633332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Arundel County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4DA30C-EE31-4F4C-97D0-CFC8C9958185}"/>
              </a:ext>
            </a:extLst>
          </p:cNvPr>
          <p:cNvSpPr/>
          <p:nvPr/>
        </p:nvSpPr>
        <p:spPr>
          <a:xfrm>
            <a:off x="6778931" y="3160201"/>
            <a:ext cx="11400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 City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BC448A-CA37-294E-AB33-28299C787014}"/>
              </a:ext>
            </a:extLst>
          </p:cNvPr>
          <p:cNvSpPr/>
          <p:nvPr/>
        </p:nvSpPr>
        <p:spPr>
          <a:xfrm>
            <a:off x="7186260" y="3341395"/>
            <a:ext cx="298480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469C2E-46AA-D441-8BF2-4E2C4CE13E87}"/>
              </a:ext>
            </a:extLst>
          </p:cNvPr>
          <p:cNvCxnSpPr>
            <a:cxnSpLocks/>
          </p:cNvCxnSpPr>
          <p:nvPr/>
        </p:nvCxnSpPr>
        <p:spPr>
          <a:xfrm flipV="1">
            <a:off x="7255202" y="2502604"/>
            <a:ext cx="0" cy="535433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74E0492-B79C-8642-8BAD-0C7F21BE6039}"/>
              </a:ext>
            </a:extLst>
          </p:cNvPr>
          <p:cNvSpPr/>
          <p:nvPr/>
        </p:nvSpPr>
        <p:spPr>
          <a:xfrm>
            <a:off x="7188281" y="295555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7A1531-129B-5C4D-9009-F8DFC6CA41B5}"/>
              </a:ext>
            </a:extLst>
          </p:cNvPr>
          <p:cNvSpPr/>
          <p:nvPr/>
        </p:nvSpPr>
        <p:spPr>
          <a:xfrm>
            <a:off x="9913925" y="2291610"/>
            <a:ext cx="136127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 County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7E2067-C1DE-0145-AF00-1CFFDB66274D}"/>
              </a:ext>
            </a:extLst>
          </p:cNvPr>
          <p:cNvSpPr/>
          <p:nvPr/>
        </p:nvSpPr>
        <p:spPr>
          <a:xfrm>
            <a:off x="9498642" y="2210147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C8FB274-32A4-AD4F-B640-F973EEBFD56E}"/>
              </a:ext>
            </a:extLst>
          </p:cNvPr>
          <p:cNvSpPr/>
          <p:nvPr/>
        </p:nvSpPr>
        <p:spPr>
          <a:xfrm>
            <a:off x="9504496" y="4087129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6045E07-DBD3-1A48-8804-BA8D0D67665B}"/>
              </a:ext>
            </a:extLst>
          </p:cNvPr>
          <p:cNvSpPr/>
          <p:nvPr/>
        </p:nvSpPr>
        <p:spPr>
          <a:xfrm>
            <a:off x="9498110" y="2273623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19BC73-D133-E14F-9CF5-93F415C5B8B3}"/>
              </a:ext>
            </a:extLst>
          </p:cNvPr>
          <p:cNvCxnSpPr>
            <a:cxnSpLocks/>
          </p:cNvCxnSpPr>
          <p:nvPr/>
        </p:nvCxnSpPr>
        <p:spPr>
          <a:xfrm flipV="1">
            <a:off x="7251727" y="2508866"/>
            <a:ext cx="2246382" cy="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0D8BCDDD-AE3E-E242-9330-67DA22C1089A}"/>
              </a:ext>
            </a:extLst>
          </p:cNvPr>
          <p:cNvSpPr/>
          <p:nvPr/>
        </p:nvSpPr>
        <p:spPr>
          <a:xfrm>
            <a:off x="7851364" y="304941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752521-B232-974F-A996-3C6480DC238C}"/>
              </a:ext>
            </a:extLst>
          </p:cNvPr>
          <p:cNvSpPr/>
          <p:nvPr/>
        </p:nvSpPr>
        <p:spPr>
          <a:xfrm>
            <a:off x="9926602" y="3392452"/>
            <a:ext cx="122501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Harford County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846B66C-88D4-8E44-A09B-02E28FFAF67E}"/>
              </a:ext>
            </a:extLst>
          </p:cNvPr>
          <p:cNvSpPr/>
          <p:nvPr/>
        </p:nvSpPr>
        <p:spPr>
          <a:xfrm>
            <a:off x="9564484" y="3310989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A4FAD06-6EDD-3046-A5FA-285221D08DD2}"/>
              </a:ext>
            </a:extLst>
          </p:cNvPr>
          <p:cNvSpPr/>
          <p:nvPr/>
        </p:nvSpPr>
        <p:spPr>
          <a:xfrm>
            <a:off x="9510787" y="3374465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48085B4-A3E4-814D-8AA2-186A033C7B4E}"/>
              </a:ext>
            </a:extLst>
          </p:cNvPr>
          <p:cNvSpPr/>
          <p:nvPr/>
        </p:nvSpPr>
        <p:spPr>
          <a:xfrm>
            <a:off x="4292658" y="5069020"/>
            <a:ext cx="124104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County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EC58D6-F7FB-BA4C-A2BA-04676C31B82C}"/>
              </a:ext>
            </a:extLst>
          </p:cNvPr>
          <p:cNvSpPr/>
          <p:nvPr/>
        </p:nvSpPr>
        <p:spPr>
          <a:xfrm>
            <a:off x="5598385" y="5005544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1D33C67-EC81-D24D-8A0B-47D608EF885C}"/>
              </a:ext>
            </a:extLst>
          </p:cNvPr>
          <p:cNvSpPr/>
          <p:nvPr/>
        </p:nvSpPr>
        <p:spPr>
          <a:xfrm>
            <a:off x="5544688" y="506902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77F6469-DE91-9445-B512-48219F04DE5E}"/>
              </a:ext>
            </a:extLst>
          </p:cNvPr>
          <p:cNvCxnSpPr>
            <a:cxnSpLocks/>
          </p:cNvCxnSpPr>
          <p:nvPr/>
        </p:nvCxnSpPr>
        <p:spPr>
          <a:xfrm>
            <a:off x="8589879" y="3605650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27F6FB-5830-EC4F-8863-64182AA66A02}"/>
              </a:ext>
            </a:extLst>
          </p:cNvPr>
          <p:cNvCxnSpPr>
            <a:cxnSpLocks/>
          </p:cNvCxnSpPr>
          <p:nvPr/>
        </p:nvCxnSpPr>
        <p:spPr>
          <a:xfrm>
            <a:off x="7861821" y="3087299"/>
            <a:ext cx="742146" cy="525079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6C12AFE-82FC-AC4B-94E6-D8F7C998474A}"/>
              </a:ext>
            </a:extLst>
          </p:cNvPr>
          <p:cNvCxnSpPr>
            <a:cxnSpLocks/>
          </p:cNvCxnSpPr>
          <p:nvPr/>
        </p:nvCxnSpPr>
        <p:spPr>
          <a:xfrm>
            <a:off x="5967076" y="5275032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F9CA535-9C22-B846-916A-1556C499FA64}"/>
              </a:ext>
            </a:extLst>
          </p:cNvPr>
          <p:cNvCxnSpPr>
            <a:cxnSpLocks/>
          </p:cNvCxnSpPr>
          <p:nvPr/>
        </p:nvCxnSpPr>
        <p:spPr>
          <a:xfrm flipV="1">
            <a:off x="6230606" y="3726039"/>
            <a:ext cx="582220" cy="155814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74E5192C-A98B-8443-B596-9C03CA876927}"/>
              </a:ext>
            </a:extLst>
          </p:cNvPr>
          <p:cNvSpPr/>
          <p:nvPr/>
        </p:nvSpPr>
        <p:spPr>
          <a:xfrm>
            <a:off x="6755332" y="364969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8F11B40-D613-AE4F-833E-46A3356CA001}"/>
              </a:ext>
            </a:extLst>
          </p:cNvPr>
          <p:cNvSpPr/>
          <p:nvPr/>
        </p:nvSpPr>
        <p:spPr>
          <a:xfrm>
            <a:off x="3732942" y="5558987"/>
            <a:ext cx="181056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 George’s County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F834C84-C64F-FD40-ACCE-144932AEBBC9}"/>
              </a:ext>
            </a:extLst>
          </p:cNvPr>
          <p:cNvSpPr/>
          <p:nvPr/>
        </p:nvSpPr>
        <p:spPr>
          <a:xfrm>
            <a:off x="5608217" y="5495511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B8D9A06-0C20-F547-9FFF-D811A006DCD6}"/>
              </a:ext>
            </a:extLst>
          </p:cNvPr>
          <p:cNvSpPr/>
          <p:nvPr/>
        </p:nvSpPr>
        <p:spPr>
          <a:xfrm>
            <a:off x="5554520" y="5558987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1B8D37A-73D5-584E-B5B1-66E18F130907}"/>
              </a:ext>
            </a:extLst>
          </p:cNvPr>
          <p:cNvCxnSpPr>
            <a:cxnSpLocks/>
          </p:cNvCxnSpPr>
          <p:nvPr/>
        </p:nvCxnSpPr>
        <p:spPr>
          <a:xfrm>
            <a:off x="5976908" y="5764999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362EA05-7A84-1445-B697-49654909E78F}"/>
              </a:ext>
            </a:extLst>
          </p:cNvPr>
          <p:cNvCxnSpPr>
            <a:cxnSpLocks/>
          </p:cNvCxnSpPr>
          <p:nvPr/>
        </p:nvCxnSpPr>
        <p:spPr>
          <a:xfrm flipV="1">
            <a:off x="6240438" y="4659621"/>
            <a:ext cx="719072" cy="1114526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14E63BA7-3533-A149-89A6-142978704182}"/>
              </a:ext>
            </a:extLst>
          </p:cNvPr>
          <p:cNvSpPr/>
          <p:nvPr/>
        </p:nvSpPr>
        <p:spPr>
          <a:xfrm>
            <a:off x="10207956" y="5336504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39D6432-EB7A-474D-AAD5-D5E641EDD294}"/>
              </a:ext>
            </a:extLst>
          </p:cNvPr>
          <p:cNvSpPr/>
          <p:nvPr/>
        </p:nvSpPr>
        <p:spPr>
          <a:xfrm>
            <a:off x="10259315" y="5272960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4BFDD29-6AEC-8D4E-AD7D-C5A781743D83}"/>
              </a:ext>
            </a:extLst>
          </p:cNvPr>
          <p:cNvSpPr/>
          <p:nvPr/>
        </p:nvSpPr>
        <p:spPr>
          <a:xfrm>
            <a:off x="10629675" y="5376350"/>
            <a:ext cx="1378904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Wicomico County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533CDE7-C95E-6C47-95AF-C5AB34CAECAF}"/>
              </a:ext>
            </a:extLst>
          </p:cNvPr>
          <p:cNvCxnSpPr>
            <a:cxnSpLocks/>
          </p:cNvCxnSpPr>
          <p:nvPr/>
        </p:nvCxnSpPr>
        <p:spPr>
          <a:xfrm>
            <a:off x="9384586" y="5550986"/>
            <a:ext cx="812946" cy="800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D8DBE785-6946-524A-950C-367B19F2A2B1}"/>
              </a:ext>
            </a:extLst>
          </p:cNvPr>
          <p:cNvSpPr/>
          <p:nvPr/>
        </p:nvSpPr>
        <p:spPr>
          <a:xfrm>
            <a:off x="9308238" y="5492066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9F7BEE6-58BF-B947-BBB9-EE3677068760}"/>
              </a:ext>
            </a:extLst>
          </p:cNvPr>
          <p:cNvCxnSpPr>
            <a:cxnSpLocks/>
          </p:cNvCxnSpPr>
          <p:nvPr/>
        </p:nvCxnSpPr>
        <p:spPr>
          <a:xfrm flipV="1">
            <a:off x="7463199" y="4309572"/>
            <a:ext cx="2038281" cy="3304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>
            <a:extLst>
              <a:ext uri="{FF2B5EF4-FFF2-40B4-BE49-F238E27FC236}">
                <a16:creationId xmlns:a16="http://schemas.microsoft.com/office/drawing/2014/main" id="{EF928079-EF45-AA46-BC33-FA68B44EB77D}"/>
              </a:ext>
            </a:extLst>
          </p:cNvPr>
          <p:cNvSpPr/>
          <p:nvPr/>
        </p:nvSpPr>
        <p:spPr>
          <a:xfrm>
            <a:off x="6917962" y="4570707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6938E861-1D2D-834C-AF34-E108ADF0044B}"/>
              </a:ext>
            </a:extLst>
          </p:cNvPr>
          <p:cNvSpPr/>
          <p:nvPr/>
        </p:nvSpPr>
        <p:spPr>
          <a:xfrm>
            <a:off x="7373055" y="4258094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F0FF58F-9C00-B048-ACFC-2B980E3664D3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929C849-D3FB-CF42-9CD4-D09A9E9FBD11}"/>
              </a:ext>
            </a:extLst>
          </p:cNvPr>
          <p:cNvSpPr/>
          <p:nvPr/>
        </p:nvSpPr>
        <p:spPr>
          <a:xfrm>
            <a:off x="2629220" y="4170846"/>
            <a:ext cx="13532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Frederick County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EA75925-84D3-AA4D-A88A-0568DDE7D2D1}"/>
              </a:ext>
            </a:extLst>
          </p:cNvPr>
          <p:cNvSpPr/>
          <p:nvPr/>
        </p:nvSpPr>
        <p:spPr>
          <a:xfrm>
            <a:off x="4072525" y="4107370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352C340-7639-7A45-82E2-8208CEB85EEF}"/>
              </a:ext>
            </a:extLst>
          </p:cNvPr>
          <p:cNvSpPr/>
          <p:nvPr/>
        </p:nvSpPr>
        <p:spPr>
          <a:xfrm>
            <a:off x="4018828" y="4170846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B4383DC-53EE-4540-BD81-09B53200F6C5}"/>
              </a:ext>
            </a:extLst>
          </p:cNvPr>
          <p:cNvCxnSpPr>
            <a:cxnSpLocks/>
          </p:cNvCxnSpPr>
          <p:nvPr/>
        </p:nvCxnSpPr>
        <p:spPr>
          <a:xfrm>
            <a:off x="4431120" y="4389476"/>
            <a:ext cx="1319714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2869FD0-D35B-F14B-B650-37D2B765AF74}"/>
              </a:ext>
            </a:extLst>
          </p:cNvPr>
          <p:cNvCxnSpPr>
            <a:cxnSpLocks/>
          </p:cNvCxnSpPr>
          <p:nvPr/>
        </p:nvCxnSpPr>
        <p:spPr>
          <a:xfrm flipV="1">
            <a:off x="5744878" y="3392452"/>
            <a:ext cx="190667" cy="1003489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03EC43C2-9278-7F48-8DEF-F5154EA53AEE}"/>
              </a:ext>
            </a:extLst>
          </p:cNvPr>
          <p:cNvSpPr/>
          <p:nvPr/>
        </p:nvSpPr>
        <p:spPr>
          <a:xfrm>
            <a:off x="5871269" y="329460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7DC95AF-F98E-CD4D-B365-2C8767EAFA70}"/>
              </a:ext>
            </a:extLst>
          </p:cNvPr>
          <p:cNvSpPr/>
          <p:nvPr/>
        </p:nvSpPr>
        <p:spPr>
          <a:xfrm>
            <a:off x="1193921" y="2885258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9725183-9E7A-134E-A535-F5413E77C949}"/>
              </a:ext>
            </a:extLst>
          </p:cNvPr>
          <p:cNvSpPr/>
          <p:nvPr/>
        </p:nvSpPr>
        <p:spPr>
          <a:xfrm>
            <a:off x="1245280" y="2821714"/>
            <a:ext cx="31290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E8069C9-9B47-5741-A2E3-7C8F462A87EB}"/>
              </a:ext>
            </a:extLst>
          </p:cNvPr>
          <p:cNvSpPr/>
          <p:nvPr/>
        </p:nvSpPr>
        <p:spPr>
          <a:xfrm>
            <a:off x="834404" y="3305680"/>
            <a:ext cx="119295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Garrett County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011E05F-2838-8542-AB3A-328E8A6E45B6}"/>
              </a:ext>
            </a:extLst>
          </p:cNvPr>
          <p:cNvCxnSpPr>
            <a:cxnSpLocks/>
          </p:cNvCxnSpPr>
          <p:nvPr/>
        </p:nvCxnSpPr>
        <p:spPr>
          <a:xfrm>
            <a:off x="1606213" y="3087299"/>
            <a:ext cx="1252734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DB4D3AC6-96E2-C74C-9B3C-F222818F1650}"/>
              </a:ext>
            </a:extLst>
          </p:cNvPr>
          <p:cNvSpPr/>
          <p:nvPr/>
        </p:nvSpPr>
        <p:spPr>
          <a:xfrm>
            <a:off x="2849932" y="302470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0FC994F-58B9-0345-9181-8753CFB7A13C}"/>
              </a:ext>
            </a:extLst>
          </p:cNvPr>
          <p:cNvSpPr/>
          <p:nvPr/>
        </p:nvSpPr>
        <p:spPr>
          <a:xfrm>
            <a:off x="8537047" y="4787034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9FCA81B-1243-6C4E-8BF3-CCC3B3604DD9}"/>
              </a:ext>
            </a:extLst>
          </p:cNvPr>
          <p:cNvSpPr/>
          <p:nvPr/>
        </p:nvSpPr>
        <p:spPr>
          <a:xfrm>
            <a:off x="9934398" y="4656986"/>
            <a:ext cx="1282723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Caroline County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2DFE888-CDDD-B44B-A5A2-084967C553E3}"/>
              </a:ext>
            </a:extLst>
          </p:cNvPr>
          <p:cNvSpPr/>
          <p:nvPr/>
        </p:nvSpPr>
        <p:spPr>
          <a:xfrm>
            <a:off x="9572280" y="4575523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9949AAB-433A-6448-AFCB-0AF4670D21D9}"/>
              </a:ext>
            </a:extLst>
          </p:cNvPr>
          <p:cNvSpPr/>
          <p:nvPr/>
        </p:nvSpPr>
        <p:spPr>
          <a:xfrm>
            <a:off x="9518583" y="4638999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51422AD-6A7F-3C40-BAE5-8ED9F4A28466}"/>
              </a:ext>
            </a:extLst>
          </p:cNvPr>
          <p:cNvCxnSpPr>
            <a:cxnSpLocks/>
          </p:cNvCxnSpPr>
          <p:nvPr/>
        </p:nvCxnSpPr>
        <p:spPr>
          <a:xfrm>
            <a:off x="8603967" y="4853954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03D5C85B-A4AB-EF49-8BF2-BD5FA135515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4234037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9226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41659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2FF7C-97D8-784A-86B3-354D1C5C9E64}"/>
              </a:ext>
            </a:extLst>
          </p:cNvPr>
          <p:cNvSpPr/>
          <p:nvPr/>
        </p:nvSpPr>
        <p:spPr>
          <a:xfrm>
            <a:off x="1520100" y="1518382"/>
            <a:ext cx="813556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are the numbers for distributed equipment from July 2020 to June 2021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869682-7DF0-0C45-BB7E-86276234DEA6}"/>
              </a:ext>
            </a:extLst>
          </p:cNvPr>
          <p:cNvSpPr/>
          <p:nvPr/>
        </p:nvSpPr>
        <p:spPr>
          <a:xfrm>
            <a:off x="834850" y="1969669"/>
            <a:ext cx="108163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Amplified Answering Machine: </a:t>
            </a:r>
            <a:r>
              <a:rPr lang="en-US" b="1" dirty="0"/>
              <a:t>1</a:t>
            </a:r>
            <a:r>
              <a:rPr lang="en-US" dirty="0">
                <a:latin typeface="+mj-lt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Amplified Phone: </a:t>
            </a:r>
            <a:r>
              <a:rPr lang="en-US" b="1" dirty="0"/>
              <a:t>157</a:t>
            </a:r>
            <a:endParaRPr lang="en-US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Amplified Phone with Amplified Voice Output: </a:t>
            </a:r>
            <a:r>
              <a:rPr lang="en-US" b="1" dirty="0"/>
              <a:t>7</a:t>
            </a:r>
            <a:r>
              <a:rPr lang="en-US" dirty="0">
                <a:latin typeface="+mj-lt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Captioned Telephone: </a:t>
            </a:r>
            <a:r>
              <a:rPr lang="en-US" b="1" dirty="0"/>
              <a:t>36</a:t>
            </a:r>
            <a:r>
              <a:rPr lang="en-US" dirty="0">
                <a:latin typeface="+mj-lt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Cordless Phone: </a:t>
            </a:r>
            <a:r>
              <a:rPr lang="en-US" b="1" dirty="0"/>
              <a:t>1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Hands-Free Phone: </a:t>
            </a:r>
            <a:r>
              <a:rPr lang="en-US" b="1" dirty="0"/>
              <a:t>4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iPad: </a:t>
            </a:r>
            <a:r>
              <a:rPr lang="en-US" b="1" dirty="0"/>
              <a:t>89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Memory Dialing Aid: </a:t>
            </a:r>
            <a:r>
              <a:rPr lang="en-US" b="1" dirty="0"/>
              <a:t>4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Miscellaneous: </a:t>
            </a:r>
            <a:r>
              <a:rPr lang="en-US" b="1" dirty="0"/>
              <a:t>1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Phone Ring Signaler: </a:t>
            </a:r>
            <a:r>
              <a:rPr lang="en-US" b="1" dirty="0"/>
              <a:t>4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Speakerphone:</a:t>
            </a:r>
            <a:r>
              <a:rPr lang="en-US" b="1" dirty="0"/>
              <a:t> 2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Synthetic Speech System: </a:t>
            </a:r>
            <a:r>
              <a:rPr lang="en-US" b="1" dirty="0"/>
              <a:t>1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Wireless Device: </a:t>
            </a:r>
            <a:r>
              <a:rPr lang="en-US" b="1" dirty="0"/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65C95D-7730-054F-965A-9415B537A4C6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pic>
        <p:nvPicPr>
          <p:cNvPr id="12" name="Picture 11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27D42E2-9FB9-D54E-8264-A6A14B7EC8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39" y="2465638"/>
            <a:ext cx="6051456" cy="37740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5C7B7B-CCA4-3E42-9486-604A58158C5F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294511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8"/>
            <a:ext cx="12351896" cy="400612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22AF-BB67-9E47-82DE-699F6E08EF18}"/>
              </a:ext>
            </a:extLst>
          </p:cNvPr>
          <p:cNvSpPr/>
          <p:nvPr/>
        </p:nvSpPr>
        <p:spPr>
          <a:xfrm>
            <a:off x="-1" y="0"/>
            <a:ext cx="12351896" cy="2851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1281658" y="3221292"/>
            <a:ext cx="9628683" cy="313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Director’s Report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Bahar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david.bahar@maryland.gov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240-319-9199 (SMS)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84AFEDF-2779-5546-A05F-840904FDD6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506" y="399429"/>
            <a:ext cx="4126881" cy="19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89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9224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26270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2FF7C-97D8-784A-86B3-354D1C5C9E64}"/>
              </a:ext>
            </a:extLst>
          </p:cNvPr>
          <p:cNvSpPr/>
          <p:nvPr/>
        </p:nvSpPr>
        <p:spPr>
          <a:xfrm>
            <a:off x="1520100" y="1518382"/>
            <a:ext cx="925125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are the numbers for distributed equipment by county from July 2020 to June 2021 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CB5BD3C-C869-564F-8676-C3C7E1FFB5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52" y="2656387"/>
            <a:ext cx="7609348" cy="4065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A8AF85-F97D-894B-9A64-CB300E6DC1E4}"/>
              </a:ext>
            </a:extLst>
          </p:cNvPr>
          <p:cNvCxnSpPr>
            <a:cxnSpLocks/>
          </p:cNvCxnSpPr>
          <p:nvPr/>
        </p:nvCxnSpPr>
        <p:spPr>
          <a:xfrm flipV="1">
            <a:off x="4003288" y="2502604"/>
            <a:ext cx="0" cy="440024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320A2C5-C206-C644-986F-46DE221A7825}"/>
              </a:ext>
            </a:extLst>
          </p:cNvPr>
          <p:cNvSpPr/>
          <p:nvPr/>
        </p:nvSpPr>
        <p:spPr>
          <a:xfrm>
            <a:off x="3795475" y="2095983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0D561A-1371-BF48-8000-716D4DAA3101}"/>
              </a:ext>
            </a:extLst>
          </p:cNvPr>
          <p:cNvSpPr/>
          <p:nvPr/>
        </p:nvSpPr>
        <p:spPr>
          <a:xfrm>
            <a:off x="3936367" y="2860147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2BEB7A-3A2A-5841-84A5-0830AF7316E2}"/>
              </a:ext>
            </a:extLst>
          </p:cNvPr>
          <p:cNvSpPr/>
          <p:nvPr/>
        </p:nvSpPr>
        <p:spPr>
          <a:xfrm>
            <a:off x="3846834" y="2032439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C11E0-EB0C-4543-B652-C7EB56BBAD9F}"/>
              </a:ext>
            </a:extLst>
          </p:cNvPr>
          <p:cNvSpPr/>
          <p:nvPr/>
        </p:nvSpPr>
        <p:spPr>
          <a:xfrm>
            <a:off x="2413710" y="2097453"/>
            <a:ext cx="13003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Allegany County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CD48F8-3D75-FE4E-B263-C8AFA95D37CD}"/>
              </a:ext>
            </a:extLst>
          </p:cNvPr>
          <p:cNvSpPr/>
          <p:nvPr/>
        </p:nvSpPr>
        <p:spPr>
          <a:xfrm>
            <a:off x="7260059" y="429327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30169E-1A57-9046-ACFA-1CFDCE1A0C37}"/>
              </a:ext>
            </a:extLst>
          </p:cNvPr>
          <p:cNvCxnSpPr>
            <a:cxnSpLocks/>
          </p:cNvCxnSpPr>
          <p:nvPr/>
        </p:nvCxnSpPr>
        <p:spPr>
          <a:xfrm>
            <a:off x="7326979" y="4318309"/>
            <a:ext cx="0" cy="2079069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36569-902B-8941-B2C9-2275C43CF7E2}"/>
              </a:ext>
            </a:extLst>
          </p:cNvPr>
          <p:cNvSpPr/>
          <p:nvPr/>
        </p:nvSpPr>
        <p:spPr>
          <a:xfrm>
            <a:off x="7099088" y="6333498"/>
            <a:ext cx="424027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2E097A-3A96-8740-A080-FC39ACBE6F77}"/>
              </a:ext>
            </a:extLst>
          </p:cNvPr>
          <p:cNvSpPr/>
          <p:nvPr/>
        </p:nvSpPr>
        <p:spPr>
          <a:xfrm>
            <a:off x="5481977" y="6423291"/>
            <a:ext cx="1633332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Arundel County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81C95-C41E-AD42-8B40-2BF4DD56F331}"/>
              </a:ext>
            </a:extLst>
          </p:cNvPr>
          <p:cNvSpPr/>
          <p:nvPr/>
        </p:nvSpPr>
        <p:spPr>
          <a:xfrm>
            <a:off x="6778931" y="3160201"/>
            <a:ext cx="11400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 City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8C3711-0F13-1A45-B567-807478A3B74D}"/>
              </a:ext>
            </a:extLst>
          </p:cNvPr>
          <p:cNvSpPr/>
          <p:nvPr/>
        </p:nvSpPr>
        <p:spPr>
          <a:xfrm>
            <a:off x="7128386" y="3341395"/>
            <a:ext cx="412292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570228-8653-3549-8A86-CE68E97337FF}"/>
              </a:ext>
            </a:extLst>
          </p:cNvPr>
          <p:cNvCxnSpPr>
            <a:cxnSpLocks/>
          </p:cNvCxnSpPr>
          <p:nvPr/>
        </p:nvCxnSpPr>
        <p:spPr>
          <a:xfrm flipV="1">
            <a:off x="7255202" y="2502604"/>
            <a:ext cx="0" cy="535433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F395EFA-ED42-E84A-B850-B57819637D3F}"/>
              </a:ext>
            </a:extLst>
          </p:cNvPr>
          <p:cNvSpPr/>
          <p:nvPr/>
        </p:nvSpPr>
        <p:spPr>
          <a:xfrm>
            <a:off x="7188281" y="295555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E472BE-D615-9347-961E-99FED43F8DE1}"/>
              </a:ext>
            </a:extLst>
          </p:cNvPr>
          <p:cNvSpPr/>
          <p:nvPr/>
        </p:nvSpPr>
        <p:spPr>
          <a:xfrm>
            <a:off x="9950750" y="2291610"/>
            <a:ext cx="136127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 County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798E26-4F0E-E544-8B98-53D11D138BA7}"/>
              </a:ext>
            </a:extLst>
          </p:cNvPr>
          <p:cNvSpPr/>
          <p:nvPr/>
        </p:nvSpPr>
        <p:spPr>
          <a:xfrm>
            <a:off x="9498642" y="2195859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7C09AA-74FA-A54D-A9BF-E793B0011735}"/>
              </a:ext>
            </a:extLst>
          </p:cNvPr>
          <p:cNvSpPr/>
          <p:nvPr/>
        </p:nvSpPr>
        <p:spPr>
          <a:xfrm>
            <a:off x="7111406" y="6397378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8AB6D3-EBB8-3446-93DB-621EBD9267F8}"/>
              </a:ext>
            </a:extLst>
          </p:cNvPr>
          <p:cNvSpPr/>
          <p:nvPr/>
        </p:nvSpPr>
        <p:spPr>
          <a:xfrm>
            <a:off x="9498110" y="2273623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473AD1-B695-FF4F-AA0B-46892F4402BB}"/>
              </a:ext>
            </a:extLst>
          </p:cNvPr>
          <p:cNvCxnSpPr>
            <a:cxnSpLocks/>
          </p:cNvCxnSpPr>
          <p:nvPr/>
        </p:nvCxnSpPr>
        <p:spPr>
          <a:xfrm flipV="1">
            <a:off x="6690142" y="2502604"/>
            <a:ext cx="0" cy="558267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7DDCD0B8-EA05-D740-A039-A771CABC97F8}"/>
              </a:ext>
            </a:extLst>
          </p:cNvPr>
          <p:cNvSpPr/>
          <p:nvPr/>
        </p:nvSpPr>
        <p:spPr>
          <a:xfrm>
            <a:off x="6623221" y="297839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502C5E-AA3F-C14B-8F5A-392995157BDB}"/>
              </a:ext>
            </a:extLst>
          </p:cNvPr>
          <p:cNvSpPr/>
          <p:nvPr/>
        </p:nvSpPr>
        <p:spPr>
          <a:xfrm>
            <a:off x="5314434" y="2097893"/>
            <a:ext cx="1164101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Carroll County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D8EB96-3D2E-224F-91A3-1593FBBE0C08}"/>
              </a:ext>
            </a:extLst>
          </p:cNvPr>
          <p:cNvSpPr/>
          <p:nvPr/>
        </p:nvSpPr>
        <p:spPr>
          <a:xfrm>
            <a:off x="6541090" y="2033097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AFE7F74-1756-0848-823A-F8FD60EE2784}"/>
              </a:ext>
            </a:extLst>
          </p:cNvPr>
          <p:cNvSpPr/>
          <p:nvPr/>
        </p:nvSpPr>
        <p:spPr>
          <a:xfrm>
            <a:off x="6483996" y="2096573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A8A989-67FA-A346-8A92-1B1B7D36AA8E}"/>
              </a:ext>
            </a:extLst>
          </p:cNvPr>
          <p:cNvCxnSpPr>
            <a:cxnSpLocks/>
          </p:cNvCxnSpPr>
          <p:nvPr/>
        </p:nvCxnSpPr>
        <p:spPr>
          <a:xfrm flipV="1">
            <a:off x="7251727" y="2508866"/>
            <a:ext cx="2246382" cy="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BFC24B0-182F-D743-88EE-FE7A3A0DC3DE}"/>
              </a:ext>
            </a:extLst>
          </p:cNvPr>
          <p:cNvSpPr/>
          <p:nvPr/>
        </p:nvSpPr>
        <p:spPr>
          <a:xfrm>
            <a:off x="8522960" y="289594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3A5BA9-E2D4-9D4E-97F0-A1063C167767}"/>
              </a:ext>
            </a:extLst>
          </p:cNvPr>
          <p:cNvSpPr/>
          <p:nvPr/>
        </p:nvSpPr>
        <p:spPr>
          <a:xfrm>
            <a:off x="9957136" y="2765897"/>
            <a:ext cx="1053494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Cecil County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487AF2-92E3-B749-A5AE-69D05CFDBCEC}"/>
              </a:ext>
            </a:extLst>
          </p:cNvPr>
          <p:cNvSpPr/>
          <p:nvPr/>
        </p:nvSpPr>
        <p:spPr>
          <a:xfrm>
            <a:off x="9558193" y="2684434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B843A14-15F5-9F4C-BB7E-A849F17B86CF}"/>
              </a:ext>
            </a:extLst>
          </p:cNvPr>
          <p:cNvSpPr/>
          <p:nvPr/>
        </p:nvSpPr>
        <p:spPr>
          <a:xfrm>
            <a:off x="9504496" y="274791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B600A31-6DC5-9147-974C-1D37F748BA28}"/>
              </a:ext>
            </a:extLst>
          </p:cNvPr>
          <p:cNvSpPr/>
          <p:nvPr/>
        </p:nvSpPr>
        <p:spPr>
          <a:xfrm>
            <a:off x="7851364" y="304941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1A9F6B-9C80-3C42-86FB-381A2A678ABE}"/>
              </a:ext>
            </a:extLst>
          </p:cNvPr>
          <p:cNvSpPr/>
          <p:nvPr/>
        </p:nvSpPr>
        <p:spPr>
          <a:xfrm>
            <a:off x="9963427" y="3235057"/>
            <a:ext cx="122501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Harford County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063AFF-C3E8-D04A-8E37-C199BF8035F3}"/>
              </a:ext>
            </a:extLst>
          </p:cNvPr>
          <p:cNvSpPr/>
          <p:nvPr/>
        </p:nvSpPr>
        <p:spPr>
          <a:xfrm>
            <a:off x="9506610" y="3153594"/>
            <a:ext cx="424027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5082FE-F190-BF42-BE26-67BE7BAD989B}"/>
              </a:ext>
            </a:extLst>
          </p:cNvPr>
          <p:cNvSpPr/>
          <p:nvPr/>
        </p:nvSpPr>
        <p:spPr>
          <a:xfrm>
            <a:off x="9510787" y="321707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A5D67F-AFFF-7340-ACBF-997D0BE47889}"/>
              </a:ext>
            </a:extLst>
          </p:cNvPr>
          <p:cNvSpPr/>
          <p:nvPr/>
        </p:nvSpPr>
        <p:spPr>
          <a:xfrm>
            <a:off x="4292658" y="5069020"/>
            <a:ext cx="124104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County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A78040-D13C-BA4D-860A-5A2BFF113377}"/>
              </a:ext>
            </a:extLst>
          </p:cNvPr>
          <p:cNvSpPr/>
          <p:nvPr/>
        </p:nvSpPr>
        <p:spPr>
          <a:xfrm>
            <a:off x="5563660" y="5005544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806FAA0-A18F-004F-8C54-A7704F7C43A2}"/>
              </a:ext>
            </a:extLst>
          </p:cNvPr>
          <p:cNvSpPr/>
          <p:nvPr/>
        </p:nvSpPr>
        <p:spPr>
          <a:xfrm>
            <a:off x="5544688" y="506902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E5617A0-C515-6D46-8FD9-052CD0CB028A}"/>
              </a:ext>
            </a:extLst>
          </p:cNvPr>
          <p:cNvCxnSpPr>
            <a:cxnSpLocks/>
          </p:cNvCxnSpPr>
          <p:nvPr/>
        </p:nvCxnSpPr>
        <p:spPr>
          <a:xfrm>
            <a:off x="8589880" y="2962865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52EA30-B70E-4B45-BD09-C97A9989ED5E}"/>
              </a:ext>
            </a:extLst>
          </p:cNvPr>
          <p:cNvCxnSpPr>
            <a:cxnSpLocks/>
          </p:cNvCxnSpPr>
          <p:nvPr/>
        </p:nvCxnSpPr>
        <p:spPr>
          <a:xfrm>
            <a:off x="8589879" y="3448255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B9916D-AF05-C24A-83A3-E4A783E33E94}"/>
              </a:ext>
            </a:extLst>
          </p:cNvPr>
          <p:cNvCxnSpPr>
            <a:cxnSpLocks/>
          </p:cNvCxnSpPr>
          <p:nvPr/>
        </p:nvCxnSpPr>
        <p:spPr>
          <a:xfrm>
            <a:off x="7861821" y="3087299"/>
            <a:ext cx="751290" cy="360956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6DAC0B5-6721-3C4D-B516-7BB82C242C81}"/>
              </a:ext>
            </a:extLst>
          </p:cNvPr>
          <p:cNvCxnSpPr>
            <a:cxnSpLocks/>
          </p:cNvCxnSpPr>
          <p:nvPr/>
        </p:nvCxnSpPr>
        <p:spPr>
          <a:xfrm>
            <a:off x="5967076" y="5275032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03B4889-2676-3C49-A78E-7C5DF2A4488D}"/>
              </a:ext>
            </a:extLst>
          </p:cNvPr>
          <p:cNvCxnSpPr>
            <a:cxnSpLocks/>
          </p:cNvCxnSpPr>
          <p:nvPr/>
        </p:nvCxnSpPr>
        <p:spPr>
          <a:xfrm flipV="1">
            <a:off x="6230606" y="3726039"/>
            <a:ext cx="582220" cy="155814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2AFAA6FE-3DC2-F344-AEE9-8FB5C136889A}"/>
              </a:ext>
            </a:extLst>
          </p:cNvPr>
          <p:cNvSpPr/>
          <p:nvPr/>
        </p:nvSpPr>
        <p:spPr>
          <a:xfrm>
            <a:off x="3982476" y="4576700"/>
            <a:ext cx="1566454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 County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B8335-CE73-EB47-A4F4-76CC7B83268B}"/>
              </a:ext>
            </a:extLst>
          </p:cNvPr>
          <p:cNvSpPr/>
          <p:nvPr/>
        </p:nvSpPr>
        <p:spPr>
          <a:xfrm>
            <a:off x="5541823" y="4513224"/>
            <a:ext cx="424027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DA9616-C804-7F44-8AC7-EB3F6928AF85}"/>
              </a:ext>
            </a:extLst>
          </p:cNvPr>
          <p:cNvSpPr/>
          <p:nvPr/>
        </p:nvSpPr>
        <p:spPr>
          <a:xfrm>
            <a:off x="5544688" y="457670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350EB2A-7678-C344-94DD-9CD1DC093687}"/>
              </a:ext>
            </a:extLst>
          </p:cNvPr>
          <p:cNvCxnSpPr>
            <a:cxnSpLocks/>
          </p:cNvCxnSpPr>
          <p:nvPr/>
        </p:nvCxnSpPr>
        <p:spPr>
          <a:xfrm>
            <a:off x="5964988" y="4769142"/>
            <a:ext cx="136068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F3CE4EE-E4D1-084B-88F7-7187F120C825}"/>
              </a:ext>
            </a:extLst>
          </p:cNvPr>
          <p:cNvCxnSpPr>
            <a:cxnSpLocks/>
          </p:cNvCxnSpPr>
          <p:nvPr/>
        </p:nvCxnSpPr>
        <p:spPr>
          <a:xfrm flipV="1">
            <a:off x="6086530" y="3996106"/>
            <a:ext cx="192923" cy="78674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E8754D1F-BADD-464C-BBDF-762CA1A92B2C}"/>
              </a:ext>
            </a:extLst>
          </p:cNvPr>
          <p:cNvSpPr/>
          <p:nvPr/>
        </p:nvSpPr>
        <p:spPr>
          <a:xfrm>
            <a:off x="6755332" y="364969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18961B0-F6A9-E746-B639-67228AF425E8}"/>
              </a:ext>
            </a:extLst>
          </p:cNvPr>
          <p:cNvSpPr/>
          <p:nvPr/>
        </p:nvSpPr>
        <p:spPr>
          <a:xfrm>
            <a:off x="6223714" y="3914343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F11A3BD-DD5D-704C-80B4-56EA77437F82}"/>
              </a:ext>
            </a:extLst>
          </p:cNvPr>
          <p:cNvSpPr/>
          <p:nvPr/>
        </p:nvSpPr>
        <p:spPr>
          <a:xfrm>
            <a:off x="3732942" y="5558987"/>
            <a:ext cx="181056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 George’s County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1D29AD4-8C60-8148-8437-31F32239EFF0}"/>
              </a:ext>
            </a:extLst>
          </p:cNvPr>
          <p:cNvSpPr/>
          <p:nvPr/>
        </p:nvSpPr>
        <p:spPr>
          <a:xfrm>
            <a:off x="5550343" y="5495511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4E4F256-EE0B-9A45-BB49-1C3AE0D2EB79}"/>
              </a:ext>
            </a:extLst>
          </p:cNvPr>
          <p:cNvSpPr/>
          <p:nvPr/>
        </p:nvSpPr>
        <p:spPr>
          <a:xfrm>
            <a:off x="5554520" y="5558987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451F9D2-8A4B-6A4F-91AF-977439BD59C8}"/>
              </a:ext>
            </a:extLst>
          </p:cNvPr>
          <p:cNvCxnSpPr>
            <a:cxnSpLocks/>
          </p:cNvCxnSpPr>
          <p:nvPr/>
        </p:nvCxnSpPr>
        <p:spPr>
          <a:xfrm>
            <a:off x="5976908" y="5764999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0B45EE7-50FC-8847-9446-2F9674E7D3C8}"/>
              </a:ext>
            </a:extLst>
          </p:cNvPr>
          <p:cNvCxnSpPr>
            <a:cxnSpLocks/>
            <a:endCxn id="62" idx="7"/>
          </p:cNvCxnSpPr>
          <p:nvPr/>
        </p:nvCxnSpPr>
        <p:spPr>
          <a:xfrm flipV="1">
            <a:off x="6240438" y="4659621"/>
            <a:ext cx="719072" cy="1114526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2D0D022B-61F1-EF4E-B760-F7916F7B1B0E}"/>
              </a:ext>
            </a:extLst>
          </p:cNvPr>
          <p:cNvSpPr/>
          <p:nvPr/>
        </p:nvSpPr>
        <p:spPr>
          <a:xfrm>
            <a:off x="6845270" y="464002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91C06F5-D04A-8A4A-9D8C-D1F9C974C740}"/>
              </a:ext>
            </a:extLst>
          </p:cNvPr>
          <p:cNvSpPr/>
          <p:nvPr/>
        </p:nvSpPr>
        <p:spPr>
          <a:xfrm>
            <a:off x="4166265" y="6046011"/>
            <a:ext cx="1352101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Mary’s County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0339F6E-BEC7-D945-9789-2C9C995603C3}"/>
              </a:ext>
            </a:extLst>
          </p:cNvPr>
          <p:cNvSpPr/>
          <p:nvPr/>
        </p:nvSpPr>
        <p:spPr>
          <a:xfrm>
            <a:off x="5603327" y="5982535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58F8D9E-E36D-CC45-BAB5-2784FCC78B4F}"/>
              </a:ext>
            </a:extLst>
          </p:cNvPr>
          <p:cNvSpPr/>
          <p:nvPr/>
        </p:nvSpPr>
        <p:spPr>
          <a:xfrm>
            <a:off x="5549630" y="6046011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C753245-CE6B-7945-AD94-4BE76AD25F9D}"/>
              </a:ext>
            </a:extLst>
          </p:cNvPr>
          <p:cNvCxnSpPr>
            <a:cxnSpLocks/>
          </p:cNvCxnSpPr>
          <p:nvPr/>
        </p:nvCxnSpPr>
        <p:spPr>
          <a:xfrm>
            <a:off x="5972018" y="6252023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F1893D0-19F3-CF43-B3B9-3368BC94249B}"/>
              </a:ext>
            </a:extLst>
          </p:cNvPr>
          <p:cNvCxnSpPr>
            <a:cxnSpLocks/>
          </p:cNvCxnSpPr>
          <p:nvPr/>
        </p:nvCxnSpPr>
        <p:spPr>
          <a:xfrm flipV="1">
            <a:off x="6235548" y="5726260"/>
            <a:ext cx="892838" cy="53491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1F6A1E76-C07C-6945-BC78-77B084A0592B}"/>
              </a:ext>
            </a:extLst>
          </p:cNvPr>
          <p:cNvSpPr/>
          <p:nvPr/>
        </p:nvSpPr>
        <p:spPr>
          <a:xfrm>
            <a:off x="7086593" y="564840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63D5D5A-C093-6E42-BD27-71BC54D28DC4}"/>
              </a:ext>
            </a:extLst>
          </p:cNvPr>
          <p:cNvSpPr/>
          <p:nvPr/>
        </p:nvSpPr>
        <p:spPr>
          <a:xfrm>
            <a:off x="5294463" y="2821714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5FF2125-8A94-CC43-8861-63A52B8365AD}"/>
              </a:ext>
            </a:extLst>
          </p:cNvPr>
          <p:cNvCxnSpPr>
            <a:cxnSpLocks/>
          </p:cNvCxnSpPr>
          <p:nvPr/>
        </p:nvCxnSpPr>
        <p:spPr>
          <a:xfrm flipV="1">
            <a:off x="5361383" y="2875360"/>
            <a:ext cx="0" cy="84125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2B4CCE1B-2B50-E34F-9137-F5F379968B32}"/>
              </a:ext>
            </a:extLst>
          </p:cNvPr>
          <p:cNvSpPr/>
          <p:nvPr/>
        </p:nvSpPr>
        <p:spPr>
          <a:xfrm>
            <a:off x="5158585" y="3723359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00C3E5A-5510-5A4D-8638-CDBC19772DAD}"/>
              </a:ext>
            </a:extLst>
          </p:cNvPr>
          <p:cNvSpPr/>
          <p:nvPr/>
        </p:nvSpPr>
        <p:spPr>
          <a:xfrm>
            <a:off x="5150951" y="3659815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43CE629-F12C-6A42-BFCB-26BA7A1963FC}"/>
              </a:ext>
            </a:extLst>
          </p:cNvPr>
          <p:cNvSpPr/>
          <p:nvPr/>
        </p:nvSpPr>
        <p:spPr>
          <a:xfrm>
            <a:off x="3644924" y="3723359"/>
            <a:ext cx="1517467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County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4B6FCD2-159E-C94F-A0A4-0BC32EE71DA2}"/>
              </a:ext>
            </a:extLst>
          </p:cNvPr>
          <p:cNvSpPr/>
          <p:nvPr/>
        </p:nvSpPr>
        <p:spPr>
          <a:xfrm>
            <a:off x="10207956" y="5516384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7C7ABB8-4E52-BE41-81BF-4415159BA574}"/>
              </a:ext>
            </a:extLst>
          </p:cNvPr>
          <p:cNvSpPr/>
          <p:nvPr/>
        </p:nvSpPr>
        <p:spPr>
          <a:xfrm>
            <a:off x="10259315" y="5452840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C1DB68-E291-1045-8E1B-89DC2CC4C208}"/>
              </a:ext>
            </a:extLst>
          </p:cNvPr>
          <p:cNvSpPr/>
          <p:nvPr/>
        </p:nvSpPr>
        <p:spPr>
          <a:xfrm>
            <a:off x="10629675" y="5556230"/>
            <a:ext cx="1378904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Wicomico County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568DAB9-2FF4-E948-BE1C-74F42CF6FAF3}"/>
              </a:ext>
            </a:extLst>
          </p:cNvPr>
          <p:cNvSpPr/>
          <p:nvPr/>
        </p:nvSpPr>
        <p:spPr>
          <a:xfrm>
            <a:off x="10197532" y="597825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5F13C7E-947C-254E-B76A-0716F9E1649A}"/>
              </a:ext>
            </a:extLst>
          </p:cNvPr>
          <p:cNvSpPr/>
          <p:nvPr/>
        </p:nvSpPr>
        <p:spPr>
          <a:xfrm>
            <a:off x="10248891" y="5914706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902FF2E-469C-FF47-8247-94D665A5787E}"/>
              </a:ext>
            </a:extLst>
          </p:cNvPr>
          <p:cNvSpPr/>
          <p:nvPr/>
        </p:nvSpPr>
        <p:spPr>
          <a:xfrm>
            <a:off x="10619251" y="6018096"/>
            <a:ext cx="1411412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Worcester County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0C79F2A-B16E-3344-9F21-99084DE5E4CE}"/>
              </a:ext>
            </a:extLst>
          </p:cNvPr>
          <p:cNvCxnSpPr>
            <a:cxnSpLocks/>
          </p:cNvCxnSpPr>
          <p:nvPr/>
        </p:nvCxnSpPr>
        <p:spPr>
          <a:xfrm>
            <a:off x="9558193" y="6174473"/>
            <a:ext cx="63933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10F70FFF-2444-3740-A055-01238A0AA3E4}"/>
              </a:ext>
            </a:extLst>
          </p:cNvPr>
          <p:cNvSpPr/>
          <p:nvPr/>
        </p:nvSpPr>
        <p:spPr>
          <a:xfrm>
            <a:off x="9481845" y="6098989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80BE4E0-11D0-9943-8798-74220F78E749}"/>
              </a:ext>
            </a:extLst>
          </p:cNvPr>
          <p:cNvCxnSpPr>
            <a:cxnSpLocks/>
          </p:cNvCxnSpPr>
          <p:nvPr/>
        </p:nvCxnSpPr>
        <p:spPr>
          <a:xfrm>
            <a:off x="9384586" y="5730866"/>
            <a:ext cx="812946" cy="800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B24F9D9E-B1E7-6A44-9441-865C8AF2ECCE}"/>
              </a:ext>
            </a:extLst>
          </p:cNvPr>
          <p:cNvSpPr/>
          <p:nvPr/>
        </p:nvSpPr>
        <p:spPr>
          <a:xfrm>
            <a:off x="9308238" y="5671946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68BFEA-DC6F-584B-9AE4-3D916FC27C8A}"/>
              </a:ext>
            </a:extLst>
          </p:cNvPr>
          <p:cNvCxnSpPr>
            <a:cxnSpLocks/>
          </p:cNvCxnSpPr>
          <p:nvPr/>
        </p:nvCxnSpPr>
        <p:spPr>
          <a:xfrm>
            <a:off x="9392092" y="5259529"/>
            <a:ext cx="812946" cy="800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0A46E92-091E-6B4D-BA35-0290BBB0BD91}"/>
              </a:ext>
            </a:extLst>
          </p:cNvPr>
          <p:cNvCxnSpPr>
            <a:cxnSpLocks/>
          </p:cNvCxnSpPr>
          <p:nvPr/>
        </p:nvCxnSpPr>
        <p:spPr>
          <a:xfrm flipV="1">
            <a:off x="7598282" y="4784691"/>
            <a:ext cx="1830607" cy="68775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F2089F4A-15CA-4745-AF90-6FC98139E6D3}"/>
              </a:ext>
            </a:extLst>
          </p:cNvPr>
          <p:cNvSpPr/>
          <p:nvPr/>
        </p:nvSpPr>
        <p:spPr>
          <a:xfrm>
            <a:off x="10217962" y="5045772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87F71DB-4B49-8B42-A515-593360A3EEAC}"/>
              </a:ext>
            </a:extLst>
          </p:cNvPr>
          <p:cNvSpPr/>
          <p:nvPr/>
        </p:nvSpPr>
        <p:spPr>
          <a:xfrm>
            <a:off x="10269321" y="4982228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FC7FD1C-D735-BA41-9807-7D735631DBA1}"/>
              </a:ext>
            </a:extLst>
          </p:cNvPr>
          <p:cNvSpPr/>
          <p:nvPr/>
        </p:nvSpPr>
        <p:spPr>
          <a:xfrm>
            <a:off x="10639681" y="5085618"/>
            <a:ext cx="1463862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Dorchester County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42BBA06-E9E3-9B49-BAA3-B3E1DC8A1FBB}"/>
              </a:ext>
            </a:extLst>
          </p:cNvPr>
          <p:cNvSpPr/>
          <p:nvPr/>
        </p:nvSpPr>
        <p:spPr>
          <a:xfrm>
            <a:off x="10217962" y="4563291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9702BB-7787-BA43-9272-F6C5A5D4BBB5}"/>
              </a:ext>
            </a:extLst>
          </p:cNvPr>
          <p:cNvSpPr/>
          <p:nvPr/>
        </p:nvSpPr>
        <p:spPr>
          <a:xfrm>
            <a:off x="10269321" y="4499747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67C32ED-D6B5-4D4D-B842-DB0E336C629F}"/>
              </a:ext>
            </a:extLst>
          </p:cNvPr>
          <p:cNvSpPr/>
          <p:nvPr/>
        </p:nvSpPr>
        <p:spPr>
          <a:xfrm>
            <a:off x="10639681" y="4603137"/>
            <a:ext cx="1199367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Calvert County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D646272-4A3D-7741-BF1F-26B823FD85DB}"/>
              </a:ext>
            </a:extLst>
          </p:cNvPr>
          <p:cNvCxnSpPr>
            <a:cxnSpLocks/>
          </p:cNvCxnSpPr>
          <p:nvPr/>
        </p:nvCxnSpPr>
        <p:spPr>
          <a:xfrm>
            <a:off x="9401060" y="4791954"/>
            <a:ext cx="812946" cy="800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1C9F757-E3FA-4347-878A-D1AD1DBD4387}"/>
              </a:ext>
            </a:extLst>
          </p:cNvPr>
          <p:cNvCxnSpPr>
            <a:cxnSpLocks/>
          </p:cNvCxnSpPr>
          <p:nvPr/>
        </p:nvCxnSpPr>
        <p:spPr>
          <a:xfrm flipV="1">
            <a:off x="8442907" y="5256060"/>
            <a:ext cx="969372" cy="378036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08C09483-1D73-384E-8E21-6A2807D6A02B}"/>
              </a:ext>
            </a:extLst>
          </p:cNvPr>
          <p:cNvSpPr/>
          <p:nvPr/>
        </p:nvSpPr>
        <p:spPr>
          <a:xfrm>
            <a:off x="8366559" y="557123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7212B46-4596-544B-A8FB-A09447680779}"/>
              </a:ext>
            </a:extLst>
          </p:cNvPr>
          <p:cNvSpPr/>
          <p:nvPr/>
        </p:nvSpPr>
        <p:spPr>
          <a:xfrm>
            <a:off x="2629220" y="4170846"/>
            <a:ext cx="13532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Frederick County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EF6C908-59EA-F749-B84D-FC4F8E5C253C}"/>
              </a:ext>
            </a:extLst>
          </p:cNvPr>
          <p:cNvSpPr/>
          <p:nvPr/>
        </p:nvSpPr>
        <p:spPr>
          <a:xfrm>
            <a:off x="4014651" y="4107370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3F2EB31-1526-A64B-9CA2-BC39C766C111}"/>
              </a:ext>
            </a:extLst>
          </p:cNvPr>
          <p:cNvSpPr/>
          <p:nvPr/>
        </p:nvSpPr>
        <p:spPr>
          <a:xfrm>
            <a:off x="4018828" y="4170846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43B363E-DAA1-A744-A965-8E3BCAD17223}"/>
              </a:ext>
            </a:extLst>
          </p:cNvPr>
          <p:cNvCxnSpPr>
            <a:cxnSpLocks/>
          </p:cNvCxnSpPr>
          <p:nvPr/>
        </p:nvCxnSpPr>
        <p:spPr>
          <a:xfrm>
            <a:off x="4431120" y="4389476"/>
            <a:ext cx="1319714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CC4BE28-FC82-C543-985B-13DB74E58487}"/>
              </a:ext>
            </a:extLst>
          </p:cNvPr>
          <p:cNvCxnSpPr>
            <a:cxnSpLocks/>
          </p:cNvCxnSpPr>
          <p:nvPr/>
        </p:nvCxnSpPr>
        <p:spPr>
          <a:xfrm flipV="1">
            <a:off x="5744878" y="3392452"/>
            <a:ext cx="190667" cy="1003489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7DD7D822-528A-774B-ABD2-383A730F8847}"/>
              </a:ext>
            </a:extLst>
          </p:cNvPr>
          <p:cNvSpPr/>
          <p:nvPr/>
        </p:nvSpPr>
        <p:spPr>
          <a:xfrm>
            <a:off x="5871269" y="329460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F68C903-C002-8149-A4FD-53DDB8272F96}"/>
              </a:ext>
            </a:extLst>
          </p:cNvPr>
          <p:cNvSpPr/>
          <p:nvPr/>
        </p:nvSpPr>
        <p:spPr>
          <a:xfrm>
            <a:off x="9965833" y="3716463"/>
            <a:ext cx="16738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 Anne’s County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3C82E4E-157C-3047-BF05-849EEB91B03E}"/>
              </a:ext>
            </a:extLst>
          </p:cNvPr>
          <p:cNvSpPr/>
          <p:nvPr/>
        </p:nvSpPr>
        <p:spPr>
          <a:xfrm>
            <a:off x="9566890" y="3635000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573E5D5-C603-FE43-8618-20AC47B5CDDA}"/>
              </a:ext>
            </a:extLst>
          </p:cNvPr>
          <p:cNvSpPr/>
          <p:nvPr/>
        </p:nvSpPr>
        <p:spPr>
          <a:xfrm>
            <a:off x="9513193" y="3698476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BF03F32D-CD53-CE40-A88E-3C53C3DCBA3E}"/>
              </a:ext>
            </a:extLst>
          </p:cNvPr>
          <p:cNvSpPr/>
          <p:nvPr/>
        </p:nvSpPr>
        <p:spPr>
          <a:xfrm>
            <a:off x="8511621" y="3842833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6E7F4B7-615C-994A-A18C-A308E7744495}"/>
              </a:ext>
            </a:extLst>
          </p:cNvPr>
          <p:cNvCxnSpPr>
            <a:cxnSpLocks/>
          </p:cNvCxnSpPr>
          <p:nvPr/>
        </p:nvCxnSpPr>
        <p:spPr>
          <a:xfrm>
            <a:off x="8613111" y="3900143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D7FB472A-5E87-F546-9CE5-032F07A4B47E}"/>
              </a:ext>
            </a:extLst>
          </p:cNvPr>
          <p:cNvSpPr/>
          <p:nvPr/>
        </p:nvSpPr>
        <p:spPr>
          <a:xfrm>
            <a:off x="7506944" y="540552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37EF1E2-2D41-4D47-8A99-4A908B4745E6}"/>
              </a:ext>
            </a:extLst>
          </p:cNvPr>
          <p:cNvSpPr/>
          <p:nvPr/>
        </p:nvSpPr>
        <p:spPr>
          <a:xfrm>
            <a:off x="9965833" y="4190385"/>
            <a:ext cx="112300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Talbot County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FE600B0-77D5-254C-99A9-570B8142CA36}"/>
              </a:ext>
            </a:extLst>
          </p:cNvPr>
          <p:cNvSpPr/>
          <p:nvPr/>
        </p:nvSpPr>
        <p:spPr>
          <a:xfrm>
            <a:off x="9566890" y="4108922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6F0E93B-3A91-0C43-82D9-8AEA84BC602B}"/>
              </a:ext>
            </a:extLst>
          </p:cNvPr>
          <p:cNvSpPr/>
          <p:nvPr/>
        </p:nvSpPr>
        <p:spPr>
          <a:xfrm>
            <a:off x="9513193" y="4172398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870022D-8CC4-3743-BCCA-46865C02D7C6}"/>
              </a:ext>
            </a:extLst>
          </p:cNvPr>
          <p:cNvCxnSpPr>
            <a:cxnSpLocks/>
          </p:cNvCxnSpPr>
          <p:nvPr/>
        </p:nvCxnSpPr>
        <p:spPr>
          <a:xfrm>
            <a:off x="8589879" y="4389476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>
            <a:extLst>
              <a:ext uri="{FF2B5EF4-FFF2-40B4-BE49-F238E27FC236}">
                <a16:creationId xmlns:a16="http://schemas.microsoft.com/office/drawing/2014/main" id="{209AFD95-AF8B-4744-921A-10BF175AC931}"/>
              </a:ext>
            </a:extLst>
          </p:cNvPr>
          <p:cNvSpPr/>
          <p:nvPr/>
        </p:nvSpPr>
        <p:spPr>
          <a:xfrm>
            <a:off x="8245520" y="461898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A37A8B2-4213-5B44-A7C0-5102462B1243}"/>
              </a:ext>
            </a:extLst>
          </p:cNvPr>
          <p:cNvCxnSpPr>
            <a:cxnSpLocks/>
          </p:cNvCxnSpPr>
          <p:nvPr/>
        </p:nvCxnSpPr>
        <p:spPr>
          <a:xfrm flipV="1">
            <a:off x="8319374" y="4376992"/>
            <a:ext cx="282514" cy="29242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5772B5F5-806E-134C-9112-D9D5801CDF5C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FC9F983D-4A84-1044-A2B7-9DE6CF68139C}"/>
              </a:ext>
            </a:extLst>
          </p:cNvPr>
          <p:cNvSpPr/>
          <p:nvPr/>
        </p:nvSpPr>
        <p:spPr>
          <a:xfrm>
            <a:off x="1193921" y="2885258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A02B6A5-79D8-D041-94BB-8BB9CF8D126A}"/>
              </a:ext>
            </a:extLst>
          </p:cNvPr>
          <p:cNvSpPr/>
          <p:nvPr/>
        </p:nvSpPr>
        <p:spPr>
          <a:xfrm>
            <a:off x="1245280" y="2821714"/>
            <a:ext cx="31290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5D51019-1DF3-E24A-B620-1D35CBC3308C}"/>
              </a:ext>
            </a:extLst>
          </p:cNvPr>
          <p:cNvSpPr/>
          <p:nvPr/>
        </p:nvSpPr>
        <p:spPr>
          <a:xfrm>
            <a:off x="834404" y="3305680"/>
            <a:ext cx="119295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Garrett County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B222FA3-9AB0-2A49-9833-6B3DD37A61A8}"/>
              </a:ext>
            </a:extLst>
          </p:cNvPr>
          <p:cNvCxnSpPr>
            <a:cxnSpLocks/>
          </p:cNvCxnSpPr>
          <p:nvPr/>
        </p:nvCxnSpPr>
        <p:spPr>
          <a:xfrm>
            <a:off x="1606213" y="3087299"/>
            <a:ext cx="1252734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4B670ECD-81A7-0F47-B8D0-04DC9AC93AC8}"/>
              </a:ext>
            </a:extLst>
          </p:cNvPr>
          <p:cNvSpPr/>
          <p:nvPr/>
        </p:nvSpPr>
        <p:spPr>
          <a:xfrm>
            <a:off x="2849932" y="302470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BFF3C17-717F-7C48-984F-08E6C993B948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928635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327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313728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Groups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6B872-F012-394F-A6F7-D58FF7C2AE6E}"/>
              </a:ext>
            </a:extLst>
          </p:cNvPr>
          <p:cNvSpPr/>
          <p:nvPr/>
        </p:nvSpPr>
        <p:spPr>
          <a:xfrm>
            <a:off x="300942" y="1890886"/>
            <a:ext cx="11891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hosted our final 2 focus group virtual webinars for Deaf and </a:t>
            </a:r>
            <a:r>
              <a:rPr lang="en-US" sz="2200" dirty="0" err="1">
                <a:latin typeface="+mj-lt"/>
              </a:rPr>
              <a:t>DeafBlind</a:t>
            </a:r>
            <a:r>
              <a:rPr lang="en-US" sz="2200" dirty="0">
                <a:latin typeface="+mj-lt"/>
              </a:rPr>
              <a:t> on June 30th.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I hosted and ran the webinar with several pieces of equipment for each group.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1A7C43-7E3C-7A43-B915-433557E44D98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DFB510-D56C-4446-B0CA-456511986D22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AAAEC5-0C57-184F-A269-DBCE02AED2C5}"/>
              </a:ext>
            </a:extLst>
          </p:cNvPr>
          <p:cNvGrpSpPr/>
          <p:nvPr/>
        </p:nvGrpSpPr>
        <p:grpSpPr>
          <a:xfrm>
            <a:off x="555292" y="3746598"/>
            <a:ext cx="5001493" cy="1740142"/>
            <a:chOff x="267194" y="4686048"/>
            <a:chExt cx="5001493" cy="174014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6E419EF-FCAC-8146-97AB-37AE59224FEB}"/>
                </a:ext>
              </a:extLst>
            </p:cNvPr>
            <p:cNvSpPr/>
            <p:nvPr/>
          </p:nvSpPr>
          <p:spPr>
            <a:xfrm>
              <a:off x="695819" y="4783798"/>
              <a:ext cx="4572868" cy="488150"/>
            </a:xfrm>
            <a:prstGeom prst="rect">
              <a:avLst/>
            </a:prstGeom>
            <a:solidFill>
              <a:srgbClr val="C11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7BC26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2653E2-BAC0-184E-B3F2-851AAA54B444}"/>
                </a:ext>
              </a:extLst>
            </p:cNvPr>
            <p:cNvSpPr/>
            <p:nvPr/>
          </p:nvSpPr>
          <p:spPr>
            <a:xfrm>
              <a:off x="928588" y="4779057"/>
              <a:ext cx="14365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DeafBlind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6D8838-A2A4-0D43-AA17-1EA3623C7E85}"/>
                </a:ext>
              </a:extLst>
            </p:cNvPr>
            <p:cNvSpPr/>
            <p:nvPr/>
          </p:nvSpPr>
          <p:spPr>
            <a:xfrm>
              <a:off x="695818" y="5266637"/>
              <a:ext cx="4572868" cy="1159553"/>
            </a:xfrm>
            <a:prstGeom prst="rect">
              <a:avLst/>
            </a:prstGeom>
            <a:solidFill>
              <a:schemeClr val="bg1">
                <a:lumMod val="75000"/>
                <a:alpha val="188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7BC26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2DEA28-0BB3-114D-A299-DC6C61289902}"/>
                </a:ext>
              </a:extLst>
            </p:cNvPr>
            <p:cNvSpPr/>
            <p:nvPr/>
          </p:nvSpPr>
          <p:spPr>
            <a:xfrm>
              <a:off x="799583" y="5341372"/>
              <a:ext cx="4342727" cy="921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+mj-lt"/>
                </a:rPr>
                <a:t>iPhone, Pixel 4a, Mobile Sensor, Square Glow</a:t>
              </a:r>
            </a:p>
            <a:p>
              <a:pPr>
                <a:lnSpc>
                  <a:spcPct val="150000"/>
                </a:lnSpc>
              </a:pPr>
              <a:r>
                <a:rPr lang="en-US" sz="2000" b="1" i="1" dirty="0">
                  <a:latin typeface="+mj-lt"/>
                </a:rPr>
                <a:t>1 participant showed up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C3B3003-8FFE-914B-91F4-8165B29A513F}"/>
                </a:ext>
              </a:extLst>
            </p:cNvPr>
            <p:cNvSpPr/>
            <p:nvPr/>
          </p:nvSpPr>
          <p:spPr>
            <a:xfrm>
              <a:off x="267194" y="4686048"/>
              <a:ext cx="650583" cy="650583"/>
            </a:xfrm>
            <a:prstGeom prst="ellipse">
              <a:avLst/>
            </a:prstGeom>
            <a:solidFill>
              <a:srgbClr val="C11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D0578AF-749F-EF45-B6B8-7511DB05B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750" y="5025574"/>
              <a:ext cx="277869" cy="2138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1ED550-8826-A849-9C07-803648BF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664" y="4781075"/>
              <a:ext cx="277869" cy="28745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4FF325-CDD1-0C46-B6F0-F2F792DC4144}"/>
              </a:ext>
            </a:extLst>
          </p:cNvPr>
          <p:cNvGrpSpPr/>
          <p:nvPr/>
        </p:nvGrpSpPr>
        <p:grpSpPr>
          <a:xfrm>
            <a:off x="5985408" y="3746598"/>
            <a:ext cx="5655005" cy="1735670"/>
            <a:chOff x="6388297" y="4686048"/>
            <a:chExt cx="5655005" cy="173567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51D28F-94D5-4C47-B784-D4EE4792FED0}"/>
                </a:ext>
              </a:extLst>
            </p:cNvPr>
            <p:cNvSpPr/>
            <p:nvPr/>
          </p:nvSpPr>
          <p:spPr>
            <a:xfrm>
              <a:off x="6816922" y="4783798"/>
              <a:ext cx="5226380" cy="488150"/>
            </a:xfrm>
            <a:prstGeom prst="rect">
              <a:avLst/>
            </a:prstGeom>
            <a:solidFill>
              <a:srgbClr val="C11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7BC26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E167AC-4827-0B40-B272-EEA3547CE39B}"/>
                </a:ext>
              </a:extLst>
            </p:cNvPr>
            <p:cNvSpPr/>
            <p:nvPr/>
          </p:nvSpPr>
          <p:spPr>
            <a:xfrm>
              <a:off x="7049691" y="4793571"/>
              <a:ext cx="7825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Deaf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5B92474-667C-BA46-87A5-5EBDA783CF85}"/>
                </a:ext>
              </a:extLst>
            </p:cNvPr>
            <p:cNvSpPr/>
            <p:nvPr/>
          </p:nvSpPr>
          <p:spPr>
            <a:xfrm>
              <a:off x="6816921" y="5266638"/>
              <a:ext cx="5226381" cy="1155080"/>
            </a:xfrm>
            <a:prstGeom prst="rect">
              <a:avLst/>
            </a:prstGeom>
            <a:solidFill>
              <a:schemeClr val="bg1">
                <a:lumMod val="75000"/>
                <a:alpha val="188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7BC26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AECD43-B080-5E4D-86C2-3F04BF934D2E}"/>
                </a:ext>
              </a:extLst>
            </p:cNvPr>
            <p:cNvSpPr/>
            <p:nvPr/>
          </p:nvSpPr>
          <p:spPr>
            <a:xfrm>
              <a:off x="6933305" y="5348033"/>
              <a:ext cx="4993611" cy="921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+mj-lt"/>
                </a:rPr>
                <a:t>iPad Pro, Pixel 4a, iPhone 11 Pro Max, Page Receiver</a:t>
              </a:r>
            </a:p>
            <a:p>
              <a:pPr>
                <a:lnSpc>
                  <a:spcPct val="150000"/>
                </a:lnSpc>
              </a:pPr>
              <a:r>
                <a:rPr lang="en-US" sz="2000" b="1" i="1" dirty="0">
                  <a:latin typeface="+mj-lt"/>
                </a:rPr>
                <a:t>3 participant showed up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8A22DF-C7AC-0142-8D95-1903A5DCED22}"/>
                </a:ext>
              </a:extLst>
            </p:cNvPr>
            <p:cNvSpPr/>
            <p:nvPr/>
          </p:nvSpPr>
          <p:spPr>
            <a:xfrm>
              <a:off x="6388297" y="4686048"/>
              <a:ext cx="650583" cy="650583"/>
            </a:xfrm>
            <a:prstGeom prst="ellipse">
              <a:avLst/>
            </a:prstGeom>
            <a:solidFill>
              <a:srgbClr val="C11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D6D52A-D7D4-6045-BC1F-E28A7719C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13948" y="4818259"/>
              <a:ext cx="376775" cy="389768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172D710-740F-5344-8F72-840A392395D7}"/>
              </a:ext>
            </a:extLst>
          </p:cNvPr>
          <p:cNvSpPr/>
          <p:nvPr/>
        </p:nvSpPr>
        <p:spPr>
          <a:xfrm>
            <a:off x="3544340" y="2758807"/>
            <a:ext cx="5103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11339"/>
                </a:solidFill>
              </a:rPr>
              <a:t>Those webinars were successful. </a:t>
            </a:r>
          </a:p>
        </p:txBody>
      </p:sp>
    </p:spTree>
    <p:extLst>
      <p:ext uri="{BB962C8B-B14F-4D97-AF65-F5344CB8AC3E}">
        <p14:creationId xmlns:p14="http://schemas.microsoft.com/office/powerpoint/2010/main" val="1452779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8155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5057731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Application Form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6B872-F012-394F-A6F7-D58FF7C2AE6E}"/>
              </a:ext>
            </a:extLst>
          </p:cNvPr>
          <p:cNvSpPr/>
          <p:nvPr/>
        </p:nvSpPr>
        <p:spPr>
          <a:xfrm>
            <a:off x="834850" y="1969659"/>
            <a:ext cx="10899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The Devaney team, Donna Broadway-</a:t>
            </a:r>
            <a:r>
              <a:rPr lang="en-US" sz="2400" dirty="0" err="1">
                <a:latin typeface="+mj-lt"/>
              </a:rPr>
              <a:t>Callaman</a:t>
            </a:r>
            <a:r>
              <a:rPr lang="en-US" sz="2400" dirty="0">
                <a:latin typeface="+mj-lt"/>
              </a:rPr>
              <a:t>, and I will meet to add </a:t>
            </a:r>
            <a:r>
              <a:rPr lang="en-US" sz="2400" b="1" dirty="0">
                <a:solidFill>
                  <a:srgbClr val="C11339"/>
                </a:solidFill>
              </a:rPr>
              <a:t>E-Signature, Spanish, Large fonts, and braille</a:t>
            </a:r>
            <a:r>
              <a:rPr lang="en-US" sz="2400" dirty="0">
                <a:latin typeface="+mj-lt"/>
              </a:rPr>
              <a:t> to the MAT application form.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E8699E-21D4-C947-9D1F-E2C430B29F35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DD7359-B34F-224F-8391-6B95AB644E1B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D3F1D-D55E-2D4E-833E-6FB308CCA4D8}"/>
              </a:ext>
            </a:extLst>
          </p:cNvPr>
          <p:cNvSpPr/>
          <p:nvPr/>
        </p:nvSpPr>
        <p:spPr>
          <a:xfrm>
            <a:off x="6665664" y="3721785"/>
            <a:ext cx="4891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The issue with Requirement: Minority Business Enterprise (MBE), Veteran-Owned Small Business Enterprise (VSBE), and Mercury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72CD27F6-BFA7-A642-A39C-7D3BA6B1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12" y="2716500"/>
            <a:ext cx="5463298" cy="39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3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9832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766535"/>
            <a:ext cx="872181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Telecommunications Equipment (ATE)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E611-8A80-F544-B736-D42FE4B27BB5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FEE36-962D-8C43-B670-4BDAEFA69387}"/>
              </a:ext>
            </a:extLst>
          </p:cNvPr>
          <p:cNvSpPr/>
          <p:nvPr/>
        </p:nvSpPr>
        <p:spPr>
          <a:xfrm>
            <a:off x="834850" y="1897526"/>
            <a:ext cx="9584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ATE Request for Approval (RFP)</a:t>
            </a:r>
            <a:endParaRPr lang="en-US" sz="4000" b="1" dirty="0">
              <a:solidFill>
                <a:srgbClr val="C1133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B2FDF0-3EE7-1F45-9493-DAC8A6379C9F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14A231-BB90-D24D-9F4D-49A14461C7EB}"/>
              </a:ext>
            </a:extLst>
          </p:cNvPr>
          <p:cNvSpPr/>
          <p:nvPr/>
        </p:nvSpPr>
        <p:spPr>
          <a:xfrm>
            <a:off x="834850" y="2850738"/>
            <a:ext cx="10899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The committee (Jane Hager, Rachel Horowitz (DORS), Steven Collins (Gallaudet), </a:t>
            </a:r>
            <a:r>
              <a:rPr lang="en-US" dirty="0" err="1">
                <a:latin typeface="+mj-lt"/>
              </a:rPr>
              <a:t>Nai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Damato</a:t>
            </a:r>
            <a:r>
              <a:rPr lang="en-US" dirty="0">
                <a:latin typeface="+mj-lt"/>
              </a:rPr>
              <a:t>, Eddie Martinez (president of MWADB), and I), have been working on developing:</a:t>
            </a:r>
          </a:p>
          <a:p>
            <a:endParaRPr lang="en-US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List of training for CF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List of qualifications from </a:t>
            </a:r>
            <a:r>
              <a:rPr lang="en-US" dirty="0" err="1">
                <a:latin typeface="+mj-lt"/>
              </a:rPr>
              <a:t>DeafBlind</a:t>
            </a:r>
            <a:r>
              <a:rPr lang="en-US" dirty="0">
                <a:latin typeface="+mj-lt"/>
              </a:rPr>
              <a:t> individuals to be qualified for the CF service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rate for CF service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Contract for scheduler position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QR Code</a:t>
            </a:r>
          </a:p>
          <a:p>
            <a:r>
              <a:rPr lang="en-US" dirty="0">
                <a:latin typeface="+mj-lt"/>
              </a:rPr>
              <a:t> </a:t>
            </a:r>
          </a:p>
          <a:p>
            <a:r>
              <a:rPr lang="en-US" dirty="0">
                <a:latin typeface="+mj-lt"/>
              </a:rPr>
              <a:t>Hopefully, we will start the CF program this Fall.</a:t>
            </a:r>
          </a:p>
        </p:txBody>
      </p:sp>
    </p:spTree>
    <p:extLst>
      <p:ext uri="{BB962C8B-B14F-4D97-AF65-F5344CB8AC3E}">
        <p14:creationId xmlns:p14="http://schemas.microsoft.com/office/powerpoint/2010/main" val="249207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9255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365298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Centers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E611-8A80-F544-B736-D42FE4B27BB5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FB790-B4EF-EB42-B36E-9FFEB85B5F4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9AD3CFEC-8878-354F-A696-89638A50B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990" y="1782808"/>
            <a:ext cx="9153340" cy="48848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61B79D-E8F8-864B-AC96-A1FF4A1F6CB6}"/>
              </a:ext>
            </a:extLst>
          </p:cNvPr>
          <p:cNvSpPr/>
          <p:nvPr/>
        </p:nvSpPr>
        <p:spPr>
          <a:xfrm>
            <a:off x="654749" y="3744935"/>
            <a:ext cx="5566942" cy="2057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Lori from MDTAP, Jane Hager, and I have been working to find spaces in some areas like the Northeastern area and Middle and Lower shores.  </a:t>
            </a:r>
            <a:r>
              <a:rPr lang="en-US" sz="1600" b="1" dirty="0">
                <a:solidFill>
                  <a:srgbClr val="C11339"/>
                </a:solidFill>
                <a:ea typeface="Arial" panose="020B0604020202020204" pitchFamily="34" charset="0"/>
                <a:cs typeface="Arial" panose="020B0604020202020204" pitchFamily="34" charset="0"/>
              </a:rPr>
              <a:t>We found some centers that we thought fit perfect for our programs in Harford, Cecil, Dorchester, and Wicomico Counties. </a:t>
            </a:r>
            <a:r>
              <a:rPr lang="en-US" sz="16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However, we just found that we are supposed to go through the Department of General Service (DGS) Office of Real Estate, and they will take care of it for us.</a:t>
            </a:r>
          </a:p>
        </p:txBody>
      </p:sp>
    </p:spTree>
    <p:extLst>
      <p:ext uri="{BB962C8B-B14F-4D97-AF65-F5344CB8AC3E}">
        <p14:creationId xmlns:p14="http://schemas.microsoft.com/office/powerpoint/2010/main" val="1992092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67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8"/>
            <a:ext cx="12351896" cy="400612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798225" y="3221292"/>
            <a:ext cx="10755444" cy="313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Public Relations &amp; Outreach Report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Donna Broadway-Callaman</a:t>
            </a:r>
          </a:p>
          <a:p>
            <a:pPr algn="ctr"/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Community Outreach Manager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donnat.broadway-callaman@maryland.gov | 410-582-6158</a:t>
            </a:r>
          </a:p>
        </p:txBody>
      </p:sp>
      <p:pic>
        <p:nvPicPr>
          <p:cNvPr id="5" name="Picture 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AE925DDD-903C-664B-AEBE-13A0282F0D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5" y="961203"/>
            <a:ext cx="2806700" cy="1231900"/>
          </a:xfrm>
          <a:prstGeom prst="rect">
            <a:avLst/>
          </a:prstGeom>
        </p:spPr>
      </p:pic>
      <p:pic>
        <p:nvPicPr>
          <p:cNvPr id="3" name="Picture 2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2A79C5B5-2160-E04C-9F1E-88CB05E118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968" y="870763"/>
            <a:ext cx="2976716" cy="138204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7D45FE6-6E64-9243-A837-6473FC53FE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506" y="399429"/>
            <a:ext cx="4126881" cy="19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81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95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663523"/>
            <a:ext cx="767838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Maryland Relay?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39D25-E967-4B4A-8E29-BCF017A405F1}"/>
              </a:ext>
            </a:extLst>
          </p:cNvPr>
          <p:cNvSpPr/>
          <p:nvPr/>
        </p:nvSpPr>
        <p:spPr>
          <a:xfrm>
            <a:off x="353337" y="1610921"/>
            <a:ext cx="78494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>
                <a:solidFill>
                  <a:srgbClr val="C11339"/>
                </a:solidFill>
              </a:rPr>
              <a:t>In person outreach has started again.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Tarita</a:t>
            </a:r>
            <a:r>
              <a:rPr lang="en-US" dirty="0">
                <a:latin typeface="+mj-lt"/>
              </a:rPr>
              <a:t> attended the </a:t>
            </a:r>
            <a:r>
              <a:rPr lang="en-US" b="1" dirty="0">
                <a:solidFill>
                  <a:srgbClr val="C11339"/>
                </a:solidFill>
                <a:latin typeface="+mj-lt"/>
              </a:rPr>
              <a:t>Special Needs Conference </a:t>
            </a:r>
            <a:r>
              <a:rPr lang="en-US" dirty="0">
                <a:latin typeface="+mj-lt"/>
              </a:rPr>
              <a:t>on June 5 at The Church at Severn Run in Severn, Maryland.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We recently attended the </a:t>
            </a:r>
            <a:r>
              <a:rPr lang="en-US" b="1" dirty="0">
                <a:solidFill>
                  <a:srgbClr val="C11339"/>
                </a:solidFill>
                <a:latin typeface="+mj-lt"/>
              </a:rPr>
              <a:t>Maryland Municipal League conference </a:t>
            </a:r>
            <a:r>
              <a:rPr lang="en-US" dirty="0">
                <a:latin typeface="+mj-lt"/>
              </a:rPr>
              <a:t>in Ocean City.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A653F-CCE7-AA41-B771-8063937D1E7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D1B63-215A-FC4A-A6BD-1A5454A0209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pic>
        <p:nvPicPr>
          <p:cNvPr id="1026" name="Picture 2" descr="May be an image of 1 person">
            <a:extLst>
              <a:ext uri="{FF2B5EF4-FFF2-40B4-BE49-F238E27FC236}">
                <a16:creationId xmlns:a16="http://schemas.microsoft.com/office/drawing/2014/main" id="{D4F03FB5-FE28-9845-B8C2-87F2443D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5"/>
          <a:stretch/>
        </p:blipFill>
        <p:spPr bwMode="auto">
          <a:xfrm>
            <a:off x="8656120" y="1794510"/>
            <a:ext cx="3394886" cy="39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standing, indoor&#10;&#10;Description automatically generated">
            <a:extLst>
              <a:ext uri="{FF2B5EF4-FFF2-40B4-BE49-F238E27FC236}">
                <a16:creationId xmlns:a16="http://schemas.microsoft.com/office/drawing/2014/main" id="{65121BB9-52D6-1E4C-B04D-31977F993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15" y="3575846"/>
            <a:ext cx="3588208" cy="2412940"/>
          </a:xfrm>
          <a:prstGeom prst="rect">
            <a:avLst/>
          </a:prstGeom>
        </p:spPr>
      </p:pic>
      <p:pic>
        <p:nvPicPr>
          <p:cNvPr id="13" name="Picture 1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AD2CEF7-07F3-7747-B533-250C06F30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508" y="3575846"/>
            <a:ext cx="3007133" cy="2412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0D33C4-8903-6042-AC79-9BCA051141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81097" y="5429657"/>
            <a:ext cx="9218563" cy="6954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68A950-B229-1E4A-93F5-CC01904EBC18}"/>
              </a:ext>
            </a:extLst>
          </p:cNvPr>
          <p:cNvSpPr/>
          <p:nvPr/>
        </p:nvSpPr>
        <p:spPr>
          <a:xfrm>
            <a:off x="8129792" y="5573459"/>
            <a:ext cx="44179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</a:rPr>
              <a:t>Special Needs Conference at The Church at Severn Run in Severn, MD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Tarita</a:t>
            </a:r>
            <a:r>
              <a:rPr lang="en-US" sz="1100" i="1" dirty="0">
                <a:solidFill>
                  <a:schemeClr val="bg1"/>
                </a:solidFill>
              </a:rPr>
              <a:t> Turner attended the conference on June 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51F17-2001-4340-9738-565498D60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08609" y="5735847"/>
            <a:ext cx="9073373" cy="6777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90F5A4-85E4-894D-8F82-A9892872B08C}"/>
              </a:ext>
            </a:extLst>
          </p:cNvPr>
          <p:cNvSpPr/>
          <p:nvPr/>
        </p:nvSpPr>
        <p:spPr>
          <a:xfrm>
            <a:off x="468068" y="5874505"/>
            <a:ext cx="56268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/>
              <a:t>Maryland Municipal League Conference in Ocean City, MD </a:t>
            </a:r>
          </a:p>
          <a:p>
            <a:r>
              <a:rPr lang="en-US" sz="1100" i="1" dirty="0"/>
              <a:t>Governor Larry Hogan and First Lady Yumi Hogan stopped to visit the exhibitor booths.</a:t>
            </a:r>
          </a:p>
        </p:txBody>
      </p:sp>
    </p:spTree>
    <p:extLst>
      <p:ext uri="{BB962C8B-B14F-4D97-AF65-F5344CB8AC3E}">
        <p14:creationId xmlns:p14="http://schemas.microsoft.com/office/powerpoint/2010/main" val="2638199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66769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95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663523"/>
            <a:ext cx="767838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Maryland Relay?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39D25-E967-4B4A-8E29-BCF017A405F1}"/>
              </a:ext>
            </a:extLst>
          </p:cNvPr>
          <p:cNvSpPr/>
          <p:nvPr/>
        </p:nvSpPr>
        <p:spPr>
          <a:xfrm>
            <a:off x="619472" y="1845569"/>
            <a:ext cx="111129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>
                <a:solidFill>
                  <a:srgbClr val="C11339"/>
                </a:solidFill>
              </a:rPr>
              <a:t>Upcoming Outreach Events: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 will be attending the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National Association of Counties (NACO) </a:t>
            </a:r>
            <a:r>
              <a:rPr lang="en-US" sz="2000" dirty="0">
                <a:latin typeface="+mj-lt"/>
              </a:rPr>
              <a:t>in National Harbor in July.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Several of us from TAM/Maryland Relay, and the Department of Disabilities including Kim McKay and Secretary Carol Beatty will be attending the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Maryland Association of Counties conference (MACO) </a:t>
            </a:r>
            <a:r>
              <a:rPr lang="en-US" sz="2000" dirty="0">
                <a:latin typeface="+mj-lt"/>
              </a:rPr>
              <a:t>in Ocean City in August.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We will also be attending the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MD ADA conference </a:t>
            </a:r>
            <a:r>
              <a:rPr lang="en-US" sz="2000" dirty="0">
                <a:latin typeface="+mj-lt"/>
              </a:rPr>
              <a:t>in September.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Jenny has been approved by TAM to attend the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Seniors on the go Expo</a:t>
            </a:r>
            <a:r>
              <a:rPr lang="en-US" sz="2000" dirty="0">
                <a:latin typeface="+mj-lt"/>
              </a:rPr>
              <a:t> in Carroll County and the  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Harford Senior Expo </a:t>
            </a:r>
            <a:r>
              <a:rPr lang="en-US" sz="2000" dirty="0">
                <a:latin typeface="+mj-lt"/>
              </a:rPr>
              <a:t>conference in September.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A653F-CCE7-AA41-B771-8063937D1E7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D1B63-215A-FC4A-A6BD-1A5454A0209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2985171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95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663523"/>
            <a:ext cx="767838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Maryland Relay?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A653F-CCE7-AA41-B771-8063937D1E7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D1B63-215A-FC4A-A6BD-1A5454A0209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F9B688-8840-7545-87F4-872B52BC5870}"/>
              </a:ext>
            </a:extLst>
          </p:cNvPr>
          <p:cNvSpPr/>
          <p:nvPr/>
        </p:nvSpPr>
        <p:spPr>
          <a:xfrm>
            <a:off x="658858" y="2307610"/>
            <a:ext cx="97463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Governor Hogan is not requiring state employees to wear masks, but we strongly recommend PPE equipment.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Our OC’s are required by Hamilton to wear PPE while exhibiting and presenting.</a:t>
            </a:r>
          </a:p>
        </p:txBody>
      </p:sp>
    </p:spTree>
    <p:extLst>
      <p:ext uri="{BB962C8B-B14F-4D97-AF65-F5344CB8AC3E}">
        <p14:creationId xmlns:p14="http://schemas.microsoft.com/office/powerpoint/2010/main" val="424230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327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2997359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Staffing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6B872-F012-394F-A6F7-D58FF7C2AE6E}"/>
              </a:ext>
            </a:extLst>
          </p:cNvPr>
          <p:cNvSpPr/>
          <p:nvPr/>
        </p:nvSpPr>
        <p:spPr>
          <a:xfrm>
            <a:off x="361884" y="3543157"/>
            <a:ext cx="1081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Please welcome </a:t>
            </a:r>
            <a:r>
              <a:rPr lang="en-US" sz="4000" b="1" dirty="0">
                <a:solidFill>
                  <a:srgbClr val="C1133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Leslie Hannibal!</a:t>
            </a:r>
            <a:endParaRPr lang="en-US" sz="4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DE975D-B971-A54A-9938-2AF3F91D582A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A2A601-E794-4F4E-8308-78C2077F055D}"/>
              </a:ext>
            </a:extLst>
          </p:cNvPr>
          <p:cNvSpPr/>
          <p:nvPr/>
        </p:nvSpPr>
        <p:spPr>
          <a:xfrm>
            <a:off x="7759671" y="2371960"/>
            <a:ext cx="3307416" cy="3307416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ay be an image of 1 person, beard and eyeglasses">
            <a:extLst>
              <a:ext uri="{FF2B5EF4-FFF2-40B4-BE49-F238E27FC236}">
                <a16:creationId xmlns:a16="http://schemas.microsoft.com/office/drawing/2014/main" id="{A4F3D8B3-CD9A-364D-997D-A66EBE090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14300"/>
          <a:stretch/>
        </p:blipFill>
        <p:spPr bwMode="auto">
          <a:xfrm>
            <a:off x="7888636" y="2483783"/>
            <a:ext cx="3049486" cy="3044676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86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95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663523"/>
            <a:ext cx="767838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Maryland Relay?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A653F-CCE7-AA41-B771-8063937D1E7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D1B63-215A-FC4A-A6BD-1A5454A0209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F9B688-8840-7545-87F4-872B52BC5870}"/>
              </a:ext>
            </a:extLst>
          </p:cNvPr>
          <p:cNvSpPr/>
          <p:nvPr/>
        </p:nvSpPr>
        <p:spPr>
          <a:xfrm>
            <a:off x="658857" y="2167011"/>
            <a:ext cx="98930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are planning </a:t>
            </a:r>
            <a:r>
              <a:rPr lang="en-US" sz="2200" b="1" dirty="0">
                <a:solidFill>
                  <a:srgbClr val="C11339"/>
                </a:solidFill>
                <a:latin typeface="+mj-lt"/>
              </a:rPr>
              <a:t>our 30</a:t>
            </a:r>
            <a:r>
              <a:rPr lang="en-US" sz="2200" b="1" baseline="30000" dirty="0">
                <a:solidFill>
                  <a:srgbClr val="C11339"/>
                </a:solidFill>
                <a:latin typeface="+mj-lt"/>
              </a:rPr>
              <a:t>th</a:t>
            </a:r>
            <a:r>
              <a:rPr lang="en-US" sz="2200" b="1" dirty="0">
                <a:solidFill>
                  <a:srgbClr val="C11339"/>
                </a:solidFill>
                <a:latin typeface="+mj-lt"/>
              </a:rPr>
              <a:t> anniversary celebration </a:t>
            </a:r>
            <a:r>
              <a:rPr lang="en-US" sz="2200" dirty="0">
                <a:latin typeface="+mj-lt"/>
              </a:rPr>
              <a:t>which will be held later this year or early next year.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are working with DoD on the </a:t>
            </a:r>
            <a:r>
              <a:rPr lang="en-US" sz="2200" b="1" dirty="0">
                <a:solidFill>
                  <a:srgbClr val="C11339"/>
                </a:solidFill>
                <a:latin typeface="+mj-lt"/>
              </a:rPr>
              <a:t>30</a:t>
            </a:r>
            <a:r>
              <a:rPr lang="en-US" sz="2200" b="1" baseline="30000" dirty="0">
                <a:solidFill>
                  <a:srgbClr val="C11339"/>
                </a:solidFill>
                <a:latin typeface="+mj-lt"/>
              </a:rPr>
              <a:t>th</a:t>
            </a:r>
            <a:r>
              <a:rPr lang="en-US" sz="2200" b="1" dirty="0">
                <a:solidFill>
                  <a:srgbClr val="C11339"/>
                </a:solidFill>
                <a:latin typeface="+mj-lt"/>
              </a:rPr>
              <a:t> anniversary of the ADA </a:t>
            </a:r>
            <a:r>
              <a:rPr lang="en-US" sz="2200" dirty="0">
                <a:latin typeface="+mj-lt"/>
              </a:rPr>
              <a:t>in July.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1B42E6-C735-CB41-90BC-09F5157A1669}"/>
              </a:ext>
            </a:extLst>
          </p:cNvPr>
          <p:cNvSpPr/>
          <p:nvPr/>
        </p:nvSpPr>
        <p:spPr>
          <a:xfrm>
            <a:off x="658858" y="3481796"/>
            <a:ext cx="109235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are still working with the MAT program to promote </a:t>
            </a:r>
            <a:r>
              <a:rPr lang="en-US" sz="2200" dirty="0" err="1">
                <a:latin typeface="+mj-lt"/>
              </a:rPr>
              <a:t>CapTel</a:t>
            </a:r>
            <a:r>
              <a:rPr lang="en-US" sz="2200" dirty="0">
                <a:latin typeface="+mj-lt"/>
              </a:rPr>
              <a:t> and other MAT services.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have created new collateral and are working on Lunch &amp; Learn programs that will be available in each county and Baltimore City.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AA6A81-05F7-3744-89A4-2978D43D0705}"/>
              </a:ext>
            </a:extLst>
          </p:cNvPr>
          <p:cNvSpPr/>
          <p:nvPr/>
        </p:nvSpPr>
        <p:spPr>
          <a:xfrm>
            <a:off x="658857" y="4787461"/>
            <a:ext cx="5829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are also working on creating the wrap for the new van and updating our table-cloths, banner stands, and table runners for in person outreach.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4CA0BE-8CD1-C442-8B9B-0B641B19F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52" t="43720" r="15097" b="9284"/>
          <a:stretch/>
        </p:blipFill>
        <p:spPr>
          <a:xfrm>
            <a:off x="7041376" y="4853487"/>
            <a:ext cx="4757029" cy="16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4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81674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769412"/>
            <a:ext cx="4459875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Post-Pandemic Outreach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39D25-E967-4B4A-8E29-BCF017A405F1}"/>
              </a:ext>
            </a:extLst>
          </p:cNvPr>
          <p:cNvSpPr/>
          <p:nvPr/>
        </p:nvSpPr>
        <p:spPr>
          <a:xfrm>
            <a:off x="1104900" y="2113160"/>
            <a:ext cx="9563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Advertising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Webinars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Mailings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Virtual/hybrid events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Networking/making new contacts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BF3A9-1AE7-2E43-84F8-8F72DD77ABA2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F1B645-3EA9-D64B-9431-4214FDE2BA4D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2146460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04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9"/>
            <a:ext cx="12351896" cy="2364698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22AF-BB67-9E47-82DE-699F6E08EF18}"/>
              </a:ext>
            </a:extLst>
          </p:cNvPr>
          <p:cNvSpPr/>
          <p:nvPr/>
        </p:nvSpPr>
        <p:spPr>
          <a:xfrm>
            <a:off x="-1" y="0"/>
            <a:ext cx="12351896" cy="2851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1281658" y="3221292"/>
            <a:ext cx="9628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Hamilton Relay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E5AACE-32F9-E147-A584-FE5C97EB3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53" y="785006"/>
            <a:ext cx="4605293" cy="16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37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7909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32FCE-79A5-8942-9A4D-A22D50BB84AA}"/>
              </a:ext>
            </a:extLst>
          </p:cNvPr>
          <p:cNvSpPr/>
          <p:nvPr/>
        </p:nvSpPr>
        <p:spPr>
          <a:xfrm>
            <a:off x="1520100" y="1518382"/>
            <a:ext cx="354879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Answered in 10 seconds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3262433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TRS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09B480-5AA0-4641-AFF4-2525C90696FB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A05DA-71C1-0A46-81D0-A90DE57D8B48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188F05C-F2E4-254E-BD54-6D0AE3B7A2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315421"/>
              </p:ext>
            </p:extLst>
          </p:nvPr>
        </p:nvGraphicFramePr>
        <p:xfrm>
          <a:off x="749808" y="2039082"/>
          <a:ext cx="10607040" cy="452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0358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450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32FCE-79A5-8942-9A4D-A22D50BB84AA}"/>
              </a:ext>
            </a:extLst>
          </p:cNvPr>
          <p:cNvSpPr/>
          <p:nvPr/>
        </p:nvSpPr>
        <p:spPr>
          <a:xfrm>
            <a:off x="1520100" y="1518382"/>
            <a:ext cx="354879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Answered in 10 seconds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699845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Captioned Telephone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B087E1-E230-FB44-8086-45E0887C9BE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81632-D933-5540-83DA-496C6296DCEF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8325FE9-669F-F447-8482-49B040CF6F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1790"/>
              </p:ext>
            </p:extLst>
          </p:nvPr>
        </p:nvGraphicFramePr>
        <p:xfrm>
          <a:off x="749808" y="2134807"/>
          <a:ext cx="10607040" cy="4362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820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7909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32FCE-79A5-8942-9A4D-A22D50BB84AA}"/>
              </a:ext>
            </a:extLst>
          </p:cNvPr>
          <p:cNvSpPr/>
          <p:nvPr/>
        </p:nvSpPr>
        <p:spPr>
          <a:xfrm>
            <a:off x="1520100" y="1518382"/>
            <a:ext cx="3518912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&amp; Conversation Minutes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3262433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TRS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22E9D1-B1E1-764D-BD30-1C91F3A59733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EE2E3B-56D4-1A47-8DF9-650239727CE0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84F05C7-4453-8C46-A69A-156BEEBFAF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545471"/>
              </p:ext>
            </p:extLst>
          </p:nvPr>
        </p:nvGraphicFramePr>
        <p:xfrm>
          <a:off x="749808" y="2198657"/>
          <a:ext cx="10607040" cy="4567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0616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450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699845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Captioned Telephone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8B91AE-FF3C-9C4E-AC18-1559401C9D39}"/>
              </a:ext>
            </a:extLst>
          </p:cNvPr>
          <p:cNvSpPr/>
          <p:nvPr/>
        </p:nvSpPr>
        <p:spPr>
          <a:xfrm>
            <a:off x="1520100" y="1518382"/>
            <a:ext cx="3518912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&amp; Conversation Minutes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620A1B-4641-344E-B291-11D9EBFAC77D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047D1-6B05-DE43-A0F3-FE675AAE792D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7E6793D-8D66-1F4D-97DA-091CF113F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262676"/>
              </p:ext>
            </p:extLst>
          </p:nvPr>
        </p:nvGraphicFramePr>
        <p:xfrm>
          <a:off x="749808" y="2165663"/>
          <a:ext cx="10607040" cy="454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40434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7909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32FCE-79A5-8942-9A4D-A22D50BB84AA}"/>
              </a:ext>
            </a:extLst>
          </p:cNvPr>
          <p:cNvSpPr/>
          <p:nvPr/>
        </p:nvSpPr>
        <p:spPr>
          <a:xfrm>
            <a:off x="1520100" y="1518382"/>
            <a:ext cx="272382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Care Contacts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3262433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TRS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17E3F0D-FA6E-1641-8A20-F9FA0B557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447120"/>
              </p:ext>
            </p:extLst>
          </p:nvPr>
        </p:nvGraphicFramePr>
        <p:xfrm>
          <a:off x="717550" y="2249899"/>
          <a:ext cx="7452852" cy="40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743">
                  <a:extLst>
                    <a:ext uri="{9D8B030D-6E8A-4147-A177-3AD203B41FA5}">
                      <a16:colId xmlns:a16="http://schemas.microsoft.com/office/drawing/2014/main" val="947541285"/>
                    </a:ext>
                  </a:extLst>
                </a:gridCol>
                <a:gridCol w="1441253">
                  <a:extLst>
                    <a:ext uri="{9D8B030D-6E8A-4147-A177-3AD203B41FA5}">
                      <a16:colId xmlns:a16="http://schemas.microsoft.com/office/drawing/2014/main" val="2816864324"/>
                    </a:ext>
                  </a:extLst>
                </a:gridCol>
                <a:gridCol w="1406013">
                  <a:extLst>
                    <a:ext uri="{9D8B030D-6E8A-4147-A177-3AD203B41FA5}">
                      <a16:colId xmlns:a16="http://schemas.microsoft.com/office/drawing/2014/main" val="1333368850"/>
                    </a:ext>
                  </a:extLst>
                </a:gridCol>
                <a:gridCol w="1415843">
                  <a:extLst>
                    <a:ext uri="{9D8B030D-6E8A-4147-A177-3AD203B41FA5}">
                      <a16:colId xmlns:a16="http://schemas.microsoft.com/office/drawing/2014/main" val="1975288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128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99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General Information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28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Equipment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92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Customer Profile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61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Outreach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8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Operations Complaints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42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External Complaints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368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Wrong Number/Hang Up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9270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/>
                        <a:t>Compliments/Commendations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926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/>
                        <a:t>Malicious Caller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28433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id="{3436D939-06A2-124A-BC84-F850A8ED94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02" y="2249899"/>
            <a:ext cx="4181493" cy="406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EE9C21-85D2-1E4F-BFD3-12E1A3E0D9C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EE8DC1-CAF2-D743-A020-C394A126DE6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</p:spTree>
    <p:extLst>
      <p:ext uri="{BB962C8B-B14F-4D97-AF65-F5344CB8AC3E}">
        <p14:creationId xmlns:p14="http://schemas.microsoft.com/office/powerpoint/2010/main" val="2887700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450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699845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Captioned Telephone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5CD1B-C4CF-E445-A6ED-15417C1CF8F6}"/>
              </a:ext>
            </a:extLst>
          </p:cNvPr>
          <p:cNvSpPr/>
          <p:nvPr/>
        </p:nvSpPr>
        <p:spPr>
          <a:xfrm>
            <a:off x="1520100" y="1518382"/>
            <a:ext cx="272382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Care Contacts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E046C2E1-8197-AA4C-B5C8-FEBB07367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2015"/>
              </p:ext>
            </p:extLst>
          </p:nvPr>
        </p:nvGraphicFramePr>
        <p:xfrm>
          <a:off x="717550" y="2737037"/>
          <a:ext cx="745285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743">
                  <a:extLst>
                    <a:ext uri="{9D8B030D-6E8A-4147-A177-3AD203B41FA5}">
                      <a16:colId xmlns:a16="http://schemas.microsoft.com/office/drawing/2014/main" val="947541285"/>
                    </a:ext>
                  </a:extLst>
                </a:gridCol>
                <a:gridCol w="1441253">
                  <a:extLst>
                    <a:ext uri="{9D8B030D-6E8A-4147-A177-3AD203B41FA5}">
                      <a16:colId xmlns:a16="http://schemas.microsoft.com/office/drawing/2014/main" val="2816864324"/>
                    </a:ext>
                  </a:extLst>
                </a:gridCol>
                <a:gridCol w="1406013">
                  <a:extLst>
                    <a:ext uri="{9D8B030D-6E8A-4147-A177-3AD203B41FA5}">
                      <a16:colId xmlns:a16="http://schemas.microsoft.com/office/drawing/2014/main" val="1333368850"/>
                    </a:ext>
                  </a:extLst>
                </a:gridCol>
                <a:gridCol w="1415843">
                  <a:extLst>
                    <a:ext uri="{9D8B030D-6E8A-4147-A177-3AD203B41FA5}">
                      <a16:colId xmlns:a16="http://schemas.microsoft.com/office/drawing/2014/main" val="1975288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128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Service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99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28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Product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92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Billing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61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Setup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8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Info/Referral/Ed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42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3680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person, indoor, wall, computer&#10;&#10;Description automatically generated">
            <a:extLst>
              <a:ext uri="{FF2B5EF4-FFF2-40B4-BE49-F238E27FC236}">
                <a16:creationId xmlns:a16="http://schemas.microsoft.com/office/drawing/2014/main" id="{DEE6FA50-C267-9247-90C8-23135B63EB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02" y="2737037"/>
            <a:ext cx="4181493" cy="29741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9410C2-BF34-A74B-A3BF-4116C836BC9E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498624-4D93-1F44-AC23-3999E3DE1EBC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</p:spTree>
    <p:extLst>
      <p:ext uri="{BB962C8B-B14F-4D97-AF65-F5344CB8AC3E}">
        <p14:creationId xmlns:p14="http://schemas.microsoft.com/office/powerpoint/2010/main" val="185272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46948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518912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GABTR Update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B7EF3D-4B19-7D4B-AC2E-A7EADA6F2AE0}"/>
              </a:ext>
            </a:extLst>
          </p:cNvPr>
          <p:cNvSpPr/>
          <p:nvPr/>
        </p:nvSpPr>
        <p:spPr>
          <a:xfrm>
            <a:off x="1269863" y="2318010"/>
            <a:ext cx="9961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11339"/>
                </a:solidFill>
              </a:rPr>
              <a:t>GABTR Roster Updates: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E611-8A80-F544-B736-D42FE4B27BB5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4D9D65-249D-D24C-AC37-64A7137F7372}"/>
              </a:ext>
            </a:extLst>
          </p:cNvPr>
          <p:cNvSpPr/>
          <p:nvPr/>
        </p:nvSpPr>
        <p:spPr>
          <a:xfrm>
            <a:off x="330622" y="3441971"/>
            <a:ext cx="3722914" cy="1352006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52400" dist="38100" dir="246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65B7C-ED68-6047-8482-792B70B9AEDA}"/>
              </a:ext>
            </a:extLst>
          </p:cNvPr>
          <p:cNvSpPr/>
          <p:nvPr/>
        </p:nvSpPr>
        <p:spPr>
          <a:xfrm>
            <a:off x="615942" y="3887141"/>
            <a:ext cx="315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Ben Jackson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3B41E9-B2AB-D348-A05B-C930A69FAE73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73F4E5-25BB-774F-9EC1-47069538F73D}"/>
              </a:ext>
            </a:extLst>
          </p:cNvPr>
          <p:cNvSpPr/>
          <p:nvPr/>
        </p:nvSpPr>
        <p:spPr>
          <a:xfrm>
            <a:off x="4338856" y="3441971"/>
            <a:ext cx="3722914" cy="1352006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52400" dist="38100" dir="246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801021-2FE2-7C4F-9AF0-3C16D388DF38}"/>
              </a:ext>
            </a:extLst>
          </p:cNvPr>
          <p:cNvSpPr/>
          <p:nvPr/>
        </p:nvSpPr>
        <p:spPr>
          <a:xfrm>
            <a:off x="4624176" y="3887141"/>
            <a:ext cx="315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Glenn Lockhart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8CE39C-B000-C745-BF30-0A6A0A0CAC51}"/>
              </a:ext>
            </a:extLst>
          </p:cNvPr>
          <p:cNvSpPr/>
          <p:nvPr/>
        </p:nvSpPr>
        <p:spPr>
          <a:xfrm>
            <a:off x="8347090" y="3441971"/>
            <a:ext cx="3722914" cy="1352006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52400" dist="38100" dir="246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FF1DE4-A382-CD42-B14F-ADC6F5E5B4B6}"/>
              </a:ext>
            </a:extLst>
          </p:cNvPr>
          <p:cNvSpPr/>
          <p:nvPr/>
        </p:nvSpPr>
        <p:spPr>
          <a:xfrm>
            <a:off x="8632410" y="3887141"/>
            <a:ext cx="315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Michelle Morales</a:t>
            </a:r>
          </a:p>
        </p:txBody>
      </p:sp>
    </p:spTree>
    <p:extLst>
      <p:ext uri="{BB962C8B-B14F-4D97-AF65-F5344CB8AC3E}">
        <p14:creationId xmlns:p14="http://schemas.microsoft.com/office/powerpoint/2010/main" val="3941584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7144" y="663961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81"/>
            <a:ext cx="1435100" cy="104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961"/>
            <a:ext cx="398910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Activity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FADB3-FA79-4F40-B347-9EFCF505C880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A82236-43E8-D447-BE5C-A3FD7922760B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E9C82B-EC47-8445-9EB3-FE313582BAD9}"/>
              </a:ext>
            </a:extLst>
          </p:cNvPr>
          <p:cNvSpPr/>
          <p:nvPr/>
        </p:nvSpPr>
        <p:spPr>
          <a:xfrm>
            <a:off x="575273" y="2693354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D470D5-E607-7846-8C8A-98087C7578BB}"/>
              </a:ext>
            </a:extLst>
          </p:cNvPr>
          <p:cNvSpPr/>
          <p:nvPr/>
        </p:nvSpPr>
        <p:spPr>
          <a:xfrm>
            <a:off x="327470" y="4086809"/>
            <a:ext cx="17988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2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Virtual Exhibits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D9C747-30D9-F44A-9FA0-DC03D4AA0F92}"/>
              </a:ext>
            </a:extLst>
          </p:cNvPr>
          <p:cNvSpPr/>
          <p:nvPr/>
        </p:nvSpPr>
        <p:spPr>
          <a:xfrm>
            <a:off x="5462947" y="2693354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A750E6-808A-6A42-843B-2DEF8E9F9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996" y="2873983"/>
            <a:ext cx="778314" cy="8997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351A91-7155-0C4D-8047-932DFF32295D}"/>
              </a:ext>
            </a:extLst>
          </p:cNvPr>
          <p:cNvSpPr/>
          <p:nvPr/>
        </p:nvSpPr>
        <p:spPr>
          <a:xfrm>
            <a:off x="5398208" y="4087176"/>
            <a:ext cx="14327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40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Networking</a:t>
            </a:r>
            <a:endParaRPr lang="en-US" sz="1200" b="1" dirty="0">
              <a:solidFill>
                <a:srgbClr val="C11339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485C870-A6DA-AA4D-9B13-CFA84A75B40A}"/>
              </a:ext>
            </a:extLst>
          </p:cNvPr>
          <p:cNvSpPr/>
          <p:nvPr/>
        </p:nvSpPr>
        <p:spPr>
          <a:xfrm>
            <a:off x="2985562" y="2702838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35191D-69AB-A249-B123-23177D9357B2}"/>
              </a:ext>
            </a:extLst>
          </p:cNvPr>
          <p:cNvSpPr/>
          <p:nvPr/>
        </p:nvSpPr>
        <p:spPr>
          <a:xfrm>
            <a:off x="2814161" y="4096660"/>
            <a:ext cx="1646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24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Presentations</a:t>
            </a:r>
            <a:endParaRPr lang="en-US" sz="1200" b="1" dirty="0">
              <a:solidFill>
                <a:srgbClr val="C11339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3DFADF-32F7-6847-8C12-13D785A86790}"/>
              </a:ext>
            </a:extLst>
          </p:cNvPr>
          <p:cNvSpPr/>
          <p:nvPr/>
        </p:nvSpPr>
        <p:spPr>
          <a:xfrm>
            <a:off x="7976086" y="2702838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3158AC-8A3B-3046-A6AC-26BAA33128AC}"/>
              </a:ext>
            </a:extLst>
          </p:cNvPr>
          <p:cNvSpPr/>
          <p:nvPr/>
        </p:nvSpPr>
        <p:spPr>
          <a:xfrm>
            <a:off x="8037729" y="4096660"/>
            <a:ext cx="1180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34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Meetings</a:t>
            </a:r>
            <a:endParaRPr lang="en-US" sz="1200" b="1" dirty="0">
              <a:solidFill>
                <a:srgbClr val="C11339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030627-9050-4541-BEE8-3B6C90ADC0BA}"/>
              </a:ext>
            </a:extLst>
          </p:cNvPr>
          <p:cNvSpPr/>
          <p:nvPr/>
        </p:nvSpPr>
        <p:spPr>
          <a:xfrm>
            <a:off x="10391281" y="2702838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200AE5-6C57-7348-BF14-5E5C235EC90D}"/>
              </a:ext>
            </a:extLst>
          </p:cNvPr>
          <p:cNvSpPr/>
          <p:nvPr/>
        </p:nvSpPr>
        <p:spPr>
          <a:xfrm>
            <a:off x="10221323" y="4096660"/>
            <a:ext cx="1643207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4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Sponsorship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Organizations</a:t>
            </a:r>
            <a:endParaRPr lang="en-US" sz="1200" b="1" dirty="0">
              <a:solidFill>
                <a:srgbClr val="C11339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8BC5B3-F184-F64A-AE06-9EF62A7298F3}"/>
              </a:ext>
            </a:extLst>
          </p:cNvPr>
          <p:cNvSpPr/>
          <p:nvPr/>
        </p:nvSpPr>
        <p:spPr>
          <a:xfrm>
            <a:off x="2347487" y="5056283"/>
            <a:ext cx="2500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en-US" sz="1600" i="1" dirty="0"/>
              <a:t>(included webinars, virtual presentations, and a new Relay Partner training)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1D3A15A-C59C-E442-A199-8833B3D70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450" y="2981742"/>
            <a:ext cx="876553" cy="79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AAF5B-42B5-234D-A039-9C7696153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458" y="3016186"/>
            <a:ext cx="869207" cy="7085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DB6825-A4F8-894B-B450-C2C09F1499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452" y="2859635"/>
            <a:ext cx="764376" cy="9707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82AFC2-C8C3-A24F-A465-CA5F1D2C9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2599" y="2983335"/>
            <a:ext cx="900646" cy="8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2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B88F8-9038-2D4E-8A6D-3E85B74C69D2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120773-3162-7E4F-B195-AA8205EDFAF6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60C1A6-9177-1448-8CBE-9B28CB977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2212" y="663961"/>
            <a:ext cx="12998448" cy="980564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28AD46E-140A-6F4D-9DD2-7F3C044821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81"/>
            <a:ext cx="1435100" cy="1041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EEF144A-7F43-AF41-A021-1BDA4CFC85B9}"/>
              </a:ext>
            </a:extLst>
          </p:cNvPr>
          <p:cNvSpPr/>
          <p:nvPr/>
        </p:nvSpPr>
        <p:spPr>
          <a:xfrm>
            <a:off x="1520100" y="663961"/>
            <a:ext cx="459613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Highlights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E36A0-0BB9-0343-9161-21DBA04D2034}"/>
              </a:ext>
            </a:extLst>
          </p:cNvPr>
          <p:cNvSpPr/>
          <p:nvPr/>
        </p:nvSpPr>
        <p:spPr>
          <a:xfrm>
            <a:off x="834848" y="2148596"/>
            <a:ext cx="1090244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Award Programs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Scholarship Award Winner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Better Hearing &amp; Speech Month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Deaf Community Leader Award (DAW)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Pro Aging Sponsorship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RTT Presentations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Collaboration for presentation(s) with GABTR board members</a:t>
            </a:r>
          </a:p>
        </p:txBody>
      </p:sp>
    </p:spTree>
    <p:extLst>
      <p:ext uri="{BB962C8B-B14F-4D97-AF65-F5344CB8AC3E}">
        <p14:creationId xmlns:p14="http://schemas.microsoft.com/office/powerpoint/2010/main" val="2652082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08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ABFAB372-9AA9-F34A-9031-FF5125F4E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4C9ECA-4502-A44E-AD0E-9C19549A906C}"/>
              </a:ext>
            </a:extLst>
          </p:cNvPr>
          <p:cNvSpPr/>
          <p:nvPr/>
        </p:nvSpPr>
        <p:spPr>
          <a:xfrm>
            <a:off x="-1" y="1"/>
            <a:ext cx="12351895" cy="6857999"/>
          </a:xfrm>
          <a:prstGeom prst="rect">
            <a:avLst/>
          </a:prstGeom>
          <a:solidFill>
            <a:srgbClr val="C11339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A9F96-9D30-FA42-9DF7-87E4308327D9}"/>
              </a:ext>
            </a:extLst>
          </p:cNvPr>
          <p:cNvSpPr/>
          <p:nvPr/>
        </p:nvSpPr>
        <p:spPr>
          <a:xfrm>
            <a:off x="4320915" y="6265889"/>
            <a:ext cx="3550170" cy="59211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3ED33-9A56-774D-A781-A62CB6387DF2}"/>
              </a:ext>
            </a:extLst>
          </p:cNvPr>
          <p:cNvSpPr txBox="1"/>
          <p:nvPr/>
        </p:nvSpPr>
        <p:spPr>
          <a:xfrm>
            <a:off x="1281658" y="2348115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79C76-7BB0-C24B-BEAC-8CF40824FDE3}"/>
              </a:ext>
            </a:extLst>
          </p:cNvPr>
          <p:cNvSpPr txBox="1"/>
          <p:nvPr/>
        </p:nvSpPr>
        <p:spPr>
          <a:xfrm>
            <a:off x="4320914" y="6331111"/>
            <a:ext cx="355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3216391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327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87798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Update</a:t>
            </a: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1F52C8ED-4E5A-3A4D-A96D-87C8AFD9E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49920"/>
              </p:ext>
            </p:extLst>
          </p:nvPr>
        </p:nvGraphicFramePr>
        <p:xfrm>
          <a:off x="377595" y="1872935"/>
          <a:ext cx="11596703" cy="4266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503">
                  <a:extLst>
                    <a:ext uri="{9D8B030D-6E8A-4147-A177-3AD203B41FA5}">
                      <a16:colId xmlns:a16="http://schemas.microsoft.com/office/drawing/2014/main" val="947541285"/>
                    </a:ext>
                  </a:extLst>
                </a:gridCol>
                <a:gridCol w="1898508">
                  <a:extLst>
                    <a:ext uri="{9D8B030D-6E8A-4147-A177-3AD203B41FA5}">
                      <a16:colId xmlns:a16="http://schemas.microsoft.com/office/drawing/2014/main" val="2816864324"/>
                    </a:ext>
                  </a:extLst>
                </a:gridCol>
                <a:gridCol w="2229871">
                  <a:extLst>
                    <a:ext uri="{9D8B030D-6E8A-4147-A177-3AD203B41FA5}">
                      <a16:colId xmlns:a16="http://schemas.microsoft.com/office/drawing/2014/main" val="1333368850"/>
                    </a:ext>
                  </a:extLst>
                </a:gridCol>
                <a:gridCol w="2152851">
                  <a:extLst>
                    <a:ext uri="{9D8B030D-6E8A-4147-A177-3AD203B41FA5}">
                      <a16:colId xmlns:a16="http://schemas.microsoft.com/office/drawing/2014/main" val="1975288914"/>
                    </a:ext>
                  </a:extLst>
                </a:gridCol>
                <a:gridCol w="1596485">
                  <a:extLst>
                    <a:ext uri="{9D8B030D-6E8A-4147-A177-3AD203B41FA5}">
                      <a16:colId xmlns:a16="http://schemas.microsoft.com/office/drawing/2014/main" val="138909059"/>
                    </a:ext>
                  </a:extLst>
                </a:gridCol>
                <a:gridCol w="1596485">
                  <a:extLst>
                    <a:ext uri="{9D8B030D-6E8A-4147-A177-3AD203B41FA5}">
                      <a16:colId xmlns:a16="http://schemas.microsoft.com/office/drawing/2014/main" val="1325669145"/>
                    </a:ext>
                  </a:extLst>
                </a:gridCol>
              </a:tblGrid>
              <a:tr h="589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FY17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Actuals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FY18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Actuals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FY19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Actuals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FY20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Actuals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FY21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Projections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128739"/>
                  </a:ext>
                </a:extLst>
              </a:tr>
              <a:tr h="604669">
                <a:tc>
                  <a:txBody>
                    <a:bodyPr/>
                    <a:lstStyle/>
                    <a:p>
                      <a:r>
                        <a:rPr lang="en-US" sz="1600" dirty="0"/>
                        <a:t>Beginning Balance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$14,404,421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$14,229,803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$13,907,802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$13,883,429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994857"/>
                  </a:ext>
                </a:extLst>
              </a:tr>
              <a:tr h="509611">
                <a:tc>
                  <a:txBody>
                    <a:bodyPr/>
                    <a:lstStyle/>
                    <a:p>
                      <a:r>
                        <a:rPr lang="en-US" sz="1600" dirty="0"/>
                        <a:t>Revenue (Interest)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800" b="0" kern="1200" dirty="0">
                        <a:solidFill>
                          <a:srgbClr val="C1133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289421"/>
                  </a:ext>
                </a:extLst>
              </a:tr>
              <a:tr h="753600">
                <a:tc>
                  <a:txBody>
                    <a:bodyPr/>
                    <a:lstStyle/>
                    <a:p>
                      <a:r>
                        <a:rPr lang="en-US" sz="1600" dirty="0"/>
                        <a:t>Revenue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$2,961,097 </a:t>
                      </a:r>
                    </a:p>
                    <a:p>
                      <a:pPr algn="ctr"/>
                      <a:r>
                        <a:rPr lang="en-US" sz="1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(@ $0.5/acct)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$2,427,978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$2,633,409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$2,868,810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$15,707,736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92348"/>
                  </a:ext>
                </a:extLst>
              </a:tr>
              <a:tr h="656599">
                <a:tc>
                  <a:txBody>
                    <a:bodyPr/>
                    <a:lstStyle/>
                    <a:p>
                      <a:r>
                        <a:rPr lang="en-US" sz="1600" dirty="0"/>
                        <a:t>Expenditures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$3,135,715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$2,749,979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$2,347,288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$2,550,021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$2,835,146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616251"/>
                  </a:ext>
                </a:extLst>
              </a:tr>
              <a:tr h="589729">
                <a:tc>
                  <a:txBody>
                    <a:bodyPr/>
                    <a:lstStyle/>
                    <a:p>
                      <a:r>
                        <a:rPr lang="en-US" sz="1600" dirty="0"/>
                        <a:t>Beginning BRFA Transfers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82637"/>
                  </a:ext>
                </a:extLst>
              </a:tr>
              <a:tr h="562434">
                <a:tc>
                  <a:txBody>
                    <a:bodyPr/>
                    <a:lstStyle/>
                    <a:p>
                      <a:r>
                        <a:rPr lang="en-US" sz="1600" dirty="0"/>
                        <a:t>Ending Balance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$14,229,803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$13,907,802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$13,883,429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$14,202,218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$12,872,590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4208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73C4CAE-5BC6-7247-90C9-6C67E7FC437E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EC9843-B55C-2349-92F8-96BC2E01F4A6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January 15, 2021</a:t>
            </a:r>
          </a:p>
        </p:txBody>
      </p:sp>
    </p:spTree>
    <p:extLst>
      <p:ext uri="{BB962C8B-B14F-4D97-AF65-F5344CB8AC3E}">
        <p14:creationId xmlns:p14="http://schemas.microsoft.com/office/powerpoint/2010/main" val="130353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83862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1638013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E611-8A80-F544-B736-D42FE4B27BB5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3B41E9-B2AB-D348-A05B-C930A69FAE73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0761B-6209-D242-83B1-D449441B21C5}"/>
              </a:ext>
            </a:extLst>
          </p:cNvPr>
          <p:cNvSpPr/>
          <p:nvPr/>
        </p:nvSpPr>
        <p:spPr>
          <a:xfrm>
            <a:off x="1054689" y="3013541"/>
            <a:ext cx="489159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RTT and 9-1-1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The future of Relay Services</a:t>
            </a:r>
          </a:p>
        </p:txBody>
      </p:sp>
      <p:pic>
        <p:nvPicPr>
          <p:cNvPr id="7" name="Picture 6" descr="A person sitting at a table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7707738E-C034-5743-8053-FA43069E1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086" y="1504497"/>
            <a:ext cx="6676809" cy="47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0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3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8"/>
            <a:ext cx="12351896" cy="400612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22AF-BB67-9E47-82DE-699F6E08EF18}"/>
              </a:ext>
            </a:extLst>
          </p:cNvPr>
          <p:cNvSpPr/>
          <p:nvPr/>
        </p:nvSpPr>
        <p:spPr>
          <a:xfrm>
            <a:off x="-1" y="0"/>
            <a:ext cx="12351896" cy="2851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1281658" y="3221292"/>
            <a:ext cx="9628683" cy="313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Manager Report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Travis Dougherty</a:t>
            </a:r>
          </a:p>
          <a:p>
            <a:pPr algn="ctr"/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Maryland Relay Manager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travis.dougherty@maryland.gov | 202-753-9119 (VP)</a:t>
            </a:r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158882AF-8E79-034C-82EF-7683A93D92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96" y="820670"/>
            <a:ext cx="3478807" cy="15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42539" y="694379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295465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RCC Service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1DBA3C-D5D4-6E41-8A3A-DEAEBC12AC68}"/>
              </a:ext>
            </a:extLst>
          </p:cNvPr>
          <p:cNvSpPr/>
          <p:nvPr/>
        </p:nvSpPr>
        <p:spPr>
          <a:xfrm>
            <a:off x="1520100" y="1518382"/>
            <a:ext cx="354456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Growth with RCC Service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811EAB0-88DC-AD4C-B5A5-6906A0C43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7122643"/>
              </p:ext>
            </p:extLst>
          </p:nvPr>
        </p:nvGraphicFramePr>
        <p:xfrm>
          <a:off x="710214" y="1944060"/>
          <a:ext cx="11336784" cy="4219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>
            <a:extLst>
              <a:ext uri="{FF2B5EF4-FFF2-40B4-BE49-F238E27FC236}">
                <a16:creationId xmlns:a16="http://schemas.microsoft.com/office/drawing/2014/main" id="{1DBD152F-3A8F-644F-9A36-E615D70F0DF8}"/>
              </a:ext>
            </a:extLst>
          </p:cNvPr>
          <p:cNvSpPr txBox="1"/>
          <p:nvPr/>
        </p:nvSpPr>
        <p:spPr>
          <a:xfrm>
            <a:off x="6693708" y="6026306"/>
            <a:ext cx="1231978" cy="41230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April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B2406E12-EEBC-A041-B8B1-54CCAFC708C1}"/>
              </a:ext>
            </a:extLst>
          </p:cNvPr>
          <p:cNvSpPr txBox="1"/>
          <p:nvPr/>
        </p:nvSpPr>
        <p:spPr>
          <a:xfrm>
            <a:off x="8331283" y="6031810"/>
            <a:ext cx="772357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chemeClr val="tx1"/>
                </a:solidFill>
              </a:rPr>
              <a:t>May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46E4C729-4568-6D49-BA06-D497BEE2BE24}"/>
              </a:ext>
            </a:extLst>
          </p:cNvPr>
          <p:cNvSpPr txBox="1"/>
          <p:nvPr/>
        </p:nvSpPr>
        <p:spPr>
          <a:xfrm>
            <a:off x="9728053" y="6019911"/>
            <a:ext cx="772357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June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60E6C877-6F14-C04B-BE33-7A22CF0A6B1A}"/>
              </a:ext>
            </a:extLst>
          </p:cNvPr>
          <p:cNvSpPr txBox="1"/>
          <p:nvPr/>
        </p:nvSpPr>
        <p:spPr>
          <a:xfrm>
            <a:off x="2675041" y="6019909"/>
            <a:ext cx="806951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January 2021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BBB5B191-E179-FB47-8582-9129C0F1F137}"/>
              </a:ext>
            </a:extLst>
          </p:cNvPr>
          <p:cNvSpPr txBox="1"/>
          <p:nvPr/>
        </p:nvSpPr>
        <p:spPr>
          <a:xfrm>
            <a:off x="4075354" y="6019908"/>
            <a:ext cx="806951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February 2021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60B7AF52-8D60-9045-A43C-048BB69C1EF5}"/>
              </a:ext>
            </a:extLst>
          </p:cNvPr>
          <p:cNvSpPr txBox="1"/>
          <p:nvPr/>
        </p:nvSpPr>
        <p:spPr>
          <a:xfrm>
            <a:off x="5480100" y="6019908"/>
            <a:ext cx="806951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March 2021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46646BF1-5A20-B449-A071-851F31475241}"/>
              </a:ext>
            </a:extLst>
          </p:cNvPr>
          <p:cNvSpPr txBox="1"/>
          <p:nvPr/>
        </p:nvSpPr>
        <p:spPr>
          <a:xfrm>
            <a:off x="2392446" y="4588952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4,440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25F2A13-AB89-534C-A02F-D2EB2AE7BD4F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A134B11C-93BC-2941-8BE8-6F1D42434C23}"/>
              </a:ext>
            </a:extLst>
          </p:cNvPr>
          <p:cNvSpPr txBox="1"/>
          <p:nvPr/>
        </p:nvSpPr>
        <p:spPr>
          <a:xfrm>
            <a:off x="3799001" y="3892905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7,605</a:t>
            </a: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73895DE6-3A09-B347-990E-7305BC32A93C}"/>
              </a:ext>
            </a:extLst>
          </p:cNvPr>
          <p:cNvSpPr txBox="1"/>
          <p:nvPr/>
        </p:nvSpPr>
        <p:spPr>
          <a:xfrm>
            <a:off x="5256692" y="3715457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8,385</a:t>
            </a:r>
          </a:p>
        </p:txBody>
      </p:sp>
      <p:sp>
        <p:nvSpPr>
          <p:cNvPr id="54" name="TextBox 1">
            <a:extLst>
              <a:ext uri="{FF2B5EF4-FFF2-40B4-BE49-F238E27FC236}">
                <a16:creationId xmlns:a16="http://schemas.microsoft.com/office/drawing/2014/main" id="{9D2C8DD0-B3AD-214A-8129-5693F6499480}"/>
              </a:ext>
            </a:extLst>
          </p:cNvPr>
          <p:cNvSpPr txBox="1"/>
          <p:nvPr/>
        </p:nvSpPr>
        <p:spPr>
          <a:xfrm>
            <a:off x="6623627" y="3050711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11,400</a:t>
            </a: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7D68891F-1E76-E94F-9923-6D843ABA8C92}"/>
              </a:ext>
            </a:extLst>
          </p:cNvPr>
          <p:cNvSpPr txBox="1"/>
          <p:nvPr/>
        </p:nvSpPr>
        <p:spPr>
          <a:xfrm>
            <a:off x="8031391" y="2389870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14,280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061DF66E-71A6-C34B-A628-8A5CBD5D7F8A}"/>
              </a:ext>
            </a:extLst>
          </p:cNvPr>
          <p:cNvSpPr txBox="1"/>
          <p:nvPr/>
        </p:nvSpPr>
        <p:spPr>
          <a:xfrm>
            <a:off x="9436453" y="1981547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16,320</a:t>
            </a:r>
          </a:p>
        </p:txBody>
      </p:sp>
    </p:spTree>
    <p:extLst>
      <p:ext uri="{BB962C8B-B14F-4D97-AF65-F5344CB8AC3E}">
        <p14:creationId xmlns:p14="http://schemas.microsoft.com/office/powerpoint/2010/main" val="483749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E5DEE280275E41A7589FFEE718065D" ma:contentTypeVersion="5" ma:contentTypeDescription="Create a new document." ma:contentTypeScope="" ma:versionID="927b621c7ac90f262833e1115519f4e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89afcfbbc3e7d90a66af169ba72170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29C05E4-228C-4E0F-9BE1-BE5E8FDA1D9A}"/>
</file>

<file path=customXml/itemProps2.xml><?xml version="1.0" encoding="utf-8"?>
<ds:datastoreItem xmlns:ds="http://schemas.openxmlformats.org/officeDocument/2006/customXml" ds:itemID="{F26283C3-2996-443A-AAF7-ED129E3DD56B}"/>
</file>

<file path=customXml/itemProps3.xml><?xml version="1.0" encoding="utf-8"?>
<ds:datastoreItem xmlns:ds="http://schemas.openxmlformats.org/officeDocument/2006/customXml" ds:itemID="{14F1A4B4-1450-4459-9716-E3840E94F1B4}"/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1768</Words>
  <Application>Microsoft Macintosh PowerPoint</Application>
  <PresentationFormat>Widescreen</PresentationFormat>
  <Paragraphs>438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Levush</dc:creator>
  <cp:lastModifiedBy>Renee Landis</cp:lastModifiedBy>
  <cp:revision>159</cp:revision>
  <dcterms:created xsi:type="dcterms:W3CDTF">2021-01-05T20:52:56Z</dcterms:created>
  <dcterms:modified xsi:type="dcterms:W3CDTF">2021-07-13T16:16:18Z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0x0101008DE5DEE280275E41A7589FFEE718065D</vt:lpwstr>
  </property>
</Properties>
</file>