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hart4.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56" r:id="rId2"/>
    <p:sldId id="257" r:id="rId3"/>
    <p:sldId id="290" r:id="rId4"/>
    <p:sldId id="291" r:id="rId5"/>
    <p:sldId id="293" r:id="rId6"/>
    <p:sldId id="308" r:id="rId7"/>
    <p:sldId id="313" r:id="rId8"/>
    <p:sldId id="269" r:id="rId9"/>
    <p:sldId id="264" r:id="rId10"/>
    <p:sldId id="325" r:id="rId11"/>
    <p:sldId id="332" r:id="rId12"/>
    <p:sldId id="333" r:id="rId13"/>
    <p:sldId id="327" r:id="rId14"/>
    <p:sldId id="328" r:id="rId15"/>
    <p:sldId id="329" r:id="rId16"/>
    <p:sldId id="330" r:id="rId17"/>
    <p:sldId id="331" r:id="rId18"/>
    <p:sldId id="324" r:id="rId19"/>
    <p:sldId id="298" r:id="rId20"/>
    <p:sldId id="299" r:id="rId21"/>
    <p:sldId id="309" r:id="rId22"/>
    <p:sldId id="323" r:id="rId23"/>
    <p:sldId id="271" r:id="rId24"/>
    <p:sldId id="265" r:id="rId25"/>
    <p:sldId id="280" r:id="rId26"/>
    <p:sldId id="281" r:id="rId27"/>
    <p:sldId id="282" r:id="rId28"/>
    <p:sldId id="283" r:id="rId29"/>
    <p:sldId id="284" r:id="rId30"/>
    <p:sldId id="285" r:id="rId31"/>
    <p:sldId id="319" r:id="rId32"/>
    <p:sldId id="286" r:id="rId33"/>
    <p:sldId id="302" r:id="rId34"/>
    <p:sldId id="320" r:id="rId35"/>
    <p:sldId id="321" r:id="rId36"/>
    <p:sldId id="322" r:id="rId37"/>
    <p:sldId id="304" r:id="rId38"/>
    <p:sldId id="270" r:id="rId39"/>
    <p:sldId id="266" r:id="rId40"/>
    <p:sldId id="272" r:id="rId41"/>
    <p:sldId id="312" r:id="rId42"/>
    <p:sldId id="314" r:id="rId43"/>
    <p:sldId id="316" r:id="rId44"/>
    <p:sldId id="315" r:id="rId45"/>
    <p:sldId id="317" r:id="rId46"/>
    <p:sldId id="274" r:id="rId47"/>
    <p:sldId id="267" r:id="rId48"/>
    <p:sldId id="259" r:id="rId49"/>
    <p:sldId id="275" r:id="rId50"/>
    <p:sldId id="276" r:id="rId51"/>
    <p:sldId id="277" r:id="rId52"/>
    <p:sldId id="278" r:id="rId53"/>
    <p:sldId id="279" r:id="rId54"/>
    <p:sldId id="288" r:id="rId55"/>
    <p:sldId id="289" r:id="rId56"/>
    <p:sldId id="318" r:id="rId57"/>
    <p:sldId id="273" r:id="rId58"/>
    <p:sldId id="26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1339"/>
    <a:srgbClr val="F7BC26"/>
    <a:srgbClr val="FF00FF"/>
    <a:srgbClr val="F5F5F5"/>
    <a:srgbClr val="F8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32"/>
    <p:restoredTop sz="94560"/>
  </p:normalViewPr>
  <p:slideViewPr>
    <p:cSldViewPr snapToGrid="0" snapToObjects="1">
      <p:cViewPr varScale="1">
        <p:scale>
          <a:sx n="99" d="100"/>
          <a:sy n="99" d="100"/>
        </p:scale>
        <p:origin x="136"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086698247241E-2"/>
          <c:y val="2.6175358130738711E-2"/>
          <c:w val="0.94472126977237092"/>
          <c:h val="0.83784741553770414"/>
        </c:manualLayout>
      </c:layout>
      <c:lineChart>
        <c:grouping val="standard"/>
        <c:varyColors val="0"/>
        <c:ser>
          <c:idx val="1"/>
          <c:order val="1"/>
          <c:tx>
            <c:strRef>
              <c:f>'new TRS and CTS PPT tab'!$D$62</c:f>
              <c:strCache>
                <c:ptCount val="1"/>
                <c:pt idx="0">
                  <c:v>PctAnsIn10</c:v>
                </c:pt>
              </c:strCache>
            </c:strRef>
          </c:tx>
          <c:spPr>
            <a:ln w="34925">
              <a:solidFill>
                <a:srgbClr val="C00000"/>
              </a:solidFill>
            </a:ln>
          </c:spPr>
          <c:marker>
            <c:spPr>
              <a:solidFill>
                <a:srgbClr val="C11339"/>
              </a:solidFill>
              <a:ln>
                <a:solidFill>
                  <a:srgbClr val="C00000"/>
                </a:solidFill>
              </a:ln>
            </c:spPr>
          </c:marker>
          <c:cat>
            <c:numRef>
              <c:f>'new TRS and CTS PPT tab'!$B$63:$B$86</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tab'!$D$63:$D$86</c:f>
              <c:numCache>
                <c:formatCode>General</c:formatCode>
                <c:ptCount val="24"/>
                <c:pt idx="0">
                  <c:v>95</c:v>
                </c:pt>
                <c:pt idx="1">
                  <c:v>96</c:v>
                </c:pt>
                <c:pt idx="2">
                  <c:v>96</c:v>
                </c:pt>
                <c:pt idx="3">
                  <c:v>93</c:v>
                </c:pt>
                <c:pt idx="4">
                  <c:v>92</c:v>
                </c:pt>
                <c:pt idx="5">
                  <c:v>93</c:v>
                </c:pt>
                <c:pt idx="6">
                  <c:v>93</c:v>
                </c:pt>
                <c:pt idx="7">
                  <c:v>96</c:v>
                </c:pt>
                <c:pt idx="8">
                  <c:v>96</c:v>
                </c:pt>
                <c:pt idx="9">
                  <c:v>97</c:v>
                </c:pt>
                <c:pt idx="10">
                  <c:v>96</c:v>
                </c:pt>
                <c:pt idx="11">
                  <c:v>93</c:v>
                </c:pt>
                <c:pt idx="12">
                  <c:v>95</c:v>
                </c:pt>
                <c:pt idx="13">
                  <c:v>91</c:v>
                </c:pt>
                <c:pt idx="14">
                  <c:v>90</c:v>
                </c:pt>
                <c:pt idx="15">
                  <c:v>91</c:v>
                </c:pt>
                <c:pt idx="16">
                  <c:v>88</c:v>
                </c:pt>
                <c:pt idx="17">
                  <c:v>84</c:v>
                </c:pt>
                <c:pt idx="18">
                  <c:v>88</c:v>
                </c:pt>
                <c:pt idx="19">
                  <c:v>93</c:v>
                </c:pt>
                <c:pt idx="20">
                  <c:v>93</c:v>
                </c:pt>
                <c:pt idx="21">
                  <c:v>93</c:v>
                </c:pt>
                <c:pt idx="22">
                  <c:v>90</c:v>
                </c:pt>
                <c:pt idx="23">
                  <c:v>93</c:v>
                </c:pt>
              </c:numCache>
            </c:numRef>
          </c:val>
          <c:smooth val="0"/>
          <c:extLst>
            <c:ext xmlns:c16="http://schemas.microsoft.com/office/drawing/2014/chart" uri="{C3380CC4-5D6E-409C-BE32-E72D297353CC}">
              <c16:uniqueId val="{00000000-ADF1-C54F-AA55-FFB21058E00F}"/>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tab'!$C$62</c15:sqref>
                        </c15:formulaRef>
                      </c:ext>
                    </c:extLst>
                    <c:strCache>
                      <c:ptCount val="1"/>
                      <c:pt idx="0">
                        <c:v>AvgAnSec</c:v>
                      </c:pt>
                    </c:strCache>
                  </c:strRef>
                </c:tx>
                <c:cat>
                  <c:numRef>
                    <c:extLst>
                      <c:ext uri="{02D57815-91ED-43cb-92C2-25804820EDAC}">
                        <c15:formulaRef>
                          <c15:sqref>'new TRS and CTS PPT tab'!$B$63:$B$86</c15:sqref>
                        </c15:formulaRef>
                      </c:ext>
                    </c:extLst>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extLst>
                      <c:ext uri="{02D57815-91ED-43cb-92C2-25804820EDAC}">
                        <c15:formulaRef>
                          <c15:sqref>'new TRS and CTS PPT tab'!$C$63:$C$86</c15:sqref>
                        </c15:formulaRef>
                      </c:ext>
                    </c:extLst>
                    <c:numCache>
                      <c:formatCode>General</c:formatCode>
                      <c:ptCount val="24"/>
                      <c:pt idx="0">
                        <c:v>0.9</c:v>
                      </c:pt>
                      <c:pt idx="1">
                        <c:v>0.8</c:v>
                      </c:pt>
                      <c:pt idx="2">
                        <c:v>0.8</c:v>
                      </c:pt>
                      <c:pt idx="3">
                        <c:v>1.2</c:v>
                      </c:pt>
                      <c:pt idx="4">
                        <c:v>1.5</c:v>
                      </c:pt>
                      <c:pt idx="5">
                        <c:v>1.4</c:v>
                      </c:pt>
                      <c:pt idx="6">
                        <c:v>1.6</c:v>
                      </c:pt>
                      <c:pt idx="7">
                        <c:v>0.8</c:v>
                      </c:pt>
                      <c:pt idx="8">
                        <c:v>0.9</c:v>
                      </c:pt>
                      <c:pt idx="9">
                        <c:v>0.7</c:v>
                      </c:pt>
                      <c:pt idx="10">
                        <c:v>0.7</c:v>
                      </c:pt>
                      <c:pt idx="11">
                        <c:v>1.3</c:v>
                      </c:pt>
                      <c:pt idx="12">
                        <c:v>0.9</c:v>
                      </c:pt>
                      <c:pt idx="13">
                        <c:v>1.9</c:v>
                      </c:pt>
                      <c:pt idx="14">
                        <c:v>2</c:v>
                      </c:pt>
                      <c:pt idx="15">
                        <c:v>1.9</c:v>
                      </c:pt>
                      <c:pt idx="16">
                        <c:v>2.5</c:v>
                      </c:pt>
                      <c:pt idx="17">
                        <c:v>3.5</c:v>
                      </c:pt>
                      <c:pt idx="18">
                        <c:v>2.7</c:v>
                      </c:pt>
                      <c:pt idx="19">
                        <c:v>1.6</c:v>
                      </c:pt>
                      <c:pt idx="20">
                        <c:v>1.5</c:v>
                      </c:pt>
                      <c:pt idx="21">
                        <c:v>1.3</c:v>
                      </c:pt>
                      <c:pt idx="22">
                        <c:v>2</c:v>
                      </c:pt>
                      <c:pt idx="23">
                        <c:v>1.7</c:v>
                      </c:pt>
                    </c:numCache>
                  </c:numRef>
                </c:val>
                <c:smooth val="0"/>
                <c:extLst>
                  <c:ext xmlns:c16="http://schemas.microsoft.com/office/drawing/2014/chart" uri="{C3380CC4-5D6E-409C-BE32-E72D297353CC}">
                    <c16:uniqueId val="{00000001-ADF1-C54F-AA55-FFB21058E00F}"/>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0"/>
          <c:min val="0"/>
        </c:scaling>
        <c:delete val="0"/>
        <c:axPos val="l"/>
        <c:majorGridlines/>
        <c:numFmt formatCode="#,##0" sourceLinked="0"/>
        <c:majorTickMark val="none"/>
        <c:minorTickMark val="none"/>
        <c:tickLblPos val="nextTo"/>
        <c:crossAx val="154280704"/>
        <c:crosses val="autoZero"/>
        <c:crossBetween val="between"/>
        <c:majorUnit val="5"/>
        <c:minorUnit val="5"/>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086698247241E-2"/>
          <c:y val="2.4298099101248707E-2"/>
          <c:w val="0.94624577639641194"/>
          <c:h val="0.80343137540179987"/>
        </c:manualLayout>
      </c:layout>
      <c:lineChart>
        <c:grouping val="standard"/>
        <c:varyColors val="0"/>
        <c:ser>
          <c:idx val="1"/>
          <c:order val="1"/>
          <c:tx>
            <c:strRef>
              <c:f>'new TRS and CTS PPT tab'!$D$3</c:f>
              <c:strCache>
                <c:ptCount val="1"/>
                <c:pt idx="0">
                  <c:v>PctAnsIn10</c:v>
                </c:pt>
              </c:strCache>
            </c:strRef>
          </c:tx>
          <c:spPr>
            <a:ln w="34925">
              <a:solidFill>
                <a:srgbClr val="C00000"/>
              </a:solidFill>
            </a:ln>
          </c:spPr>
          <c:marker>
            <c:spPr>
              <a:solidFill>
                <a:srgbClr val="C11339"/>
              </a:solidFill>
              <a:ln>
                <a:solidFill>
                  <a:srgbClr val="C00000"/>
                </a:solidFill>
              </a:ln>
            </c:spPr>
          </c:marker>
          <c:cat>
            <c:numRef>
              <c:f>'new TRS and CTS PPT tab'!$B$4:$B$27</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tab'!$D$4:$D$27</c:f>
              <c:numCache>
                <c:formatCode>General</c:formatCode>
                <c:ptCount val="24"/>
                <c:pt idx="0">
                  <c:v>100</c:v>
                </c:pt>
                <c:pt idx="1">
                  <c:v>100</c:v>
                </c:pt>
                <c:pt idx="2">
                  <c:v>100</c:v>
                </c:pt>
                <c:pt idx="3">
                  <c:v>100</c:v>
                </c:pt>
                <c:pt idx="4">
                  <c:v>100</c:v>
                </c:pt>
                <c:pt idx="5">
                  <c:v>100</c:v>
                </c:pt>
                <c:pt idx="6">
                  <c:v>54</c:v>
                </c:pt>
                <c:pt idx="7">
                  <c:v>35</c:v>
                </c:pt>
                <c:pt idx="8">
                  <c:v>80</c:v>
                </c:pt>
                <c:pt idx="9">
                  <c:v>93</c:v>
                </c:pt>
                <c:pt idx="10">
                  <c:v>91</c:v>
                </c:pt>
                <c:pt idx="11">
                  <c:v>94</c:v>
                </c:pt>
                <c:pt idx="12">
                  <c:v>94</c:v>
                </c:pt>
                <c:pt idx="13">
                  <c:v>96</c:v>
                </c:pt>
                <c:pt idx="14">
                  <c:v>94</c:v>
                </c:pt>
                <c:pt idx="15">
                  <c:v>90</c:v>
                </c:pt>
                <c:pt idx="16">
                  <c:v>91</c:v>
                </c:pt>
                <c:pt idx="17">
                  <c:v>95</c:v>
                </c:pt>
                <c:pt idx="18">
                  <c:v>97</c:v>
                </c:pt>
                <c:pt idx="19">
                  <c:v>98</c:v>
                </c:pt>
                <c:pt idx="20">
                  <c:v>94</c:v>
                </c:pt>
                <c:pt idx="21">
                  <c:v>94</c:v>
                </c:pt>
                <c:pt idx="22">
                  <c:v>94</c:v>
                </c:pt>
                <c:pt idx="23">
                  <c:v>96</c:v>
                </c:pt>
              </c:numCache>
            </c:numRef>
          </c:val>
          <c:smooth val="0"/>
          <c:extLst>
            <c:ext xmlns:c16="http://schemas.microsoft.com/office/drawing/2014/chart" uri="{C3380CC4-5D6E-409C-BE32-E72D297353CC}">
              <c16:uniqueId val="{00000000-DCE6-414F-8DB2-A3770549ECA9}"/>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tab'!$C$3</c15:sqref>
                        </c15:formulaRef>
                      </c:ext>
                    </c:extLst>
                    <c:strCache>
                      <c:ptCount val="1"/>
                      <c:pt idx="0">
                        <c:v>AveAnSec</c:v>
                      </c:pt>
                    </c:strCache>
                  </c:strRef>
                </c:tx>
                <c:cat>
                  <c:numRef>
                    <c:extLst>
                      <c:ext uri="{02D57815-91ED-43cb-92C2-25804820EDAC}">
                        <c15:formulaRef>
                          <c15:sqref>'new TRS and CTS PPT tab'!$B$4:$B$27</c15:sqref>
                        </c15:formulaRef>
                      </c:ext>
                    </c:extLst>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extLst>
                      <c:ext uri="{02D57815-91ED-43cb-92C2-25804820EDAC}">
                        <c15:formulaRef>
                          <c15:sqref>'new TRS and CTS PPT tab'!$C$4:$C$27</c15:sqref>
                        </c15:formulaRef>
                      </c:ext>
                    </c:extLst>
                    <c:numCache>
                      <c:formatCode>General</c:formatCode>
                      <c:ptCount val="24"/>
                      <c:pt idx="0">
                        <c:v>0.7</c:v>
                      </c:pt>
                      <c:pt idx="1">
                        <c:v>0.6</c:v>
                      </c:pt>
                      <c:pt idx="2">
                        <c:v>0.7</c:v>
                      </c:pt>
                      <c:pt idx="3">
                        <c:v>0.7</c:v>
                      </c:pt>
                      <c:pt idx="4">
                        <c:v>0.6</c:v>
                      </c:pt>
                      <c:pt idx="5">
                        <c:v>0.7</c:v>
                      </c:pt>
                      <c:pt idx="6">
                        <c:v>22.8</c:v>
                      </c:pt>
                      <c:pt idx="7">
                        <c:v>38.5</c:v>
                      </c:pt>
                      <c:pt idx="8">
                        <c:v>8.1</c:v>
                      </c:pt>
                      <c:pt idx="9">
                        <c:v>2.9</c:v>
                      </c:pt>
                      <c:pt idx="10">
                        <c:v>3</c:v>
                      </c:pt>
                      <c:pt idx="11">
                        <c:v>2.4</c:v>
                      </c:pt>
                      <c:pt idx="12">
                        <c:v>2.5</c:v>
                      </c:pt>
                      <c:pt idx="13">
                        <c:v>2</c:v>
                      </c:pt>
                      <c:pt idx="14">
                        <c:v>2.5</c:v>
                      </c:pt>
                      <c:pt idx="15">
                        <c:v>3.6</c:v>
                      </c:pt>
                      <c:pt idx="16">
                        <c:v>3</c:v>
                      </c:pt>
                      <c:pt idx="17">
                        <c:v>2.4</c:v>
                      </c:pt>
                      <c:pt idx="18">
                        <c:v>2</c:v>
                      </c:pt>
                      <c:pt idx="19">
                        <c:v>1.4</c:v>
                      </c:pt>
                      <c:pt idx="20">
                        <c:v>2.4</c:v>
                      </c:pt>
                      <c:pt idx="21">
                        <c:v>2</c:v>
                      </c:pt>
                      <c:pt idx="22">
                        <c:v>2.1</c:v>
                      </c:pt>
                      <c:pt idx="23">
                        <c:v>1.4</c:v>
                      </c:pt>
                    </c:numCache>
                  </c:numRef>
                </c:val>
                <c:smooth val="0"/>
                <c:extLst>
                  <c:ext xmlns:c16="http://schemas.microsoft.com/office/drawing/2014/chart" uri="{C3380CC4-5D6E-409C-BE32-E72D297353CC}">
                    <c16:uniqueId val="{00000001-DCE6-414F-8DB2-A3770549ECA9}"/>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1"/>
          <c:min val="0"/>
        </c:scaling>
        <c:delete val="0"/>
        <c:axPos val="l"/>
        <c:majorGridlines/>
        <c:minorGridlines/>
        <c:numFmt formatCode="#,##0" sourceLinked="0"/>
        <c:majorTickMark val="none"/>
        <c:minorTickMark val="none"/>
        <c:tickLblPos val="nextTo"/>
        <c:crossAx val="154280704"/>
        <c:crosses val="autoZero"/>
        <c:crossBetween val="between"/>
        <c:majorUnit val="5"/>
        <c:minorUnit val="5"/>
      </c:valAx>
    </c:plotArea>
    <c:plotVisOnly val="1"/>
    <c:dispBlanksAs val="gap"/>
    <c:showDLblsOverMax val="0"/>
  </c:chart>
  <c:spPr>
    <a:noFill/>
    <a:ln>
      <a:noFill/>
    </a:ln>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tab'!$C$91</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tab'!$B$92:$B$115</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tab'!$C$92:$C$115</c:f>
              <c:numCache>
                <c:formatCode>_(* #,##0.00_);_(* \(#,##0.00\);_(* "-"??_);_(@_)</c:formatCode>
                <c:ptCount val="24"/>
                <c:pt idx="0">
                  <c:v>21867.3129999995</c:v>
                </c:pt>
                <c:pt idx="1">
                  <c:v>26982.327999999601</c:v>
                </c:pt>
                <c:pt idx="2">
                  <c:v>20223.886999999599</c:v>
                </c:pt>
                <c:pt idx="3">
                  <c:v>21142.136999999599</c:v>
                </c:pt>
                <c:pt idx="4">
                  <c:v>20649.1439999996</c:v>
                </c:pt>
                <c:pt idx="5">
                  <c:v>24056.120999999701</c:v>
                </c:pt>
                <c:pt idx="6">
                  <c:v>28529.568999999599</c:v>
                </c:pt>
                <c:pt idx="7">
                  <c:v>28700.493999999599</c:v>
                </c:pt>
                <c:pt idx="8">
                  <c:v>25478.129999999699</c:v>
                </c:pt>
                <c:pt idx="9">
                  <c:v>17696.146999999601</c:v>
                </c:pt>
                <c:pt idx="10">
                  <c:v>17817.0439999995</c:v>
                </c:pt>
                <c:pt idx="11">
                  <c:v>18345.354999999501</c:v>
                </c:pt>
                <c:pt idx="12">
                  <c:v>16310.1279999995</c:v>
                </c:pt>
                <c:pt idx="13">
                  <c:v>16604.942999999501</c:v>
                </c:pt>
                <c:pt idx="14">
                  <c:v>15877.0899999995</c:v>
                </c:pt>
                <c:pt idx="15">
                  <c:v>15225.827999999599</c:v>
                </c:pt>
                <c:pt idx="16">
                  <c:v>16772.664999999401</c:v>
                </c:pt>
                <c:pt idx="17">
                  <c:v>21651.899999999601</c:v>
                </c:pt>
                <c:pt idx="18">
                  <c:v>25726.6359999997</c:v>
                </c:pt>
                <c:pt idx="19">
                  <c:v>25281.8579999998</c:v>
                </c:pt>
                <c:pt idx="20">
                  <c:v>22767.4129999998</c:v>
                </c:pt>
                <c:pt idx="21">
                  <c:v>16594.3469999995</c:v>
                </c:pt>
                <c:pt idx="22">
                  <c:v>16663.334999999399</c:v>
                </c:pt>
                <c:pt idx="23">
                  <c:v>16538.318999999199</c:v>
                </c:pt>
              </c:numCache>
            </c:numRef>
          </c:val>
          <c:smooth val="0"/>
          <c:extLst>
            <c:ext xmlns:c16="http://schemas.microsoft.com/office/drawing/2014/chart" uri="{C3380CC4-5D6E-409C-BE32-E72D297353CC}">
              <c16:uniqueId val="{00000000-7D06-9E42-9AEB-A1DF5DC26C85}"/>
            </c:ext>
          </c:extLst>
        </c:ser>
        <c:ser>
          <c:idx val="1"/>
          <c:order val="1"/>
          <c:tx>
            <c:strRef>
              <c:f>'new TRS and CTS PPT tab'!$D$91</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tab'!$B$92:$B$115</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tab'!$D$92:$D$115</c:f>
              <c:numCache>
                <c:formatCode>_(* #,##0.00_);_(* \(#,##0.00\);_(* "-"??_);_(@_)</c:formatCode>
                <c:ptCount val="24"/>
                <c:pt idx="0">
                  <c:v>10106.468999999999</c:v>
                </c:pt>
                <c:pt idx="1">
                  <c:v>12504.5744</c:v>
                </c:pt>
                <c:pt idx="2">
                  <c:v>8362.0609000000004</c:v>
                </c:pt>
                <c:pt idx="3">
                  <c:v>8039.6292999999996</c:v>
                </c:pt>
                <c:pt idx="4">
                  <c:v>8394.83499999999</c:v>
                </c:pt>
                <c:pt idx="5">
                  <c:v>11160.9547</c:v>
                </c:pt>
                <c:pt idx="6">
                  <c:v>14210.1132</c:v>
                </c:pt>
                <c:pt idx="7">
                  <c:v>14138.845799999999</c:v>
                </c:pt>
                <c:pt idx="8">
                  <c:v>12406.833699999999</c:v>
                </c:pt>
                <c:pt idx="9">
                  <c:v>7132.5441999999903</c:v>
                </c:pt>
                <c:pt idx="10">
                  <c:v>6967.5205999999998</c:v>
                </c:pt>
                <c:pt idx="11">
                  <c:v>7535.1634999999997</c:v>
                </c:pt>
                <c:pt idx="12">
                  <c:v>6486.2602999999999</c:v>
                </c:pt>
                <c:pt idx="13">
                  <c:v>6500.4528</c:v>
                </c:pt>
                <c:pt idx="14">
                  <c:v>6416.0321000000004</c:v>
                </c:pt>
                <c:pt idx="15">
                  <c:v>6375.3730999999998</c:v>
                </c:pt>
                <c:pt idx="16">
                  <c:v>6706.8199000000004</c:v>
                </c:pt>
                <c:pt idx="17">
                  <c:v>10327.797</c:v>
                </c:pt>
                <c:pt idx="18">
                  <c:v>12729.2034</c:v>
                </c:pt>
                <c:pt idx="19">
                  <c:v>12383.7554</c:v>
                </c:pt>
                <c:pt idx="20">
                  <c:v>10613.401</c:v>
                </c:pt>
                <c:pt idx="21">
                  <c:v>4581.5798999999997</c:v>
                </c:pt>
                <c:pt idx="22">
                  <c:v>5124.6283000000003</c:v>
                </c:pt>
                <c:pt idx="23">
                  <c:v>4722.8625000000002</c:v>
                </c:pt>
              </c:numCache>
            </c:numRef>
          </c:val>
          <c:smooth val="0"/>
          <c:extLst>
            <c:ext xmlns:c16="http://schemas.microsoft.com/office/drawing/2014/chart" uri="{C3380CC4-5D6E-409C-BE32-E72D297353CC}">
              <c16:uniqueId val="{00000001-7D06-9E42-9AEB-A1DF5DC26C85}"/>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scaling>
        <c:delete val="0"/>
        <c:axPos val="l"/>
        <c:majorGridlines/>
        <c:numFmt formatCode="#,##0" sourceLinked="0"/>
        <c:majorTickMark val="none"/>
        <c:minorTickMark val="none"/>
        <c:tickLblPos val="nextTo"/>
        <c:crossAx val="154280704"/>
        <c:crosses val="autoZero"/>
        <c:crossBetween val="between"/>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tab'!$C$34</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tab'!$B$35:$B$58</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tab'!$C$35:$C$58</c:f>
              <c:numCache>
                <c:formatCode>_(* #,##0.00_);_(* \(#,##0.00\);_(* "-"??_);_(@_)</c:formatCode>
                <c:ptCount val="24"/>
                <c:pt idx="0">
                  <c:v>13103.638999999999</c:v>
                </c:pt>
                <c:pt idx="1">
                  <c:v>11747.953</c:v>
                </c:pt>
                <c:pt idx="2">
                  <c:v>13208.27</c:v>
                </c:pt>
                <c:pt idx="3">
                  <c:v>13701.11</c:v>
                </c:pt>
                <c:pt idx="4">
                  <c:v>12962.64</c:v>
                </c:pt>
                <c:pt idx="5">
                  <c:v>11224.638000000001</c:v>
                </c:pt>
                <c:pt idx="6">
                  <c:v>14873.222</c:v>
                </c:pt>
                <c:pt idx="7">
                  <c:v>17563.548999999999</c:v>
                </c:pt>
                <c:pt idx="8">
                  <c:v>15847.584000000001</c:v>
                </c:pt>
                <c:pt idx="9">
                  <c:v>14232.509</c:v>
                </c:pt>
                <c:pt idx="10">
                  <c:v>13695.099</c:v>
                </c:pt>
                <c:pt idx="11">
                  <c:v>15699.529</c:v>
                </c:pt>
                <c:pt idx="12">
                  <c:v>12766.73</c:v>
                </c:pt>
                <c:pt idx="13">
                  <c:v>11364.498</c:v>
                </c:pt>
                <c:pt idx="14">
                  <c:v>10414.662</c:v>
                </c:pt>
                <c:pt idx="15">
                  <c:v>12287.125</c:v>
                </c:pt>
                <c:pt idx="16">
                  <c:v>10665.700999999999</c:v>
                </c:pt>
                <c:pt idx="17">
                  <c:v>8563.4979999999996</c:v>
                </c:pt>
                <c:pt idx="18">
                  <c:v>9238.0650000000005</c:v>
                </c:pt>
                <c:pt idx="19">
                  <c:v>8572.5360000000001</c:v>
                </c:pt>
                <c:pt idx="20">
                  <c:v>9105.5660000000007</c:v>
                </c:pt>
                <c:pt idx="21">
                  <c:v>7176.9059999999999</c:v>
                </c:pt>
                <c:pt idx="22">
                  <c:v>6210.5739999999996</c:v>
                </c:pt>
                <c:pt idx="23">
                  <c:v>5639.826</c:v>
                </c:pt>
              </c:numCache>
            </c:numRef>
          </c:val>
          <c:smooth val="0"/>
          <c:extLst>
            <c:ext xmlns:c16="http://schemas.microsoft.com/office/drawing/2014/chart" uri="{C3380CC4-5D6E-409C-BE32-E72D297353CC}">
              <c16:uniqueId val="{00000000-3E57-3548-8921-17C461B07B28}"/>
            </c:ext>
          </c:extLst>
        </c:ser>
        <c:ser>
          <c:idx val="1"/>
          <c:order val="1"/>
          <c:tx>
            <c:strRef>
              <c:f>'new TRS and CTS PPT tab'!$D$34</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tab'!$B$35:$B$58</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'new TRS and CTS PPT tab'!$D$35:$D$58</c:f>
              <c:numCache>
                <c:formatCode>_(* #,##0.00_);_(* \(#,##0.00\);_(* "-"??_);_(@_)</c:formatCode>
                <c:ptCount val="24"/>
                <c:pt idx="0">
                  <c:v>10950.026099999999</c:v>
                </c:pt>
                <c:pt idx="1">
                  <c:v>9640.5560999999998</c:v>
                </c:pt>
                <c:pt idx="2">
                  <c:v>11075.9306</c:v>
                </c:pt>
                <c:pt idx="3">
                  <c:v>11436.300300000001</c:v>
                </c:pt>
                <c:pt idx="4">
                  <c:v>10706.5049</c:v>
                </c:pt>
                <c:pt idx="5">
                  <c:v>9313.5751999999993</c:v>
                </c:pt>
                <c:pt idx="6">
                  <c:v>12669.7003</c:v>
                </c:pt>
                <c:pt idx="7">
                  <c:v>15372.473</c:v>
                </c:pt>
                <c:pt idx="8">
                  <c:v>13733.8362</c:v>
                </c:pt>
                <c:pt idx="9">
                  <c:v>11833.7986</c:v>
                </c:pt>
                <c:pt idx="10">
                  <c:v>11513.5116</c:v>
                </c:pt>
                <c:pt idx="11">
                  <c:v>13408.2101</c:v>
                </c:pt>
                <c:pt idx="12">
                  <c:v>10825.3596</c:v>
                </c:pt>
                <c:pt idx="13">
                  <c:v>9607.1226999999999</c:v>
                </c:pt>
                <c:pt idx="14">
                  <c:v>8745.4848999999995</c:v>
                </c:pt>
                <c:pt idx="15">
                  <c:v>10571.0864</c:v>
                </c:pt>
                <c:pt idx="16">
                  <c:v>9267.2566000000006</c:v>
                </c:pt>
                <c:pt idx="17">
                  <c:v>7343.1675999999998</c:v>
                </c:pt>
                <c:pt idx="18">
                  <c:v>7928.4988999999996</c:v>
                </c:pt>
                <c:pt idx="19">
                  <c:v>7138.2519000000002</c:v>
                </c:pt>
                <c:pt idx="20">
                  <c:v>7626.9471999999996</c:v>
                </c:pt>
                <c:pt idx="21">
                  <c:v>5953.2978999999996</c:v>
                </c:pt>
                <c:pt idx="22">
                  <c:v>5026.5865000000003</c:v>
                </c:pt>
                <c:pt idx="23">
                  <c:v>4971.4488000000001</c:v>
                </c:pt>
              </c:numCache>
            </c:numRef>
          </c:val>
          <c:smooth val="0"/>
          <c:extLst>
            <c:ext xmlns:c16="http://schemas.microsoft.com/office/drawing/2014/chart" uri="{C3380CC4-5D6E-409C-BE32-E72D297353CC}">
              <c16:uniqueId val="{00000001-3E57-3548-8921-17C461B07B28}"/>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scaling>
        <c:delete val="0"/>
        <c:axPos val="l"/>
        <c:majorGridlines/>
        <c:numFmt formatCode="#,##0" sourceLinked="0"/>
        <c:majorTickMark val="none"/>
        <c:minorTickMark val="none"/>
        <c:tickLblPos val="nextTo"/>
        <c:crossAx val="154280704"/>
        <c:crosses val="autoZero"/>
        <c:crossBetween val="between"/>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743489-638B-7349-8C67-57F8A1F176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8636E1-1472-E04C-819B-9BF85ED367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A73F5B-35D0-174E-A9AE-A22A6139171B}" type="datetimeFigureOut">
              <a:rPr lang="en-US" smtClean="0"/>
              <a:t>10/14/21</a:t>
            </a:fld>
            <a:endParaRPr lang="en-US"/>
          </a:p>
        </p:txBody>
      </p:sp>
      <p:sp>
        <p:nvSpPr>
          <p:cNvPr id="4" name="Footer Placeholder 3">
            <a:extLst>
              <a:ext uri="{FF2B5EF4-FFF2-40B4-BE49-F238E27FC236}">
                <a16:creationId xmlns:a16="http://schemas.microsoft.com/office/drawing/2014/main" id="{2E9CE3CF-8900-B846-BD71-9CC3EA9FE8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8D677-E7C2-DA4B-93AF-E56F381FDD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C158D-7F5E-8241-9015-9C4357094C60}" type="slidenum">
              <a:rPr lang="en-US" smtClean="0"/>
              <a:t>‹#›</a:t>
            </a:fld>
            <a:endParaRPr lang="en-US"/>
          </a:p>
        </p:txBody>
      </p:sp>
    </p:spTree>
    <p:extLst>
      <p:ext uri="{BB962C8B-B14F-4D97-AF65-F5344CB8AC3E}">
        <p14:creationId xmlns:p14="http://schemas.microsoft.com/office/powerpoint/2010/main" val="2781896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BB18A-679D-914F-A3D2-B16C7204A84F}" type="datetimeFigureOut">
              <a:rPr lang="en-US" smtClean="0"/>
              <a:t>10/14/21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733B1-F473-BE4D-A06D-A021604EC344}" type="slidenum">
              <a:rPr lang="en-US" smtClean="0"/>
              <a:t>‹#›</a:t>
            </a:fld>
            <a:endParaRPr lang="en-US" dirty="0"/>
          </a:p>
        </p:txBody>
      </p:sp>
    </p:spTree>
    <p:extLst>
      <p:ext uri="{BB962C8B-B14F-4D97-AF65-F5344CB8AC3E}">
        <p14:creationId xmlns:p14="http://schemas.microsoft.com/office/powerpoint/2010/main" val="321948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11</a:t>
            </a:fld>
            <a:endParaRPr lang="en-US" dirty="0"/>
          </a:p>
        </p:txBody>
      </p:sp>
    </p:spTree>
    <p:extLst>
      <p:ext uri="{BB962C8B-B14F-4D97-AF65-F5344CB8AC3E}">
        <p14:creationId xmlns:p14="http://schemas.microsoft.com/office/powerpoint/2010/main" val="233760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12</a:t>
            </a:fld>
            <a:endParaRPr lang="en-US" dirty="0"/>
          </a:p>
        </p:txBody>
      </p:sp>
    </p:spTree>
    <p:extLst>
      <p:ext uri="{BB962C8B-B14F-4D97-AF65-F5344CB8AC3E}">
        <p14:creationId xmlns:p14="http://schemas.microsoft.com/office/powerpoint/2010/main" val="1413886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30</a:t>
            </a:fld>
            <a:endParaRPr lang="en-US" dirty="0"/>
          </a:p>
        </p:txBody>
      </p:sp>
    </p:spTree>
    <p:extLst>
      <p:ext uri="{BB962C8B-B14F-4D97-AF65-F5344CB8AC3E}">
        <p14:creationId xmlns:p14="http://schemas.microsoft.com/office/powerpoint/2010/main" val="119617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733B1-F473-BE4D-A06D-A021604EC344}" type="slidenum">
              <a:rPr lang="en-US" smtClean="0"/>
              <a:t>31</a:t>
            </a:fld>
            <a:endParaRPr lang="en-US" dirty="0"/>
          </a:p>
        </p:txBody>
      </p:sp>
    </p:spTree>
    <p:extLst>
      <p:ext uri="{BB962C8B-B14F-4D97-AF65-F5344CB8AC3E}">
        <p14:creationId xmlns:p14="http://schemas.microsoft.com/office/powerpoint/2010/main" val="2164237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D105-6529-9A42-911C-5163E94995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BCB3-576B-204E-BD36-6AE063164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132D8C-3C1F-2740-A220-C30843C6A554}"/>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5E1E9CF5-DDDA-DD44-B36A-D04599F43D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16B913-84F6-0240-93DE-905E4CE32D45}"/>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4232930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0D54-C503-034A-AECE-DCEB8B423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D7C87E-78AA-864A-AA48-BE4A4045C5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92D91-D16C-8745-B3B0-0F932F51C17D}"/>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D91D697E-DF55-2940-B693-9BFCE5AC52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952C21-6D19-5143-8BB2-0EBA8A3C698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22009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97F81-BC3B-4349-9E0D-2AADFC1E2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81ADB0-B405-3643-8083-9685ABD624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6BB44-A879-334D-8E98-D62B82BDC6EF}"/>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BD9B5E37-91B9-F645-8DDB-D05CDDCB9D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0B06AB-10B0-9A40-B8BF-FFD53DF02AA8}"/>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53923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D20A9-0176-A347-8449-08B34EF18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0642D-0129-2944-8E20-860D930727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92B6C-2ABF-FA47-BCDB-4D23B0105D84}"/>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6E04688A-3E8C-1A4F-A9AD-C09815D76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2804BF-9EEC-7044-91EE-21C7AF8AC4A2}"/>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415161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1792-2A1A-A64A-8A01-001FC500C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5D0078-4E54-9E46-BCFB-F73B627C3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FF0A3-F85D-C04C-9A76-82574F79C3E4}"/>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3CE69ABC-FA02-8845-AB3C-5255034AA0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AA5AA3-0E7D-8241-B126-EF335582EEFC}"/>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57296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B8B8-09F3-8C40-AF28-E98F3DA7C7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448966-449C-3547-9AC6-75AA11E00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74084-2021-3A44-B3A9-99DBA15101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64A7F0-C150-8A40-8308-B519948EAA3C}"/>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6" name="Footer Placeholder 5">
            <a:extLst>
              <a:ext uri="{FF2B5EF4-FFF2-40B4-BE49-F238E27FC236}">
                <a16:creationId xmlns:a16="http://schemas.microsoft.com/office/drawing/2014/main" id="{6849F559-B7FE-394E-9D73-E1B0EB1971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7BDE67-6900-784C-B74C-AE0AED593115}"/>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65244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725E-A383-3C47-B066-E992D1DA4F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F0B2F-B9D2-EE4F-A1EC-2AA25FB8C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E86C5B-2FC0-294A-AC00-C2A8EF247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2AC9C4-F22C-D849-B5AA-EF7217BB1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EC95A7-1CFD-CC4C-94AE-2DAF6BB8A0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C1E762-2D27-0340-B5F7-187D2C0248DC}"/>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8" name="Footer Placeholder 7">
            <a:extLst>
              <a:ext uri="{FF2B5EF4-FFF2-40B4-BE49-F238E27FC236}">
                <a16:creationId xmlns:a16="http://schemas.microsoft.com/office/drawing/2014/main" id="{BDE97C4C-0B0D-A14C-BB7F-FD8E8CC0A9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4BF447-C76F-A24F-B9F1-EA3B3A9A6B9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55399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61FF-0396-1845-8CDB-47CEDC8084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E35825-F287-5E4E-A942-52CDC74B748C}"/>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4" name="Footer Placeholder 3">
            <a:extLst>
              <a:ext uri="{FF2B5EF4-FFF2-40B4-BE49-F238E27FC236}">
                <a16:creationId xmlns:a16="http://schemas.microsoft.com/office/drawing/2014/main" id="{CDA2A0DC-E0F5-984A-A6BF-4452DD8754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B95D061-29E7-C443-A9CA-45ED82EEBE3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6829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89F40-E08B-F146-9CFD-B0AC66F25DD7}"/>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3" name="Footer Placeholder 2">
            <a:extLst>
              <a:ext uri="{FF2B5EF4-FFF2-40B4-BE49-F238E27FC236}">
                <a16:creationId xmlns:a16="http://schemas.microsoft.com/office/drawing/2014/main" id="{33FAF821-1960-6248-BF49-9520C650FC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BFF657-13DE-9F4D-8858-6A2FB1BEF6A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04358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0534-4FCC-F14A-B5D9-706717B50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E00F7-9E75-C74D-801D-352EB45A0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41B360-D3E7-B84C-92B7-296FDEEFC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12C45-FB2C-4E4C-B461-81E658ED0C28}"/>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6" name="Footer Placeholder 5">
            <a:extLst>
              <a:ext uri="{FF2B5EF4-FFF2-40B4-BE49-F238E27FC236}">
                <a16:creationId xmlns:a16="http://schemas.microsoft.com/office/drawing/2014/main" id="{EF446D46-8121-3B4A-8C6A-48821BBB6D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8AF722-E7D7-A849-92BF-C1F80DCBF3B0}"/>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02484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EB60-6B30-FE4A-9429-63EF6C870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975A9-4FA5-204E-B9F3-CB627BCF4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1304E98-6725-514B-B964-DDBC5A441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F96F4-BDC5-3340-90A3-FEC2FAACAE99}"/>
              </a:ext>
            </a:extLst>
          </p:cNvPr>
          <p:cNvSpPr>
            <a:spLocks noGrp="1"/>
          </p:cNvSpPr>
          <p:nvPr>
            <p:ph type="dt" sz="half" idx="10"/>
          </p:nvPr>
        </p:nvSpPr>
        <p:spPr/>
        <p:txBody>
          <a:bodyPr/>
          <a:lstStyle/>
          <a:p>
            <a:fld id="{36694769-C34E-3E4E-B2BD-F9F883A35166}" type="datetimeFigureOut">
              <a:rPr lang="en-US" smtClean="0"/>
              <a:t>10/14/21</a:t>
            </a:fld>
            <a:endParaRPr lang="en-US" dirty="0"/>
          </a:p>
        </p:txBody>
      </p:sp>
      <p:sp>
        <p:nvSpPr>
          <p:cNvPr id="6" name="Footer Placeholder 5">
            <a:extLst>
              <a:ext uri="{FF2B5EF4-FFF2-40B4-BE49-F238E27FC236}">
                <a16:creationId xmlns:a16="http://schemas.microsoft.com/office/drawing/2014/main" id="{D4FE2C47-1CE9-F346-A199-533C20EDDD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1298AD-2B63-1540-B43D-F0F4BCDA446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5605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09916-8CF9-ED4D-A5BE-F0BAC8319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2273DD-305D-494E-8A3C-0FCAAD866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0AAB8-9243-644E-9DC5-6B477AF45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94769-C34E-3E4E-B2BD-F9F883A35166}" type="datetimeFigureOut">
              <a:rPr lang="en-US" smtClean="0"/>
              <a:t>10/14/21</a:t>
            </a:fld>
            <a:endParaRPr lang="en-US" dirty="0"/>
          </a:p>
        </p:txBody>
      </p:sp>
      <p:sp>
        <p:nvSpPr>
          <p:cNvPr id="5" name="Footer Placeholder 4">
            <a:extLst>
              <a:ext uri="{FF2B5EF4-FFF2-40B4-BE49-F238E27FC236}">
                <a16:creationId xmlns:a16="http://schemas.microsoft.com/office/drawing/2014/main" id="{8FA01FF8-92C9-B147-AF1F-E683DC917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0E681C-3ACA-4744-A61E-278327782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C4281-D3DE-0945-A7F6-4FF02706D19C}" type="slidenum">
              <a:rPr lang="en-US" smtClean="0"/>
              <a:t>‹#›</a:t>
            </a:fld>
            <a:endParaRPr lang="en-US" dirty="0"/>
          </a:p>
        </p:txBody>
      </p:sp>
    </p:spTree>
    <p:extLst>
      <p:ext uri="{BB962C8B-B14F-4D97-AF65-F5344CB8AC3E}">
        <p14:creationId xmlns:p14="http://schemas.microsoft.com/office/powerpoint/2010/main" val="370760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mailto:tam.outreach@maryland.gov" TargetMode="Externa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3.png"/><Relationship Id="rId7" Type="http://schemas.openxmlformats.org/officeDocument/2006/relationships/image" Target="../media/image20.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0.emf"/><Relationship Id="rId10" Type="http://schemas.openxmlformats.org/officeDocument/2006/relationships/image" Target="../media/image23.emf"/><Relationship Id="rId4" Type="http://schemas.openxmlformats.org/officeDocument/2006/relationships/image" Target="../media/image4.png"/><Relationship Id="rId9" Type="http://schemas.openxmlformats.org/officeDocument/2006/relationships/image" Target="../media/image22.emf"/></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3.png"/><Relationship Id="rId7" Type="http://schemas.openxmlformats.org/officeDocument/2006/relationships/image" Target="../media/image29.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4.png"/><Relationship Id="rId9" Type="http://schemas.openxmlformats.org/officeDocument/2006/relationships/image" Target="../media/image31.emf"/></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 up of a logo&#10;&#10;Description automatically generated with low confidence">
            <a:extLst>
              <a:ext uri="{FF2B5EF4-FFF2-40B4-BE49-F238E27FC236}">
                <a16:creationId xmlns:a16="http://schemas.microsoft.com/office/drawing/2014/main" id="{ABFAB372-9AA9-F34A-9031-FF5125F4ED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7" name="Rectangle 6">
            <a:extLst>
              <a:ext uri="{FF2B5EF4-FFF2-40B4-BE49-F238E27FC236}">
                <a16:creationId xmlns:a16="http://schemas.microsoft.com/office/drawing/2014/main" id="{D94C9ECA-4502-A44E-AD0E-9C19549A906C}"/>
              </a:ext>
            </a:extLst>
          </p:cNvPr>
          <p:cNvSpPr/>
          <p:nvPr/>
        </p:nvSpPr>
        <p:spPr>
          <a:xfrm>
            <a:off x="-1" y="1"/>
            <a:ext cx="12351895" cy="6857999"/>
          </a:xfrm>
          <a:prstGeom prst="rect">
            <a:avLst/>
          </a:prstGeom>
          <a:solidFill>
            <a:srgbClr val="C113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7A9F96-9D30-FA42-9DF7-87E4308327D9}"/>
              </a:ext>
            </a:extLst>
          </p:cNvPr>
          <p:cNvSpPr/>
          <p:nvPr/>
        </p:nvSpPr>
        <p:spPr>
          <a:xfrm>
            <a:off x="4320915" y="6265889"/>
            <a:ext cx="355017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1C3ED33-9A56-774D-A781-A62CB6387DF2}"/>
              </a:ext>
            </a:extLst>
          </p:cNvPr>
          <p:cNvSpPr txBox="1"/>
          <p:nvPr/>
        </p:nvSpPr>
        <p:spPr>
          <a:xfrm>
            <a:off x="1281658" y="2348115"/>
            <a:ext cx="9628683"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Governor’s Advisory Board for Telecommunications Relay</a:t>
            </a:r>
            <a:endParaRPr lang="en-US" sz="48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179C76-7BB0-C24B-BEAC-8CF40824FDE3}"/>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October 15, 2021</a:t>
            </a:r>
          </a:p>
        </p:txBody>
      </p:sp>
    </p:spTree>
    <p:extLst>
      <p:ext uri="{BB962C8B-B14F-4D97-AF65-F5344CB8AC3E}">
        <p14:creationId xmlns:p14="http://schemas.microsoft.com/office/powerpoint/2010/main" val="387569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440"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878532"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USTF Financial Statement</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7" name="Table 6">
            <a:extLst>
              <a:ext uri="{FF2B5EF4-FFF2-40B4-BE49-F238E27FC236}">
                <a16:creationId xmlns:a16="http://schemas.microsoft.com/office/drawing/2014/main" id="{1BB02B57-1173-1E41-8CAF-640074F00E28}"/>
              </a:ext>
            </a:extLst>
          </p:cNvPr>
          <p:cNvGraphicFramePr>
            <a:graphicFrameLocks noGrp="1"/>
          </p:cNvGraphicFramePr>
          <p:nvPr>
            <p:extLst>
              <p:ext uri="{D42A27DB-BD31-4B8C-83A1-F6EECF244321}">
                <p14:modId xmlns:p14="http://schemas.microsoft.com/office/powerpoint/2010/main" val="3269995268"/>
              </p:ext>
            </p:extLst>
          </p:nvPr>
        </p:nvGraphicFramePr>
        <p:xfrm>
          <a:off x="177282" y="1704923"/>
          <a:ext cx="11924523" cy="4586028"/>
        </p:xfrm>
        <a:graphic>
          <a:graphicData uri="http://schemas.openxmlformats.org/drawingml/2006/table">
            <a:tbl>
              <a:tblPr>
                <a:tableStyleId>{5C22544A-7EE6-4342-B048-85BDC9FD1C3A}</a:tableStyleId>
              </a:tblPr>
              <a:tblGrid>
                <a:gridCol w="1808527">
                  <a:extLst>
                    <a:ext uri="{9D8B030D-6E8A-4147-A177-3AD203B41FA5}">
                      <a16:colId xmlns:a16="http://schemas.microsoft.com/office/drawing/2014/main" val="3084220416"/>
                    </a:ext>
                  </a:extLst>
                </a:gridCol>
                <a:gridCol w="1026369">
                  <a:extLst>
                    <a:ext uri="{9D8B030D-6E8A-4147-A177-3AD203B41FA5}">
                      <a16:colId xmlns:a16="http://schemas.microsoft.com/office/drawing/2014/main" val="2146895557"/>
                    </a:ext>
                  </a:extLst>
                </a:gridCol>
                <a:gridCol w="702941">
                  <a:extLst>
                    <a:ext uri="{9D8B030D-6E8A-4147-A177-3AD203B41FA5}">
                      <a16:colId xmlns:a16="http://schemas.microsoft.com/office/drawing/2014/main" val="1091200627"/>
                    </a:ext>
                  </a:extLst>
                </a:gridCol>
                <a:gridCol w="792678">
                  <a:extLst>
                    <a:ext uri="{9D8B030D-6E8A-4147-A177-3AD203B41FA5}">
                      <a16:colId xmlns:a16="http://schemas.microsoft.com/office/drawing/2014/main" val="300540446"/>
                    </a:ext>
                  </a:extLst>
                </a:gridCol>
                <a:gridCol w="702941">
                  <a:extLst>
                    <a:ext uri="{9D8B030D-6E8A-4147-A177-3AD203B41FA5}">
                      <a16:colId xmlns:a16="http://schemas.microsoft.com/office/drawing/2014/main" val="518385576"/>
                    </a:ext>
                  </a:extLst>
                </a:gridCol>
                <a:gridCol w="802026">
                  <a:extLst>
                    <a:ext uri="{9D8B030D-6E8A-4147-A177-3AD203B41FA5}">
                      <a16:colId xmlns:a16="http://schemas.microsoft.com/office/drawing/2014/main" val="787781267"/>
                    </a:ext>
                  </a:extLst>
                </a:gridCol>
                <a:gridCol w="702941">
                  <a:extLst>
                    <a:ext uri="{9D8B030D-6E8A-4147-A177-3AD203B41FA5}">
                      <a16:colId xmlns:a16="http://schemas.microsoft.com/office/drawing/2014/main" val="3388067398"/>
                    </a:ext>
                  </a:extLst>
                </a:gridCol>
                <a:gridCol w="702941">
                  <a:extLst>
                    <a:ext uri="{9D8B030D-6E8A-4147-A177-3AD203B41FA5}">
                      <a16:colId xmlns:a16="http://schemas.microsoft.com/office/drawing/2014/main" val="880694681"/>
                    </a:ext>
                  </a:extLst>
                </a:gridCol>
                <a:gridCol w="702941">
                  <a:extLst>
                    <a:ext uri="{9D8B030D-6E8A-4147-A177-3AD203B41FA5}">
                      <a16:colId xmlns:a16="http://schemas.microsoft.com/office/drawing/2014/main" val="4042980689"/>
                    </a:ext>
                  </a:extLst>
                </a:gridCol>
                <a:gridCol w="785200">
                  <a:extLst>
                    <a:ext uri="{9D8B030D-6E8A-4147-A177-3AD203B41FA5}">
                      <a16:colId xmlns:a16="http://schemas.microsoft.com/office/drawing/2014/main" val="437347139"/>
                    </a:ext>
                  </a:extLst>
                </a:gridCol>
                <a:gridCol w="802026">
                  <a:extLst>
                    <a:ext uri="{9D8B030D-6E8A-4147-A177-3AD203B41FA5}">
                      <a16:colId xmlns:a16="http://schemas.microsoft.com/office/drawing/2014/main" val="126948772"/>
                    </a:ext>
                  </a:extLst>
                </a:gridCol>
                <a:gridCol w="702941">
                  <a:extLst>
                    <a:ext uri="{9D8B030D-6E8A-4147-A177-3AD203B41FA5}">
                      <a16:colId xmlns:a16="http://schemas.microsoft.com/office/drawing/2014/main" val="2532882575"/>
                    </a:ext>
                  </a:extLst>
                </a:gridCol>
                <a:gridCol w="766319">
                  <a:extLst>
                    <a:ext uri="{9D8B030D-6E8A-4147-A177-3AD203B41FA5}">
                      <a16:colId xmlns:a16="http://schemas.microsoft.com/office/drawing/2014/main" val="2388427741"/>
                    </a:ext>
                  </a:extLst>
                </a:gridCol>
                <a:gridCol w="923732">
                  <a:extLst>
                    <a:ext uri="{9D8B030D-6E8A-4147-A177-3AD203B41FA5}">
                      <a16:colId xmlns:a16="http://schemas.microsoft.com/office/drawing/2014/main" val="1728860395"/>
                    </a:ext>
                  </a:extLst>
                </a:gridCol>
              </a:tblGrid>
              <a:tr h="228647">
                <a:tc>
                  <a:txBody>
                    <a:bodyPr/>
                    <a:lstStyle/>
                    <a:p>
                      <a:pPr algn="l" fontAlgn="ctr"/>
                      <a:r>
                        <a:rPr lang="en-US" sz="1000" b="1" u="none" strike="noStrike" dirty="0">
                          <a:effectLst/>
                        </a:rPr>
                        <a:t>Universal Service Trust Fund </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73601469"/>
                  </a:ext>
                </a:extLst>
              </a:tr>
              <a:tr h="228647">
                <a:tc>
                  <a:txBody>
                    <a:bodyPr/>
                    <a:lstStyle/>
                    <a:p>
                      <a:pPr algn="l" fontAlgn="ctr"/>
                      <a:r>
                        <a:rPr lang="en-US" sz="1000" b="1" u="none" strike="noStrike" dirty="0">
                          <a:effectLst/>
                        </a:rPr>
                        <a:t>Fiscal Year Actuals &amp; Projections</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0283411"/>
                  </a:ext>
                </a:extLst>
              </a:tr>
              <a:tr h="292162">
                <a:tc>
                  <a:txBody>
                    <a:bodyPr/>
                    <a:lstStyle/>
                    <a:p>
                      <a:pPr algn="l" fontAlgn="ctr"/>
                      <a:r>
                        <a:rPr lang="en-US" sz="1000" b="1" u="none" strike="noStrike" dirty="0">
                          <a:effectLst/>
                        </a:rPr>
                        <a:t>Description</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Fiscal                               Year-End</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dirty="0">
                          <a:effectLst/>
                        </a:rPr>
                        <a:t>Jul</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Aug</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Sep</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dirty="0">
                          <a:effectLst/>
                        </a:rPr>
                        <a:t>Oct</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Nov</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Dec</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Jan</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Feb</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Mar</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a:effectLst/>
                        </a:rPr>
                        <a:t>Apr</a:t>
                      </a:r>
                      <a:endParaRPr lang="en-US" sz="10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dirty="0">
                          <a:effectLst/>
                        </a:rPr>
                        <a:t>May</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b="1" u="none" strike="noStrike" dirty="0">
                          <a:effectLst/>
                        </a:rPr>
                        <a:t>Jun</a:t>
                      </a:r>
                      <a:endParaRPr lang="en-US" sz="10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91220364"/>
                  </a:ext>
                </a:extLst>
              </a:tr>
              <a:tr h="254054">
                <a:tc>
                  <a:txBody>
                    <a:bodyPr/>
                    <a:lstStyle/>
                    <a:p>
                      <a:pPr algn="l" fontAlgn="ctr"/>
                      <a:r>
                        <a:rPr lang="en-US" sz="1000" u="none" strike="noStrike" dirty="0">
                          <a:effectLst/>
                        </a:rPr>
                        <a:t>Beginning Balance FY2016</a:t>
                      </a:r>
                      <a:endParaRPr lang="en-US" sz="10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$12,613,123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94162932"/>
                  </a:ext>
                </a:extLst>
              </a:tr>
              <a:tr h="152432">
                <a:tc>
                  <a:txBody>
                    <a:bodyPr/>
                    <a:lstStyle/>
                    <a:p>
                      <a:pPr algn="l" fontAlgn="ctr"/>
                      <a:r>
                        <a:rPr lang="en-US" sz="1000" u="none" strike="noStrike" dirty="0">
                          <a:effectLst/>
                        </a:rPr>
                        <a:t>Revenue (USTF Revenue Transfers)</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$5,349,363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452,160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519,521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456,997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448,579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452,681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450,586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448,676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464,488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466,873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455,704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460,537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272,560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08555817"/>
                  </a:ext>
                </a:extLst>
              </a:tr>
              <a:tr h="127027">
                <a:tc>
                  <a:txBody>
                    <a:bodyPr/>
                    <a:lstStyle/>
                    <a:p>
                      <a:pPr algn="l" fontAlgn="ctr"/>
                      <a:r>
                        <a:rPr lang="en-US" sz="1000" u="none" strike="noStrike" dirty="0">
                          <a:effectLst/>
                        </a:rPr>
                        <a:t>Actual Expenditures</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$3,558,065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152,177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3,143,804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66,966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48,984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85,735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86,758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119,560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78,975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72,810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64,439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137,313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(499,456)</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68793810"/>
                  </a:ext>
                </a:extLst>
              </a:tr>
              <a:tr h="152432">
                <a:tc>
                  <a:txBody>
                    <a:bodyPr/>
                    <a:lstStyle/>
                    <a:p>
                      <a:pPr algn="l" fontAlgn="ctr"/>
                      <a:r>
                        <a:rPr lang="en-US" sz="1000" u="none" strike="noStrike" dirty="0">
                          <a:effectLst/>
                        </a:rPr>
                        <a:t>Transfers per the BRFA</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137434"/>
                  </a:ext>
                </a:extLst>
              </a:tr>
              <a:tr h="245585">
                <a:tc>
                  <a:txBody>
                    <a:bodyPr/>
                    <a:lstStyle/>
                    <a:p>
                      <a:pPr algn="l" fontAlgn="ctr"/>
                      <a:r>
                        <a:rPr lang="en-US" sz="1000" u="none" strike="noStrike" dirty="0">
                          <a:effectLst/>
                        </a:rPr>
                        <a:t>Ending Balance FY2016</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$14,404,421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348053913"/>
                  </a:ext>
                </a:extLst>
              </a:tr>
              <a:tr h="127027">
                <a:tc>
                  <a:txBody>
                    <a:bodyPr/>
                    <a:lstStyle/>
                    <a:p>
                      <a:pPr algn="l" fontAlgn="ctr"/>
                      <a:r>
                        <a:rPr lang="en-US" sz="1000" u="none" strike="noStrike">
                          <a:effectLst/>
                        </a:rPr>
                        <a:t>Beginning Balance FY2017</a:t>
                      </a:r>
                      <a:endParaRPr lang="en-US" sz="10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$14,404,421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18614201"/>
                  </a:ext>
                </a:extLst>
              </a:tr>
              <a:tr h="127027">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$2,961,097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299,740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282,669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265,244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286,423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274,950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267,961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269,406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218,924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196,626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203,103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192,281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203,770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569863569"/>
                  </a:ext>
                </a:extLst>
              </a:tr>
              <a:tr h="121945">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$3,135,715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175,142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1,383,035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104,084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1,152,858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(909,848)</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59,473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58,240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73,093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89,074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219,427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64,126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667,011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95016642"/>
                  </a:ext>
                </a:extLst>
              </a:tr>
              <a:tr h="243892">
                <a:tc>
                  <a:txBody>
                    <a:bodyPr/>
                    <a:lstStyle/>
                    <a:p>
                      <a:pPr algn="l" fontAlgn="ctr"/>
                      <a:r>
                        <a:rPr lang="en-US" sz="1000" u="none" strike="noStrike" dirty="0">
                          <a:effectLst/>
                        </a:rPr>
                        <a:t>Transfers per the BRFA</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22149499"/>
                  </a:ext>
                </a:extLst>
              </a:tr>
              <a:tr h="245585">
                <a:tc>
                  <a:txBody>
                    <a:bodyPr/>
                    <a:lstStyle/>
                    <a:p>
                      <a:pPr algn="l" fontAlgn="ctr"/>
                      <a:r>
                        <a:rPr lang="en-US" sz="1000" u="none" strike="noStrike" dirty="0">
                          <a:effectLst/>
                        </a:rPr>
                        <a:t>Ending Balance FY2017</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$14,229,803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55100012"/>
                  </a:ext>
                </a:extLst>
              </a:tr>
              <a:tr h="228647">
                <a:tc>
                  <a:txBody>
                    <a:bodyPr/>
                    <a:lstStyle/>
                    <a:p>
                      <a:pPr algn="l" fontAlgn="ctr"/>
                      <a:r>
                        <a:rPr lang="en-US" sz="1000" u="none" strike="noStrike">
                          <a:effectLst/>
                        </a:rPr>
                        <a:t>Beginning Balance FY2018</a:t>
                      </a:r>
                      <a:endParaRPr lang="en-US" sz="10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$14,229,803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585837315"/>
                  </a:ext>
                </a:extLst>
              </a:tr>
              <a:tr h="152432">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$2,427,978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179,164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178,257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190,818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180,933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187,305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182,662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190,195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204,247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265,841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221,628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221,912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225,016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83633680"/>
                  </a:ext>
                </a:extLst>
              </a:tr>
              <a:tr h="133378">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$2,749,979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37,064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65,596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467,482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181,772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193,911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222,948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307,795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113,112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191,323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350,316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230,162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388,497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4357395"/>
                  </a:ext>
                </a:extLst>
              </a:tr>
              <a:tr h="243892">
                <a:tc>
                  <a:txBody>
                    <a:bodyPr/>
                    <a:lstStyle/>
                    <a:p>
                      <a:pPr algn="l" fontAlgn="ctr"/>
                      <a:r>
                        <a:rPr lang="en-US" sz="1000" u="none" strike="noStrike">
                          <a:effectLst/>
                        </a:rPr>
                        <a:t>Transfers per the BRFA</a:t>
                      </a:r>
                      <a:endParaRPr lang="en-US" sz="10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48804844"/>
                  </a:ext>
                </a:extLst>
              </a:tr>
              <a:tr h="228647">
                <a:tc>
                  <a:txBody>
                    <a:bodyPr/>
                    <a:lstStyle/>
                    <a:p>
                      <a:pPr algn="l" fontAlgn="ctr"/>
                      <a:r>
                        <a:rPr lang="en-US" sz="1000" u="none" strike="noStrike" dirty="0">
                          <a:effectLst/>
                        </a:rPr>
                        <a:t>Ending Balance FY2018</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$13,907,802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a:effectLst/>
                        </a:rPr>
                        <a:t> </a:t>
                      </a:r>
                      <a:endParaRPr lang="en-US" sz="10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000" u="none" strike="noStrike" dirty="0">
                          <a:effectLst/>
                        </a:rPr>
                        <a:t> </a:t>
                      </a:r>
                      <a:endParaRPr lang="en-US" sz="10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49115838"/>
                  </a:ext>
                </a:extLst>
              </a:tr>
            </a:tbl>
          </a:graphicData>
        </a:graphic>
      </p:graphicFrame>
    </p:spTree>
    <p:extLst>
      <p:ext uri="{BB962C8B-B14F-4D97-AF65-F5344CB8AC3E}">
        <p14:creationId xmlns:p14="http://schemas.microsoft.com/office/powerpoint/2010/main" val="30023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0440"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878532"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USTF Financial Statement</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3" name="Table 2">
            <a:extLst>
              <a:ext uri="{FF2B5EF4-FFF2-40B4-BE49-F238E27FC236}">
                <a16:creationId xmlns:a16="http://schemas.microsoft.com/office/drawing/2014/main" id="{683FAFF5-6EFF-124E-8B5F-60F9A03FE178}"/>
              </a:ext>
            </a:extLst>
          </p:cNvPr>
          <p:cNvGraphicFramePr>
            <a:graphicFrameLocks noGrp="1"/>
          </p:cNvGraphicFramePr>
          <p:nvPr>
            <p:extLst>
              <p:ext uri="{D42A27DB-BD31-4B8C-83A1-F6EECF244321}">
                <p14:modId xmlns:p14="http://schemas.microsoft.com/office/powerpoint/2010/main" val="719375719"/>
              </p:ext>
            </p:extLst>
          </p:nvPr>
        </p:nvGraphicFramePr>
        <p:xfrm>
          <a:off x="506667" y="1869509"/>
          <a:ext cx="11338559" cy="4263246"/>
        </p:xfrm>
        <a:graphic>
          <a:graphicData uri="http://schemas.openxmlformats.org/drawingml/2006/table">
            <a:tbl>
              <a:tblPr>
                <a:tableStyleId>{5C22544A-7EE6-4342-B048-85BDC9FD1C3A}</a:tableStyleId>
              </a:tblPr>
              <a:tblGrid>
                <a:gridCol w="1659913">
                  <a:extLst>
                    <a:ext uri="{9D8B030D-6E8A-4147-A177-3AD203B41FA5}">
                      <a16:colId xmlns:a16="http://schemas.microsoft.com/office/drawing/2014/main" val="301752109"/>
                    </a:ext>
                  </a:extLst>
                </a:gridCol>
                <a:gridCol w="1120801">
                  <a:extLst>
                    <a:ext uri="{9D8B030D-6E8A-4147-A177-3AD203B41FA5}">
                      <a16:colId xmlns:a16="http://schemas.microsoft.com/office/drawing/2014/main" val="4264458290"/>
                    </a:ext>
                  </a:extLst>
                </a:gridCol>
                <a:gridCol w="533745">
                  <a:extLst>
                    <a:ext uri="{9D8B030D-6E8A-4147-A177-3AD203B41FA5}">
                      <a16:colId xmlns:a16="http://schemas.microsoft.com/office/drawing/2014/main" val="3300282534"/>
                    </a:ext>
                  </a:extLst>
                </a:gridCol>
                <a:gridCol w="758408">
                  <a:extLst>
                    <a:ext uri="{9D8B030D-6E8A-4147-A177-3AD203B41FA5}">
                      <a16:colId xmlns:a16="http://schemas.microsoft.com/office/drawing/2014/main" val="2232199122"/>
                    </a:ext>
                  </a:extLst>
                </a:gridCol>
                <a:gridCol w="672550">
                  <a:extLst>
                    <a:ext uri="{9D8B030D-6E8A-4147-A177-3AD203B41FA5}">
                      <a16:colId xmlns:a16="http://schemas.microsoft.com/office/drawing/2014/main" val="3610738837"/>
                    </a:ext>
                  </a:extLst>
                </a:gridCol>
                <a:gridCol w="767352">
                  <a:extLst>
                    <a:ext uri="{9D8B030D-6E8A-4147-A177-3AD203B41FA5}">
                      <a16:colId xmlns:a16="http://schemas.microsoft.com/office/drawing/2014/main" val="839091335"/>
                    </a:ext>
                  </a:extLst>
                </a:gridCol>
                <a:gridCol w="672550">
                  <a:extLst>
                    <a:ext uri="{9D8B030D-6E8A-4147-A177-3AD203B41FA5}">
                      <a16:colId xmlns:a16="http://schemas.microsoft.com/office/drawing/2014/main" val="942142453"/>
                    </a:ext>
                  </a:extLst>
                </a:gridCol>
                <a:gridCol w="672550">
                  <a:extLst>
                    <a:ext uri="{9D8B030D-6E8A-4147-A177-3AD203B41FA5}">
                      <a16:colId xmlns:a16="http://schemas.microsoft.com/office/drawing/2014/main" val="674093092"/>
                    </a:ext>
                  </a:extLst>
                </a:gridCol>
                <a:gridCol w="672550">
                  <a:extLst>
                    <a:ext uri="{9D8B030D-6E8A-4147-A177-3AD203B41FA5}">
                      <a16:colId xmlns:a16="http://schemas.microsoft.com/office/drawing/2014/main" val="1973015647"/>
                    </a:ext>
                  </a:extLst>
                </a:gridCol>
                <a:gridCol w="751254">
                  <a:extLst>
                    <a:ext uri="{9D8B030D-6E8A-4147-A177-3AD203B41FA5}">
                      <a16:colId xmlns:a16="http://schemas.microsoft.com/office/drawing/2014/main" val="2343389796"/>
                    </a:ext>
                  </a:extLst>
                </a:gridCol>
                <a:gridCol w="767352">
                  <a:extLst>
                    <a:ext uri="{9D8B030D-6E8A-4147-A177-3AD203B41FA5}">
                      <a16:colId xmlns:a16="http://schemas.microsoft.com/office/drawing/2014/main" val="1453525672"/>
                    </a:ext>
                  </a:extLst>
                </a:gridCol>
                <a:gridCol w="672550">
                  <a:extLst>
                    <a:ext uri="{9D8B030D-6E8A-4147-A177-3AD203B41FA5}">
                      <a16:colId xmlns:a16="http://schemas.microsoft.com/office/drawing/2014/main" val="878175875"/>
                    </a:ext>
                  </a:extLst>
                </a:gridCol>
                <a:gridCol w="779873">
                  <a:extLst>
                    <a:ext uri="{9D8B030D-6E8A-4147-A177-3AD203B41FA5}">
                      <a16:colId xmlns:a16="http://schemas.microsoft.com/office/drawing/2014/main" val="782098544"/>
                    </a:ext>
                  </a:extLst>
                </a:gridCol>
                <a:gridCol w="837111">
                  <a:extLst>
                    <a:ext uri="{9D8B030D-6E8A-4147-A177-3AD203B41FA5}">
                      <a16:colId xmlns:a16="http://schemas.microsoft.com/office/drawing/2014/main" val="4289589081"/>
                    </a:ext>
                  </a:extLst>
                </a:gridCol>
              </a:tblGrid>
              <a:tr h="179243">
                <a:tc>
                  <a:txBody>
                    <a:bodyPr/>
                    <a:lstStyle/>
                    <a:p>
                      <a:pPr algn="l" fontAlgn="ctr"/>
                      <a:r>
                        <a:rPr lang="en-US" sz="1000" u="none" strike="noStrike" dirty="0">
                          <a:effectLst/>
                          <a:latin typeface="+mn-lt"/>
                        </a:rPr>
                        <a:t>Beginning Balance FY2020</a:t>
                      </a:r>
                      <a:endParaRPr lang="en-US" sz="1000" b="1"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$13,883,429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9397501"/>
                  </a:ext>
                </a:extLst>
              </a:tr>
              <a:tr h="191193">
                <a:tc>
                  <a:txBody>
                    <a:bodyPr/>
                    <a:lstStyle/>
                    <a:p>
                      <a:pPr algn="l" fontAlgn="ctr"/>
                      <a:r>
                        <a:rPr lang="en-US" sz="1000" u="none" strike="noStrike" dirty="0">
                          <a:effectLst/>
                          <a:latin typeface="+mn-lt"/>
                        </a:rPr>
                        <a:t>Revenue (Interest)</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8833597"/>
                  </a:ext>
                </a:extLst>
              </a:tr>
              <a:tr h="119495">
                <a:tc>
                  <a:txBody>
                    <a:bodyPr/>
                    <a:lstStyle/>
                    <a:p>
                      <a:pPr algn="l" fontAlgn="ctr"/>
                      <a:r>
                        <a:rPr lang="en-US" sz="1000" u="none" strike="noStrike" dirty="0">
                          <a:effectLst/>
                          <a:latin typeface="+mn-lt"/>
                        </a:rPr>
                        <a:t>Revenue (USTF </a:t>
                      </a:r>
                      <a:r>
                        <a:rPr lang="en-US" sz="1000" u="none" strike="noStrike" dirty="0" err="1">
                          <a:effectLst/>
                          <a:latin typeface="+mn-lt"/>
                        </a:rPr>
                        <a:t>RevenueTransfers</a:t>
                      </a:r>
                      <a:r>
                        <a:rPr lang="en-US" sz="1000" u="none" strike="noStrike" dirty="0">
                          <a:effectLst/>
                          <a:latin typeface="+mn-lt"/>
                        </a:rPr>
                        <a:t>)</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$2,718,880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200,911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215,690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213,942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218,100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227,513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204,294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223,335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271,588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230,367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251,724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233,959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227,458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8639989"/>
                  </a:ext>
                </a:extLst>
              </a:tr>
              <a:tr h="102899">
                <a:tc>
                  <a:txBody>
                    <a:bodyPr/>
                    <a:lstStyle/>
                    <a:p>
                      <a:pPr algn="l" fontAlgn="ctr"/>
                      <a:r>
                        <a:rPr lang="en-US" sz="1000" u="none" strike="noStrike">
                          <a:effectLst/>
                          <a:latin typeface="+mn-lt"/>
                        </a:rPr>
                        <a:t>Actual / Projected Expenditures</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$3,340,493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51,231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42,977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213,831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208,592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533,572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179,554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187,838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98,618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70,285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169,513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416,623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1,167,859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2674436"/>
                  </a:ext>
                </a:extLst>
              </a:tr>
              <a:tr h="191193">
                <a:tc>
                  <a:txBody>
                    <a:bodyPr/>
                    <a:lstStyle/>
                    <a:p>
                      <a:pPr algn="l" fontAlgn="ctr"/>
                      <a:r>
                        <a:rPr lang="en-US" sz="1000" u="none" strike="noStrike">
                          <a:effectLst/>
                          <a:latin typeface="+mn-lt"/>
                        </a:rPr>
                        <a:t>Transfers per the BRFA</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6492695"/>
                  </a:ext>
                </a:extLst>
              </a:tr>
              <a:tr h="164306">
                <a:tc>
                  <a:txBody>
                    <a:bodyPr/>
                    <a:lstStyle/>
                    <a:p>
                      <a:pPr algn="l" fontAlgn="ctr"/>
                      <a:r>
                        <a:rPr lang="en-US" sz="1000" u="none" strike="noStrike" dirty="0">
                          <a:effectLst/>
                          <a:latin typeface="+mn-lt"/>
                        </a:rPr>
                        <a:t>Projected Ending Balance FY2020</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$13,261,817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761002"/>
                  </a:ext>
                </a:extLst>
              </a:tr>
              <a:tr h="136092">
                <a:tc>
                  <a:txBody>
                    <a:bodyPr/>
                    <a:lstStyle/>
                    <a:p>
                      <a:pPr algn="l" fontAlgn="ctr"/>
                      <a:r>
                        <a:rPr lang="en-US" sz="1000" u="none" strike="noStrike" dirty="0">
                          <a:effectLst/>
                          <a:latin typeface="+mn-lt"/>
                        </a:rPr>
                        <a:t>Beginning Balance FY2021</a:t>
                      </a:r>
                      <a:endParaRPr lang="en-US" sz="1000" b="1"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4111101"/>
                  </a:ext>
                </a:extLst>
              </a:tr>
              <a:tr h="119495">
                <a:tc>
                  <a:txBody>
                    <a:bodyPr/>
                    <a:lstStyle/>
                    <a:p>
                      <a:pPr algn="l" fontAlgn="ctr"/>
                      <a:r>
                        <a:rPr lang="en-US" sz="1000" u="none" strike="noStrike">
                          <a:effectLst/>
                          <a:latin typeface="+mn-lt"/>
                        </a:rPr>
                        <a:t>Revenue (Interest)</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3835024"/>
                  </a:ext>
                </a:extLst>
              </a:tr>
              <a:tr h="204138">
                <a:tc>
                  <a:txBody>
                    <a:bodyPr/>
                    <a:lstStyle/>
                    <a:p>
                      <a:pPr algn="l" fontAlgn="ctr"/>
                      <a:r>
                        <a:rPr lang="en-US" sz="1000" u="none" strike="noStrike" dirty="0">
                          <a:effectLst/>
                          <a:latin typeface="+mn-lt"/>
                        </a:rPr>
                        <a:t>Revenue (USTF </a:t>
                      </a:r>
                      <a:r>
                        <a:rPr lang="en-US" sz="1000" u="none" strike="noStrike" dirty="0" err="1">
                          <a:effectLst/>
                          <a:latin typeface="+mn-lt"/>
                        </a:rPr>
                        <a:t>RevenueTransfers</a:t>
                      </a:r>
                      <a:r>
                        <a:rPr lang="en-US" sz="1000" u="none" strike="noStrike" dirty="0">
                          <a:effectLst/>
                          <a:latin typeface="+mn-lt"/>
                        </a:rPr>
                        <a:t>)</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1000" u="none" strike="noStrike" dirty="0">
                          <a:effectLst/>
                          <a:latin typeface="+mn-lt"/>
                        </a:rPr>
                        <a:t> $16,044,194.18 </a:t>
                      </a:r>
                      <a:endParaRPr lang="en-US" sz="1000" b="1" i="0" u="none" strike="noStrike" dirty="0">
                        <a:solidFill>
                          <a:srgbClr val="808080"/>
                        </a:solidFill>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231,082.16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251,494.63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228,320.58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14,078,454.70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230,661.08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243,988.52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221,771.42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558,421.09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2581869"/>
                  </a:ext>
                </a:extLst>
              </a:tr>
              <a:tr h="219075">
                <a:tc>
                  <a:txBody>
                    <a:bodyPr/>
                    <a:lstStyle/>
                    <a:p>
                      <a:pPr algn="l" fontAlgn="ctr"/>
                      <a:r>
                        <a:rPr lang="en-US" sz="1000" u="none" strike="noStrike" dirty="0">
                          <a:effectLst/>
                          <a:latin typeface="+mn-lt"/>
                        </a:rPr>
                        <a:t>Actual / Projected Expenditures</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1000" u="none" strike="noStrike" dirty="0">
                          <a:effectLst/>
                          <a:latin typeface="+mn-lt"/>
                        </a:rPr>
                        <a:t> $3,633,265.12 </a:t>
                      </a:r>
                      <a:endParaRPr lang="en-US" sz="1000" b="1" i="0" u="none" strike="noStrike" dirty="0">
                        <a:solidFill>
                          <a:srgbClr val="808080"/>
                        </a:solidFill>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15,547.12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43,251.72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182,628.51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21,953.49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970,239.85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48,503.66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107,579.11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709,939.20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191,940.63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1,341,681.83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0699420"/>
                  </a:ext>
                </a:extLst>
              </a:tr>
              <a:tr h="116176">
                <a:tc>
                  <a:txBody>
                    <a:bodyPr/>
                    <a:lstStyle/>
                    <a:p>
                      <a:pPr algn="l" fontAlgn="ctr"/>
                      <a:r>
                        <a:rPr lang="en-US" sz="1000" u="none" strike="noStrike">
                          <a:effectLst/>
                          <a:latin typeface="+mn-lt"/>
                        </a:rPr>
                        <a:t>Transfers per the BRFA</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9651"/>
                  </a:ext>
                </a:extLst>
              </a:tr>
              <a:tr h="224054">
                <a:tc>
                  <a:txBody>
                    <a:bodyPr/>
                    <a:lstStyle/>
                    <a:p>
                      <a:pPr algn="l" fontAlgn="ctr"/>
                      <a:r>
                        <a:rPr lang="en-US" sz="1000" u="none" strike="noStrike">
                          <a:effectLst/>
                          <a:latin typeface="+mn-lt"/>
                        </a:rPr>
                        <a:t>Projected Ending Balance FY2021</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$12,410,929.06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247775"/>
                  </a:ext>
                </a:extLst>
              </a:tr>
              <a:tr h="185882">
                <a:tc>
                  <a:txBody>
                    <a:bodyPr/>
                    <a:lstStyle/>
                    <a:p>
                      <a:pPr algn="l" fontAlgn="ctr"/>
                      <a:r>
                        <a:rPr lang="en-US" sz="1000" u="none" strike="noStrike" dirty="0">
                          <a:effectLst/>
                          <a:latin typeface="+mn-lt"/>
                        </a:rPr>
                        <a:t>Beginning Balance FY2022</a:t>
                      </a:r>
                      <a:endParaRPr lang="en-US" sz="1000" b="1"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 $12,410,929.06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910373"/>
                  </a:ext>
                </a:extLst>
              </a:tr>
              <a:tr h="156008">
                <a:tc>
                  <a:txBody>
                    <a:bodyPr/>
                    <a:lstStyle/>
                    <a:p>
                      <a:pPr algn="l" fontAlgn="ctr"/>
                      <a:r>
                        <a:rPr lang="en-US" sz="1000" u="none" strike="noStrike">
                          <a:effectLst/>
                          <a:latin typeface="+mn-lt"/>
                        </a:rPr>
                        <a:t>Revenue (Interest)</a:t>
                      </a:r>
                      <a:endParaRPr lang="en-US" sz="1000" b="0" i="0" u="none" strike="noStrike">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5651928"/>
                  </a:ext>
                </a:extLst>
              </a:tr>
              <a:tr h="189201">
                <a:tc>
                  <a:txBody>
                    <a:bodyPr/>
                    <a:lstStyle/>
                    <a:p>
                      <a:pPr algn="l" fontAlgn="ctr"/>
                      <a:r>
                        <a:rPr lang="en-US" sz="1000" u="none" strike="noStrike" dirty="0">
                          <a:effectLst/>
                          <a:latin typeface="+mn-lt"/>
                        </a:rPr>
                        <a:t>Revenue (USTF </a:t>
                      </a:r>
                      <a:r>
                        <a:rPr lang="en-US" sz="1000" u="none" strike="noStrike" dirty="0" err="1">
                          <a:effectLst/>
                          <a:latin typeface="+mn-lt"/>
                        </a:rPr>
                        <a:t>RevenueTransfers</a:t>
                      </a:r>
                      <a:r>
                        <a:rPr lang="en-US" sz="1000" u="none" strike="noStrike" dirty="0">
                          <a:effectLst/>
                          <a:latin typeface="+mn-lt"/>
                        </a:rPr>
                        <a:t>)</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1000" u="none" strike="noStrike" dirty="0">
                          <a:effectLst/>
                          <a:latin typeface="+mn-lt"/>
                        </a:rPr>
                        <a:t> $-   </a:t>
                      </a:r>
                      <a:endParaRPr lang="en-US" sz="1000" b="1" i="0" u="none" strike="noStrike" dirty="0">
                        <a:solidFill>
                          <a:srgbClr val="808080"/>
                        </a:solidFill>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502543"/>
                  </a:ext>
                </a:extLst>
              </a:tr>
              <a:tr h="235672">
                <a:tc>
                  <a:txBody>
                    <a:bodyPr/>
                    <a:lstStyle/>
                    <a:p>
                      <a:pPr algn="l" fontAlgn="ctr"/>
                      <a:r>
                        <a:rPr lang="en-US" sz="1000" u="none" strike="noStrike" dirty="0">
                          <a:effectLst/>
                          <a:latin typeface="+mn-lt"/>
                        </a:rPr>
                        <a:t>Actual / Projected Expenditures</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fontAlgn="ctr"/>
                      <a:r>
                        <a:rPr lang="en-US" sz="1000" u="none" strike="noStrike" dirty="0">
                          <a:effectLst/>
                          <a:latin typeface="+mn-lt"/>
                        </a:rPr>
                        <a:t> $664,701.57 </a:t>
                      </a:r>
                      <a:endParaRPr lang="en-US" sz="1000" b="1" i="0" u="none" strike="noStrike" dirty="0">
                        <a:solidFill>
                          <a:srgbClr val="808080"/>
                        </a:solidFill>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26,868.59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179,409.79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458,423.19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4398817"/>
                  </a:ext>
                </a:extLst>
              </a:tr>
              <a:tr h="159327">
                <a:tc>
                  <a:txBody>
                    <a:bodyPr/>
                    <a:lstStyle/>
                    <a:p>
                      <a:pPr algn="l" fontAlgn="ctr"/>
                      <a:r>
                        <a:rPr lang="en-US" sz="1000" u="none" strike="noStrike" dirty="0">
                          <a:effectLst/>
                          <a:latin typeface="+mn-lt"/>
                        </a:rPr>
                        <a:t>Transfers per the BRFA</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933424"/>
                  </a:ext>
                </a:extLst>
              </a:tr>
              <a:tr h="0">
                <a:tc>
                  <a:txBody>
                    <a:bodyPr/>
                    <a:lstStyle/>
                    <a:p>
                      <a:pPr algn="l" fontAlgn="ctr"/>
                      <a:r>
                        <a:rPr lang="en-US" sz="1000" u="none" strike="noStrike" dirty="0">
                          <a:effectLst/>
                          <a:latin typeface="+mn-lt"/>
                        </a:rPr>
                        <a:t>Projected Ending Balance FY2021</a:t>
                      </a:r>
                      <a:endParaRPr lang="en-US" sz="1000" b="0" i="0" u="none" strike="noStrike" dirty="0">
                        <a:effectLst/>
                        <a:latin typeface="+mn-lt"/>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latin typeface="+mn-lt"/>
                        </a:rPr>
                        <a:t>$11,746,227.49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a:effectLst/>
                          <a:latin typeface="+mn-lt"/>
                        </a:rPr>
                        <a:t> </a:t>
                      </a:r>
                      <a:endParaRPr lang="en-US" sz="1000" b="0" i="0" u="none" strike="noStrike">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effectLst/>
                        <a:latin typeface="+mn-lt"/>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126336"/>
                  </a:ext>
                </a:extLst>
              </a:tr>
            </a:tbl>
          </a:graphicData>
        </a:graphic>
      </p:graphicFrame>
    </p:spTree>
    <p:extLst>
      <p:ext uri="{BB962C8B-B14F-4D97-AF65-F5344CB8AC3E}">
        <p14:creationId xmlns:p14="http://schemas.microsoft.com/office/powerpoint/2010/main" val="3215518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0440"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878532"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USTF Financial Statement</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7" name="Table 6">
            <a:extLst>
              <a:ext uri="{FF2B5EF4-FFF2-40B4-BE49-F238E27FC236}">
                <a16:creationId xmlns:a16="http://schemas.microsoft.com/office/drawing/2014/main" id="{4A179A23-5A94-A349-8BAE-38270941A1EF}"/>
              </a:ext>
            </a:extLst>
          </p:cNvPr>
          <p:cNvGraphicFramePr>
            <a:graphicFrameLocks noGrp="1"/>
          </p:cNvGraphicFramePr>
          <p:nvPr>
            <p:extLst>
              <p:ext uri="{D42A27DB-BD31-4B8C-83A1-F6EECF244321}">
                <p14:modId xmlns:p14="http://schemas.microsoft.com/office/powerpoint/2010/main" val="4014387418"/>
              </p:ext>
            </p:extLst>
          </p:nvPr>
        </p:nvGraphicFramePr>
        <p:xfrm>
          <a:off x="3522774" y="2020194"/>
          <a:ext cx="5146451" cy="4215514"/>
        </p:xfrm>
        <a:graphic>
          <a:graphicData uri="http://schemas.openxmlformats.org/drawingml/2006/table">
            <a:tbl>
              <a:tblPr>
                <a:tableStyleId>{5C22544A-7EE6-4342-B048-85BDC9FD1C3A}</a:tableStyleId>
              </a:tblPr>
              <a:tblGrid>
                <a:gridCol w="3233518">
                  <a:extLst>
                    <a:ext uri="{9D8B030D-6E8A-4147-A177-3AD203B41FA5}">
                      <a16:colId xmlns:a16="http://schemas.microsoft.com/office/drawing/2014/main" val="936019632"/>
                    </a:ext>
                  </a:extLst>
                </a:gridCol>
                <a:gridCol w="1912933">
                  <a:extLst>
                    <a:ext uri="{9D8B030D-6E8A-4147-A177-3AD203B41FA5}">
                      <a16:colId xmlns:a16="http://schemas.microsoft.com/office/drawing/2014/main" val="1561270361"/>
                    </a:ext>
                  </a:extLst>
                </a:gridCol>
              </a:tblGrid>
              <a:tr h="201818">
                <a:tc>
                  <a:txBody>
                    <a:bodyPr/>
                    <a:lstStyle/>
                    <a:p>
                      <a:pPr algn="l" fontAlgn="ctr"/>
                      <a:r>
                        <a:rPr lang="en-US" sz="1000" u="sng" strike="noStrike" dirty="0">
                          <a:effectLst/>
                        </a:rPr>
                        <a:t>Verification</a:t>
                      </a:r>
                      <a:endParaRPr lang="en-US" sz="1000" b="0" i="0" u="sng"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0" i="0" u="none" strike="noStrike" dirty="0">
                        <a:effectLst/>
                        <a:latin typeface="Arial" panose="020B0604020202020204" pitchFamily="34" charset="0"/>
                      </a:endParaRPr>
                    </a:p>
                  </a:txBody>
                  <a:tcPr marL="0" marR="0" marT="0" marB="0" anchor="ctr">
                    <a:lnL w="12700" cmpd="sng">
                      <a:noFill/>
                    </a:lnL>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62590335"/>
                  </a:ext>
                </a:extLst>
              </a:tr>
              <a:tr h="254078">
                <a:tc>
                  <a:txBody>
                    <a:bodyPr/>
                    <a:lstStyle/>
                    <a:p>
                      <a:pPr algn="l" fontAlgn="ctr"/>
                      <a:r>
                        <a:rPr lang="en-US" sz="1000" u="none" strike="noStrike">
                          <a:effectLst/>
                        </a:rPr>
                        <a:t>Beginning Balance FY2019</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13,907,802.26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6767950"/>
                  </a:ext>
                </a:extLst>
              </a:tr>
              <a:tr h="191479">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2,632,610.37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20256743"/>
                  </a:ext>
                </a:extLst>
              </a:tr>
              <a:tr h="191479">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2,656,983.16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28621596"/>
                  </a:ext>
                </a:extLst>
              </a:tr>
              <a:tr h="254078">
                <a:tc>
                  <a:txBody>
                    <a:bodyPr/>
                    <a:lstStyle/>
                    <a:p>
                      <a:pPr algn="l" fontAlgn="ctr"/>
                      <a:r>
                        <a:rPr lang="en-US" sz="1000" u="none" strike="noStrike">
                          <a:effectLst/>
                        </a:rPr>
                        <a:t>Ending Balance FY2019</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13,883,429.47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78768382"/>
                  </a:ext>
                </a:extLst>
              </a:tr>
              <a:tr h="206208">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2,257,463.38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41759351"/>
                  </a:ext>
                </a:extLst>
              </a:tr>
              <a:tr h="191479">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2,204,106.98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7860578"/>
                  </a:ext>
                </a:extLst>
              </a:tr>
              <a:tr h="279854">
                <a:tc>
                  <a:txBody>
                    <a:bodyPr/>
                    <a:lstStyle/>
                    <a:p>
                      <a:pPr algn="l" fontAlgn="ctr"/>
                      <a:r>
                        <a:rPr lang="en-US" sz="1000" u="none" strike="noStrike">
                          <a:effectLst/>
                        </a:rPr>
                        <a:t>Ending Balance FY2020</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13,936,785.87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3985751"/>
                  </a:ext>
                </a:extLst>
              </a:tr>
              <a:tr h="279854">
                <a:tc>
                  <a:txBody>
                    <a:bodyPr/>
                    <a:lstStyle/>
                    <a:p>
                      <a:pPr algn="l" fontAlgn="ctr"/>
                      <a:r>
                        <a:rPr lang="en-US" sz="1000" u="none" strike="noStrike" dirty="0">
                          <a:effectLst/>
                        </a:rPr>
                        <a:t>Beginning Balance FY2021</a:t>
                      </a:r>
                      <a:endParaRPr lang="en-US" sz="1000" b="0" i="0" u="none" strike="noStrike" dirty="0">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9128379"/>
                  </a:ext>
                </a:extLst>
              </a:tr>
              <a:tr h="265125">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16,044,194.18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6911097"/>
                  </a:ext>
                </a:extLst>
              </a:tr>
              <a:tr h="265125">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3,633,265.12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2861565"/>
                  </a:ext>
                </a:extLst>
              </a:tr>
              <a:tr h="279854">
                <a:tc>
                  <a:txBody>
                    <a:bodyPr/>
                    <a:lstStyle/>
                    <a:p>
                      <a:pPr algn="l" fontAlgn="ctr"/>
                      <a:r>
                        <a:rPr lang="en-US" sz="1000" u="none" strike="noStrike">
                          <a:effectLst/>
                        </a:rPr>
                        <a:t>Ending Balance FY2021</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12,410,929.06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3840833"/>
                  </a:ext>
                </a:extLst>
              </a:tr>
              <a:tr h="279854">
                <a:tc>
                  <a:txBody>
                    <a:bodyPr/>
                    <a:lstStyle/>
                    <a:p>
                      <a:pPr algn="l" fontAlgn="ct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32615071"/>
                  </a:ext>
                </a:extLst>
              </a:tr>
              <a:tr h="265125">
                <a:tc>
                  <a:txBody>
                    <a:bodyPr/>
                    <a:lstStyle/>
                    <a:p>
                      <a:pPr algn="l" fontAlgn="ctr"/>
                      <a:r>
                        <a:rPr lang="en-US" sz="1000" u="none" strike="noStrike">
                          <a:effectLst/>
                        </a:rPr>
                        <a:t>Beginning Balance FY2021</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12,410,929.06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5403929"/>
                  </a:ext>
                </a:extLst>
              </a:tr>
              <a:tr h="265125">
                <a:tc>
                  <a:txBody>
                    <a:bodyPr/>
                    <a:lstStyle/>
                    <a:p>
                      <a:pPr algn="l" fontAlgn="ctr"/>
                      <a:r>
                        <a:rPr lang="en-US" sz="1000" u="none" strike="noStrike">
                          <a:effectLst/>
                        </a:rPr>
                        <a:t>Revenue (USTF RevenueTransfers)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13156585"/>
                  </a:ext>
                </a:extLst>
              </a:tr>
              <a:tr h="265125">
                <a:tc>
                  <a:txBody>
                    <a:bodyPr/>
                    <a:lstStyle/>
                    <a:p>
                      <a:pPr algn="l" fontAlgn="ctr"/>
                      <a:r>
                        <a:rPr lang="en-US" sz="1000" u="none" strike="noStrike">
                          <a:effectLst/>
                        </a:rPr>
                        <a:t>Actual Expenditures</a:t>
                      </a:r>
                      <a:endParaRPr lang="en-US" sz="1000" b="0" i="0" u="none" strike="noStrike">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664,701.57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01238322"/>
                  </a:ext>
                </a:extLst>
              </a:tr>
              <a:tr h="279854">
                <a:tc>
                  <a:txBody>
                    <a:bodyPr/>
                    <a:lstStyle/>
                    <a:p>
                      <a:pPr algn="l" fontAlgn="ctr"/>
                      <a:r>
                        <a:rPr lang="en-US" sz="1000" u="none" strike="noStrike" dirty="0">
                          <a:effectLst/>
                        </a:rPr>
                        <a:t>Ending Balance FY2021</a:t>
                      </a:r>
                      <a:endParaRPr lang="en-US" sz="1000" b="0" i="0" u="none" strike="noStrike" dirty="0">
                        <a:effectLst/>
                        <a:latin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000" u="none" strike="noStrike" dirty="0">
                          <a:effectLst/>
                        </a:rPr>
                        <a:t> $                 11,746,227.49 </a:t>
                      </a:r>
                      <a:endParaRPr lang="en-US" sz="10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5294405"/>
                  </a:ext>
                </a:extLst>
              </a:tr>
            </a:tbl>
          </a:graphicData>
        </a:graphic>
      </p:graphicFrame>
    </p:spTree>
    <p:extLst>
      <p:ext uri="{BB962C8B-B14F-4D97-AF65-F5344CB8AC3E}">
        <p14:creationId xmlns:p14="http://schemas.microsoft.com/office/powerpoint/2010/main" val="2655095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4376"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2108269"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Revenue</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3" name="Table 2">
            <a:extLst>
              <a:ext uri="{FF2B5EF4-FFF2-40B4-BE49-F238E27FC236}">
                <a16:creationId xmlns:a16="http://schemas.microsoft.com/office/drawing/2014/main" id="{38535AFC-291C-9E43-A577-7F04A537DFF0}"/>
              </a:ext>
            </a:extLst>
          </p:cNvPr>
          <p:cNvGraphicFramePr>
            <a:graphicFrameLocks noGrp="1"/>
          </p:cNvGraphicFramePr>
          <p:nvPr>
            <p:extLst>
              <p:ext uri="{D42A27DB-BD31-4B8C-83A1-F6EECF244321}">
                <p14:modId xmlns:p14="http://schemas.microsoft.com/office/powerpoint/2010/main" val="1942909816"/>
              </p:ext>
            </p:extLst>
          </p:nvPr>
        </p:nvGraphicFramePr>
        <p:xfrm>
          <a:off x="330302" y="1761053"/>
          <a:ext cx="11861697" cy="4650238"/>
        </p:xfrm>
        <a:graphic>
          <a:graphicData uri="http://schemas.openxmlformats.org/drawingml/2006/table">
            <a:tbl>
              <a:tblPr>
                <a:tableStyleId>{5C22544A-7EE6-4342-B048-85BDC9FD1C3A}</a:tableStyleId>
              </a:tblPr>
              <a:tblGrid>
                <a:gridCol w="1273550">
                  <a:extLst>
                    <a:ext uri="{9D8B030D-6E8A-4147-A177-3AD203B41FA5}">
                      <a16:colId xmlns:a16="http://schemas.microsoft.com/office/drawing/2014/main" val="1711415913"/>
                    </a:ext>
                  </a:extLst>
                </a:gridCol>
                <a:gridCol w="1202796">
                  <a:extLst>
                    <a:ext uri="{9D8B030D-6E8A-4147-A177-3AD203B41FA5}">
                      <a16:colId xmlns:a16="http://schemas.microsoft.com/office/drawing/2014/main" val="279890122"/>
                    </a:ext>
                  </a:extLst>
                </a:gridCol>
                <a:gridCol w="1202796">
                  <a:extLst>
                    <a:ext uri="{9D8B030D-6E8A-4147-A177-3AD203B41FA5}">
                      <a16:colId xmlns:a16="http://schemas.microsoft.com/office/drawing/2014/main" val="866592421"/>
                    </a:ext>
                  </a:extLst>
                </a:gridCol>
                <a:gridCol w="1220485">
                  <a:extLst>
                    <a:ext uri="{9D8B030D-6E8A-4147-A177-3AD203B41FA5}">
                      <a16:colId xmlns:a16="http://schemas.microsoft.com/office/drawing/2014/main" val="2653171336"/>
                    </a:ext>
                  </a:extLst>
                </a:gridCol>
                <a:gridCol w="1262936">
                  <a:extLst>
                    <a:ext uri="{9D8B030D-6E8A-4147-A177-3AD203B41FA5}">
                      <a16:colId xmlns:a16="http://schemas.microsoft.com/office/drawing/2014/main" val="3008376541"/>
                    </a:ext>
                  </a:extLst>
                </a:gridCol>
                <a:gridCol w="1390291">
                  <a:extLst>
                    <a:ext uri="{9D8B030D-6E8A-4147-A177-3AD203B41FA5}">
                      <a16:colId xmlns:a16="http://schemas.microsoft.com/office/drawing/2014/main" val="3100663689"/>
                    </a:ext>
                  </a:extLst>
                </a:gridCol>
                <a:gridCol w="1390291">
                  <a:extLst>
                    <a:ext uri="{9D8B030D-6E8A-4147-A177-3AD203B41FA5}">
                      <a16:colId xmlns:a16="http://schemas.microsoft.com/office/drawing/2014/main" val="959353463"/>
                    </a:ext>
                  </a:extLst>
                </a:gridCol>
                <a:gridCol w="1316001">
                  <a:extLst>
                    <a:ext uri="{9D8B030D-6E8A-4147-A177-3AD203B41FA5}">
                      <a16:colId xmlns:a16="http://schemas.microsoft.com/office/drawing/2014/main" val="3320211658"/>
                    </a:ext>
                  </a:extLst>
                </a:gridCol>
                <a:gridCol w="1602551">
                  <a:extLst>
                    <a:ext uri="{9D8B030D-6E8A-4147-A177-3AD203B41FA5}">
                      <a16:colId xmlns:a16="http://schemas.microsoft.com/office/drawing/2014/main" val="491757009"/>
                    </a:ext>
                  </a:extLst>
                </a:gridCol>
              </a:tblGrid>
              <a:tr h="286285">
                <a:tc>
                  <a:txBody>
                    <a:bodyPr/>
                    <a:lstStyle/>
                    <a:p>
                      <a:pPr algn="ctr" fontAlgn="ctr"/>
                      <a:endParaRPr lang="en-US" sz="105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FY2016</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FY2017</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FY2018</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FY2019</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FY2020</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FY2021</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FY2022</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b="1" u="none" strike="noStrike" dirty="0">
                          <a:effectLst/>
                        </a:rPr>
                        <a:t>FY2023</a:t>
                      </a:r>
                      <a:endParaRPr lang="en-US" sz="11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7696280"/>
                  </a:ext>
                </a:extLst>
              </a:tr>
              <a:tr h="523542">
                <a:tc>
                  <a:txBody>
                    <a:bodyPr/>
                    <a:lstStyle/>
                    <a:p>
                      <a:pPr algn="ctr" fontAlgn="ctr"/>
                      <a:r>
                        <a:rPr lang="en-US" sz="1200" b="1" u="none" strike="noStrike" dirty="0">
                          <a:effectLst/>
                        </a:rPr>
                        <a:t>Month</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Actual / Projected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Allowance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USTF Allowance Revenue (Transfers)</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6490838"/>
                  </a:ext>
                </a:extLst>
              </a:tr>
              <a:tr h="232752">
                <a:tc>
                  <a:txBody>
                    <a:bodyPr/>
                    <a:lstStyle/>
                    <a:p>
                      <a:pPr algn="ctr" fontAlgn="ctr"/>
                      <a:r>
                        <a:rPr lang="en-US" sz="1200" b="1" u="none" strike="noStrike" dirty="0">
                          <a:effectLst/>
                        </a:rPr>
                        <a:t>July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$452,160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$299,740</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$179,164</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$218,731</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$200,911</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979683847"/>
                  </a:ext>
                </a:extLst>
              </a:tr>
              <a:tr h="232752">
                <a:tc>
                  <a:txBody>
                    <a:bodyPr/>
                    <a:lstStyle/>
                    <a:p>
                      <a:pPr algn="ctr" fontAlgn="ctr"/>
                      <a:r>
                        <a:rPr lang="en-US" sz="1200" b="1" u="none" strike="noStrike">
                          <a:effectLst/>
                        </a:rPr>
                        <a:t>August</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519,521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282,669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178,257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222,491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$215,690</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$226,573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32886143"/>
                  </a:ext>
                </a:extLst>
              </a:tr>
              <a:tr h="232752">
                <a:tc>
                  <a:txBody>
                    <a:bodyPr/>
                    <a:lstStyle/>
                    <a:p>
                      <a:pPr algn="ctr" fontAlgn="ctr"/>
                      <a:r>
                        <a:rPr lang="en-US" sz="1200" b="1" u="none" strike="noStrike" dirty="0">
                          <a:effectLst/>
                        </a:rPr>
                        <a:t>September</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456,997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265,244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190,818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217,874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$213,942</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$226,573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24578998"/>
                  </a:ext>
                </a:extLst>
              </a:tr>
              <a:tr h="232752">
                <a:tc>
                  <a:txBody>
                    <a:bodyPr/>
                    <a:lstStyle/>
                    <a:p>
                      <a:pPr algn="ctr" fontAlgn="ctr"/>
                      <a:r>
                        <a:rPr lang="en-US" sz="1200" b="1" u="none" strike="noStrike">
                          <a:effectLst/>
                        </a:rPr>
                        <a:t>October</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448,579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286,423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180,933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221,353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$218,100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967225347"/>
                  </a:ext>
                </a:extLst>
              </a:tr>
              <a:tr h="232752">
                <a:tc>
                  <a:txBody>
                    <a:bodyPr/>
                    <a:lstStyle/>
                    <a:p>
                      <a:pPr algn="ctr" fontAlgn="ctr"/>
                      <a:r>
                        <a:rPr lang="en-US" sz="1200" b="1" u="none" strike="noStrike" dirty="0">
                          <a:effectLst/>
                        </a:rPr>
                        <a:t>November</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452,681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274,950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187,305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218,500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$227,513</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$231,082</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74439627"/>
                  </a:ext>
                </a:extLst>
              </a:tr>
              <a:tr h="232752">
                <a:tc>
                  <a:txBody>
                    <a:bodyPr/>
                    <a:lstStyle/>
                    <a:p>
                      <a:pPr algn="ctr" fontAlgn="ctr"/>
                      <a:r>
                        <a:rPr lang="en-US" sz="1200" b="1" u="none" strike="noStrike" dirty="0">
                          <a:effectLst/>
                        </a:rPr>
                        <a:t>December</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450,586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267,961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182,662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216,985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$204,294</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$251,495</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97312747"/>
                  </a:ext>
                </a:extLst>
              </a:tr>
              <a:tr h="232752">
                <a:tc>
                  <a:txBody>
                    <a:bodyPr/>
                    <a:lstStyle/>
                    <a:p>
                      <a:pPr algn="ctr" fontAlgn="ctr"/>
                      <a:r>
                        <a:rPr lang="en-US" sz="1200" b="1" u="none" strike="noStrike" dirty="0">
                          <a:effectLst/>
                        </a:rPr>
                        <a:t>January</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448,676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269,406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190,195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218,074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$223,335</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$228,321</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2300919"/>
                  </a:ext>
                </a:extLst>
              </a:tr>
              <a:tr h="232752">
                <a:tc>
                  <a:txBody>
                    <a:bodyPr/>
                    <a:lstStyle/>
                    <a:p>
                      <a:pPr algn="ctr" fontAlgn="ctr"/>
                      <a:r>
                        <a:rPr lang="en-US" sz="1200" b="1" u="none" strike="noStrike" dirty="0">
                          <a:effectLst/>
                        </a:rPr>
                        <a:t>February</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464,488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218,924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204,247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212,065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$271,588</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$14,078,455</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92929356"/>
                  </a:ext>
                </a:extLst>
              </a:tr>
              <a:tr h="232752">
                <a:tc>
                  <a:txBody>
                    <a:bodyPr/>
                    <a:lstStyle/>
                    <a:p>
                      <a:pPr algn="ctr" fontAlgn="ctr"/>
                      <a:r>
                        <a:rPr lang="en-US" sz="1200" b="1" u="none" strike="noStrike" dirty="0">
                          <a:effectLst/>
                        </a:rPr>
                        <a:t>March</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466,873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196,626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265,841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227,968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$230,367</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$230,661</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25402636"/>
                  </a:ext>
                </a:extLst>
              </a:tr>
              <a:tr h="232752">
                <a:tc>
                  <a:txBody>
                    <a:bodyPr/>
                    <a:lstStyle/>
                    <a:p>
                      <a:pPr algn="ctr" fontAlgn="ctr"/>
                      <a:r>
                        <a:rPr lang="en-US" sz="1200" b="1" u="none" strike="noStrike" dirty="0">
                          <a:effectLst/>
                        </a:rPr>
                        <a:t>April</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455,704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203,103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221,628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221,763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$251,724</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$243,989</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655853076"/>
                  </a:ext>
                </a:extLst>
              </a:tr>
              <a:tr h="232752">
                <a:tc>
                  <a:txBody>
                    <a:bodyPr/>
                    <a:lstStyle/>
                    <a:p>
                      <a:pPr algn="ctr" fontAlgn="ctr"/>
                      <a:r>
                        <a:rPr lang="en-US" sz="1200" b="1" u="none" strike="noStrike">
                          <a:effectLst/>
                        </a:rPr>
                        <a:t>May</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460,537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192,281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100" u="none" strike="noStrike" dirty="0">
                          <a:effectLst/>
                        </a:rPr>
                        <a:t>221,912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222,241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$233,959</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$221,771</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68161909"/>
                  </a:ext>
                </a:extLst>
              </a:tr>
              <a:tr h="232752">
                <a:tc>
                  <a:txBody>
                    <a:bodyPr/>
                    <a:lstStyle/>
                    <a:p>
                      <a:pPr algn="ctr" fontAlgn="ctr"/>
                      <a:r>
                        <a:rPr lang="en-US" sz="1200" b="1" u="none" strike="noStrike" dirty="0">
                          <a:effectLst/>
                        </a:rPr>
                        <a:t>June</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100" u="none" strike="noStrike" dirty="0">
                          <a:effectLst/>
                        </a:rPr>
                        <a:t>272,560 </a:t>
                      </a:r>
                      <a:endParaRPr lang="en-US" sz="11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100" u="none" strike="noStrike" dirty="0">
                          <a:effectLst/>
                        </a:rPr>
                        <a:t>203,770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100" u="none" strike="noStrike" dirty="0">
                          <a:effectLst/>
                        </a:rPr>
                        <a:t>225,016 </a:t>
                      </a:r>
                      <a:endParaRPr lang="en-US" sz="11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214,566 </a:t>
                      </a:r>
                      <a:endParaRPr lang="en-US" sz="1200" b="0" i="1"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$227,458</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$558,421</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$226,573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87398750"/>
                  </a:ext>
                </a:extLst>
              </a:tr>
              <a:tr h="279303">
                <a:tc>
                  <a:txBody>
                    <a:bodyPr/>
                    <a:lstStyle/>
                    <a:p>
                      <a:pPr algn="ctr" fontAlgn="ctr"/>
                      <a:r>
                        <a:rPr lang="en-US" sz="1100" u="none" strike="noStrike" dirty="0">
                          <a:solidFill>
                            <a:schemeClr val="bg1"/>
                          </a:solidFill>
                          <a:effectLst/>
                        </a:rPr>
                        <a:t>TOTAL</a:t>
                      </a:r>
                      <a:endParaRPr lang="en-US" sz="11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100" u="none" strike="noStrike">
                          <a:solidFill>
                            <a:schemeClr val="bg1"/>
                          </a:solidFill>
                          <a:effectLst/>
                        </a:rPr>
                        <a:t>$5,349,363 </a:t>
                      </a:r>
                      <a:endParaRPr lang="en-US" sz="1100" b="1" i="0" u="none" strike="noStrike">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100" u="none" strike="noStrike" dirty="0">
                          <a:solidFill>
                            <a:schemeClr val="bg1"/>
                          </a:solidFill>
                          <a:effectLst/>
                        </a:rPr>
                        <a:t>$2,961,097</a:t>
                      </a:r>
                      <a:endParaRPr lang="en-US" sz="11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100" u="none" strike="noStrike">
                          <a:solidFill>
                            <a:schemeClr val="bg1"/>
                          </a:solidFill>
                          <a:effectLst/>
                        </a:rPr>
                        <a:t>$2,427,978</a:t>
                      </a:r>
                      <a:endParaRPr lang="en-US" sz="1100" b="1" i="0" u="none" strike="noStrike">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a:solidFill>
                            <a:schemeClr val="bg1"/>
                          </a:solidFill>
                          <a:effectLst/>
                        </a:rPr>
                        <a:t>$2,632,610</a:t>
                      </a:r>
                      <a:endParaRPr lang="en-US" sz="1200" b="1" i="0" u="none" strike="noStrike">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a:solidFill>
                            <a:schemeClr val="bg1"/>
                          </a:solidFill>
                          <a:effectLst/>
                        </a:rPr>
                        <a:t>$2,718,880</a:t>
                      </a:r>
                      <a:endParaRPr lang="en-US" sz="1200" b="1" i="0" u="none" strike="noStrike">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a:solidFill>
                            <a:schemeClr val="bg1"/>
                          </a:solidFill>
                          <a:effectLst/>
                        </a:rPr>
                        <a:t>$16,044,194</a:t>
                      </a:r>
                      <a:endParaRPr lang="en-US" sz="1200" b="1" i="0" u="none" strike="noStrike">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$0</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$2,718,880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extLst>
                  <a:ext uri="{0D108BD9-81ED-4DB2-BD59-A6C34878D82A}">
                    <a16:rowId xmlns:a16="http://schemas.microsoft.com/office/drawing/2014/main" val="2822942957"/>
                  </a:ext>
                </a:extLst>
              </a:tr>
              <a:tr h="488781">
                <a:tc>
                  <a:txBody>
                    <a:bodyPr/>
                    <a:lstStyle/>
                    <a:p>
                      <a:pPr algn="l" fontAlgn="ctr"/>
                      <a:endParaRPr lang="en-US" sz="1050" b="0" i="0" u="none" strike="noStrike">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1050" b="0" i="0" u="none" strike="noStrike">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1050" b="0" i="0" u="none" strike="noStrike">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1200" b="0" i="0" u="none" strike="noStrike">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 Prior FY Actual </a:t>
                      </a:r>
                      <a:endParaRPr lang="en-US" sz="1200" b="0"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a:effectLst/>
                        </a:rPr>
                        <a:t>Prior FY Actual</a:t>
                      </a:r>
                      <a:endParaRPr lang="en-US" sz="1200" b="0" i="0" u="none" strike="noStrike">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Prior FY Actual </a:t>
                      </a:r>
                      <a:endParaRPr lang="en-US" sz="1200" b="0"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Current FY Actual</a:t>
                      </a:r>
                      <a:endParaRPr lang="en-US" sz="1200" b="0"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Budget Request</a:t>
                      </a:r>
                      <a:endParaRPr lang="en-US" sz="1200" b="0"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6849325"/>
                  </a:ext>
                </a:extLst>
              </a:tr>
              <a:tr h="279303">
                <a:tc>
                  <a:txBody>
                    <a:bodyPr/>
                    <a:lstStyle/>
                    <a:p>
                      <a:pPr algn="ctr" fontAlgn="ctr"/>
                      <a:r>
                        <a:rPr lang="en-US" sz="1200" u="none" strike="noStrike" dirty="0">
                          <a:effectLst/>
                        </a:rPr>
                        <a:t>Rate:</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$0.10</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u="none" strike="noStrike" dirty="0">
                          <a:effectLst/>
                        </a:rPr>
                        <a:t>$0.05 </a:t>
                      </a:r>
                      <a:endParaRPr lang="en-US" sz="1200" b="1"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en-US" sz="1050" b="0" i="0" u="none" strike="noStrike" dirty="0">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8513710"/>
                  </a:ext>
                </a:extLst>
              </a:tr>
            </a:tbl>
          </a:graphicData>
        </a:graphic>
      </p:graphicFrame>
    </p:spTree>
    <p:extLst>
      <p:ext uri="{BB962C8B-B14F-4D97-AF65-F5344CB8AC3E}">
        <p14:creationId xmlns:p14="http://schemas.microsoft.com/office/powerpoint/2010/main" val="4161125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9391" y="663961"/>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3" name="Table 2">
            <a:extLst>
              <a:ext uri="{FF2B5EF4-FFF2-40B4-BE49-F238E27FC236}">
                <a16:creationId xmlns:a16="http://schemas.microsoft.com/office/drawing/2014/main" id="{2E4FAE59-AAB9-274A-82CE-49FF60E85E18}"/>
              </a:ext>
            </a:extLst>
          </p:cNvPr>
          <p:cNvGraphicFramePr>
            <a:graphicFrameLocks noGrp="1"/>
          </p:cNvGraphicFramePr>
          <p:nvPr>
            <p:extLst>
              <p:ext uri="{D42A27DB-BD31-4B8C-83A1-F6EECF244321}">
                <p14:modId xmlns:p14="http://schemas.microsoft.com/office/powerpoint/2010/main" val="583690532"/>
              </p:ext>
            </p:extLst>
          </p:nvPr>
        </p:nvGraphicFramePr>
        <p:xfrm>
          <a:off x="345232" y="1704924"/>
          <a:ext cx="11846767" cy="4708723"/>
        </p:xfrm>
        <a:graphic>
          <a:graphicData uri="http://schemas.openxmlformats.org/drawingml/2006/table">
            <a:tbl>
              <a:tblPr>
                <a:tableStyleId>{5C22544A-7EE6-4342-B048-85BDC9FD1C3A}</a:tableStyleId>
              </a:tblPr>
              <a:tblGrid>
                <a:gridCol w="1338618">
                  <a:extLst>
                    <a:ext uri="{9D8B030D-6E8A-4147-A177-3AD203B41FA5}">
                      <a16:colId xmlns:a16="http://schemas.microsoft.com/office/drawing/2014/main" val="4291536131"/>
                    </a:ext>
                  </a:extLst>
                </a:gridCol>
                <a:gridCol w="1561721">
                  <a:extLst>
                    <a:ext uri="{9D8B030D-6E8A-4147-A177-3AD203B41FA5}">
                      <a16:colId xmlns:a16="http://schemas.microsoft.com/office/drawing/2014/main" val="2577911011"/>
                    </a:ext>
                  </a:extLst>
                </a:gridCol>
                <a:gridCol w="1561721">
                  <a:extLst>
                    <a:ext uri="{9D8B030D-6E8A-4147-A177-3AD203B41FA5}">
                      <a16:colId xmlns:a16="http://schemas.microsoft.com/office/drawing/2014/main" val="946024518"/>
                    </a:ext>
                  </a:extLst>
                </a:gridCol>
                <a:gridCol w="1576595">
                  <a:extLst>
                    <a:ext uri="{9D8B030D-6E8A-4147-A177-3AD203B41FA5}">
                      <a16:colId xmlns:a16="http://schemas.microsoft.com/office/drawing/2014/main" val="2138250526"/>
                    </a:ext>
                  </a:extLst>
                </a:gridCol>
                <a:gridCol w="1416703">
                  <a:extLst>
                    <a:ext uri="{9D8B030D-6E8A-4147-A177-3AD203B41FA5}">
                      <a16:colId xmlns:a16="http://schemas.microsoft.com/office/drawing/2014/main" val="756614424"/>
                    </a:ext>
                  </a:extLst>
                </a:gridCol>
                <a:gridCol w="1416703">
                  <a:extLst>
                    <a:ext uri="{9D8B030D-6E8A-4147-A177-3AD203B41FA5}">
                      <a16:colId xmlns:a16="http://schemas.microsoft.com/office/drawing/2014/main" val="853196094"/>
                    </a:ext>
                  </a:extLst>
                </a:gridCol>
                <a:gridCol w="1487353">
                  <a:extLst>
                    <a:ext uri="{9D8B030D-6E8A-4147-A177-3AD203B41FA5}">
                      <a16:colId xmlns:a16="http://schemas.microsoft.com/office/drawing/2014/main" val="3091844327"/>
                    </a:ext>
                  </a:extLst>
                </a:gridCol>
                <a:gridCol w="1487353">
                  <a:extLst>
                    <a:ext uri="{9D8B030D-6E8A-4147-A177-3AD203B41FA5}">
                      <a16:colId xmlns:a16="http://schemas.microsoft.com/office/drawing/2014/main" val="630046604"/>
                    </a:ext>
                  </a:extLst>
                </a:gridCol>
              </a:tblGrid>
              <a:tr h="207588">
                <a:tc>
                  <a:txBody>
                    <a:bodyPr/>
                    <a:lstStyle/>
                    <a:p>
                      <a:pPr algn="ctr"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FY2017</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FY2018</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FY2019</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FY2020</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FY2021</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FY2022</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FY2023</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642802"/>
                  </a:ext>
                </a:extLst>
              </a:tr>
              <a:tr h="521259">
                <a:tc>
                  <a:txBody>
                    <a:bodyPr/>
                    <a:lstStyle/>
                    <a:p>
                      <a:pPr algn="ctr" fontAlgn="ctr"/>
                      <a:r>
                        <a:rPr lang="en-US" sz="1200" b="1" u="none" strike="noStrike" dirty="0">
                          <a:effectLst/>
                        </a:rPr>
                        <a:t>Month</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Actual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Actual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Actual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Actual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Actual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USTF Budget Allowance Expenditures</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USTF Budget Allowance Expenditures</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5815710"/>
                  </a:ext>
                </a:extLst>
              </a:tr>
              <a:tr h="234801">
                <a:tc>
                  <a:txBody>
                    <a:bodyPr/>
                    <a:lstStyle/>
                    <a:p>
                      <a:pPr algn="ctr" fontAlgn="ctr"/>
                      <a:r>
                        <a:rPr lang="en-US" sz="1200" b="1" u="none" strike="noStrike" dirty="0">
                          <a:effectLst/>
                        </a:rPr>
                        <a:t>July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$175,142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$37,064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$207,740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 $51,231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$26,869</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06592780"/>
                  </a:ext>
                </a:extLst>
              </a:tr>
              <a:tr h="234801">
                <a:tc>
                  <a:txBody>
                    <a:bodyPr/>
                    <a:lstStyle/>
                    <a:p>
                      <a:pPr algn="ctr" fontAlgn="ctr"/>
                      <a:r>
                        <a:rPr lang="en-US" sz="1200" b="1" u="none" strike="noStrike">
                          <a:effectLst/>
                        </a:rPr>
                        <a:t>August</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$1,383,035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$65,596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$53,169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$42,977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$179,410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393955503"/>
                  </a:ext>
                </a:extLst>
              </a:tr>
              <a:tr h="234801">
                <a:tc>
                  <a:txBody>
                    <a:bodyPr/>
                    <a:lstStyle/>
                    <a:p>
                      <a:pPr algn="ctr" fontAlgn="ctr"/>
                      <a:r>
                        <a:rPr lang="en-US" sz="1200" b="1" u="none" strike="noStrike">
                          <a:effectLst/>
                        </a:rPr>
                        <a:t>September</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$104,084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$467,482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$132,657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$213,831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$15,547</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$458,423</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3693224"/>
                  </a:ext>
                </a:extLst>
              </a:tr>
              <a:tr h="234801">
                <a:tc>
                  <a:txBody>
                    <a:bodyPr/>
                    <a:lstStyle/>
                    <a:p>
                      <a:pPr algn="ctr" fontAlgn="ctr"/>
                      <a:r>
                        <a:rPr lang="en-US" sz="1200" b="1" u="none" strike="noStrike">
                          <a:effectLst/>
                        </a:rPr>
                        <a:t>October</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$1,152,858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$181,772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$274,520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$208,592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$43,252</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914202924"/>
                  </a:ext>
                </a:extLst>
              </a:tr>
              <a:tr h="234801">
                <a:tc>
                  <a:txBody>
                    <a:bodyPr/>
                    <a:lstStyle/>
                    <a:p>
                      <a:pPr algn="ctr" fontAlgn="ctr"/>
                      <a:r>
                        <a:rPr lang="en-US" sz="1200" b="1" u="none" strike="noStrike">
                          <a:effectLst/>
                        </a:rPr>
                        <a:t>November</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$(909,848)</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$193,911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$233,750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$533,572</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$182,629</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156089169"/>
                  </a:ext>
                </a:extLst>
              </a:tr>
              <a:tr h="234801">
                <a:tc>
                  <a:txBody>
                    <a:bodyPr/>
                    <a:lstStyle/>
                    <a:p>
                      <a:pPr algn="ctr" fontAlgn="ctr"/>
                      <a:r>
                        <a:rPr lang="en-US" sz="1200" b="1" u="none" strike="noStrike">
                          <a:effectLst/>
                        </a:rPr>
                        <a:t>December</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$59,473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$222,948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$44,980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$179,554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$21,953</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42553306"/>
                  </a:ext>
                </a:extLst>
              </a:tr>
              <a:tr h="234801">
                <a:tc>
                  <a:txBody>
                    <a:bodyPr/>
                    <a:lstStyle/>
                    <a:p>
                      <a:pPr algn="ctr" fontAlgn="ctr"/>
                      <a:r>
                        <a:rPr lang="en-US" sz="1200" b="1" u="none" strike="noStrike">
                          <a:effectLst/>
                        </a:rPr>
                        <a:t>January</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$58,240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$307,795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$142,836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$187,838</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$970,240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53358261"/>
                  </a:ext>
                </a:extLst>
              </a:tr>
              <a:tr h="234801">
                <a:tc>
                  <a:txBody>
                    <a:bodyPr/>
                    <a:lstStyle/>
                    <a:p>
                      <a:pPr algn="ctr" fontAlgn="ctr"/>
                      <a:r>
                        <a:rPr lang="en-US" sz="1200" b="1" u="none" strike="noStrike" dirty="0">
                          <a:effectLst/>
                        </a:rPr>
                        <a:t>February</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$73,093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$113,112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$264,761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$98,618</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$48,504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5088535"/>
                  </a:ext>
                </a:extLst>
              </a:tr>
              <a:tr h="234801">
                <a:tc>
                  <a:txBody>
                    <a:bodyPr/>
                    <a:lstStyle/>
                    <a:p>
                      <a:pPr algn="ctr" fontAlgn="ctr"/>
                      <a:r>
                        <a:rPr lang="en-US" sz="1200" b="1" u="none" strike="noStrike" dirty="0">
                          <a:effectLst/>
                        </a:rPr>
                        <a:t>March</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$89,074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$191,323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$59,502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$70,285</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$107,579</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498704815"/>
                  </a:ext>
                </a:extLst>
              </a:tr>
              <a:tr h="234801">
                <a:tc>
                  <a:txBody>
                    <a:bodyPr/>
                    <a:lstStyle/>
                    <a:p>
                      <a:pPr algn="ctr" fontAlgn="ctr"/>
                      <a:r>
                        <a:rPr lang="en-US" sz="1200" b="1" u="none" strike="noStrike" dirty="0">
                          <a:effectLst/>
                        </a:rPr>
                        <a:t>April</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$219,427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$350,316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$310,909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$169,513</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$709,939</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57540902"/>
                  </a:ext>
                </a:extLst>
              </a:tr>
              <a:tr h="234801">
                <a:tc>
                  <a:txBody>
                    <a:bodyPr/>
                    <a:lstStyle/>
                    <a:p>
                      <a:pPr algn="ctr" fontAlgn="ctr"/>
                      <a:r>
                        <a:rPr lang="en-US" sz="1200" b="1" u="none" strike="noStrike" dirty="0">
                          <a:effectLst/>
                        </a:rPr>
                        <a:t>May</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$64,126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$230,162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dirty="0">
                          <a:effectLst/>
                        </a:rPr>
                        <a:t>$228,406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$416,623</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$191,941</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ctr"/>
                      <a:r>
                        <a:rPr lang="en-US" sz="1200" u="none" strike="noStrike">
                          <a:effectLst/>
                        </a:rPr>
                        <a:t>$432,644</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14513323"/>
                  </a:ext>
                </a:extLst>
              </a:tr>
              <a:tr h="234801">
                <a:tc>
                  <a:txBody>
                    <a:bodyPr/>
                    <a:lstStyle/>
                    <a:p>
                      <a:pPr algn="ctr" fontAlgn="ctr"/>
                      <a:r>
                        <a:rPr lang="en-US" sz="1200" b="1" u="none" strike="noStrike" dirty="0">
                          <a:effectLst/>
                        </a:rPr>
                        <a:t>June</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$667,011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$388,497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$703,753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a:effectLst/>
                        </a:rPr>
                        <a:t>$1,167,859</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a:effectLst/>
                        </a:rPr>
                        <a:t>$1,341,682</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$0</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200" u="none" strike="noStrike" dirty="0">
                          <a:effectLst/>
                        </a:rPr>
                        <a:t>$432,644</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8002939"/>
                  </a:ext>
                </a:extLst>
              </a:tr>
              <a:tr h="281761">
                <a:tc>
                  <a:txBody>
                    <a:bodyPr/>
                    <a:lstStyle/>
                    <a:p>
                      <a:pPr algn="ctr" fontAlgn="ctr"/>
                      <a:r>
                        <a:rPr lang="en-US" sz="1200" b="1" u="none" strike="noStrike" dirty="0">
                          <a:solidFill>
                            <a:schemeClr val="bg1"/>
                          </a:solidFill>
                          <a:effectLst/>
                        </a:rPr>
                        <a:t>TOTAL</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$3,135,715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$2,749,979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$2,656,983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$3,340,493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$3,633,265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$664,702</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tc>
                  <a:txBody>
                    <a:bodyPr/>
                    <a:lstStyle/>
                    <a:p>
                      <a:pPr algn="ctr" fontAlgn="ctr"/>
                      <a:r>
                        <a:rPr lang="en-US" sz="1200" u="none" strike="noStrike" dirty="0">
                          <a:solidFill>
                            <a:schemeClr val="bg1"/>
                          </a:solidFill>
                          <a:effectLst/>
                        </a:rPr>
                        <a:t>$5,191,732 </a:t>
                      </a:r>
                      <a:endParaRPr lang="en-US" sz="1200" b="1" i="0" u="none" strike="noStrike" dirty="0">
                        <a:solidFill>
                          <a:schemeClr val="bg1"/>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11339"/>
                    </a:solidFill>
                  </a:tcPr>
                </a:tc>
                <a:extLst>
                  <a:ext uri="{0D108BD9-81ED-4DB2-BD59-A6C34878D82A}">
                    <a16:rowId xmlns:a16="http://schemas.microsoft.com/office/drawing/2014/main" val="161753024"/>
                  </a:ext>
                </a:extLst>
              </a:tr>
              <a:tr h="436730">
                <a:tc>
                  <a:txBody>
                    <a:bodyPr/>
                    <a:lstStyle/>
                    <a:p>
                      <a:pPr algn="ctr" fontAlgn="ct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dirty="0">
                          <a:effectLst/>
                        </a:rPr>
                        <a:t> Prior FY Actual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Prior FY Actual</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Prior FY Actual</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Budget Request</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207789"/>
                  </a:ext>
                </a:extLst>
              </a:tr>
              <a:tr h="443773">
                <a:tc>
                  <a:txBody>
                    <a:bodyPr/>
                    <a:lstStyle/>
                    <a:p>
                      <a:pPr algn="ctr" fontAlgn="ctr"/>
                      <a:r>
                        <a:rPr lang="en-US" sz="1200" u="none" strike="noStrike" dirty="0">
                          <a:effectLst/>
                        </a:rPr>
                        <a:t>Encumbrances:</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                   - </a:t>
                      </a:r>
                      <a:endParaRPr lang="en-US" sz="1200" b="0" i="1"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                   - </a:t>
                      </a:r>
                      <a:endParaRPr lang="en-US" sz="1200" b="0" i="1"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$304,938 </a:t>
                      </a:r>
                      <a:endParaRPr lang="en-US" sz="1200" b="0" i="1"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7559013"/>
                  </a:ext>
                </a:extLst>
              </a:tr>
            </a:tbl>
          </a:graphicData>
        </a:graphic>
      </p:graphicFrame>
      <p:sp>
        <p:nvSpPr>
          <p:cNvPr id="10" name="Rectangle 9">
            <a:extLst>
              <a:ext uri="{FF2B5EF4-FFF2-40B4-BE49-F238E27FC236}">
                <a16:creationId xmlns:a16="http://schemas.microsoft.com/office/drawing/2014/main" id="{39FAE0C9-12E8-7946-BEE9-5DB5A3489B3F}"/>
              </a:ext>
            </a:extLst>
          </p:cNvPr>
          <p:cNvSpPr/>
          <p:nvPr/>
        </p:nvSpPr>
        <p:spPr>
          <a:xfrm>
            <a:off x="1520100" y="663523"/>
            <a:ext cx="272382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Exp. &amp; Enc.</a:t>
            </a:r>
          </a:p>
        </p:txBody>
      </p:sp>
    </p:spTree>
    <p:extLst>
      <p:ext uri="{BB962C8B-B14F-4D97-AF65-F5344CB8AC3E}">
        <p14:creationId xmlns:p14="http://schemas.microsoft.com/office/powerpoint/2010/main" val="616696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0683"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3" name="Table 2">
            <a:extLst>
              <a:ext uri="{FF2B5EF4-FFF2-40B4-BE49-F238E27FC236}">
                <a16:creationId xmlns:a16="http://schemas.microsoft.com/office/drawing/2014/main" id="{B5678821-1517-814E-97B9-090F0CC5683A}"/>
              </a:ext>
            </a:extLst>
          </p:cNvPr>
          <p:cNvGraphicFramePr>
            <a:graphicFrameLocks noGrp="1"/>
          </p:cNvGraphicFramePr>
          <p:nvPr>
            <p:extLst>
              <p:ext uri="{D42A27DB-BD31-4B8C-83A1-F6EECF244321}">
                <p14:modId xmlns:p14="http://schemas.microsoft.com/office/powerpoint/2010/main" val="2858003045"/>
              </p:ext>
            </p:extLst>
          </p:nvPr>
        </p:nvGraphicFramePr>
        <p:xfrm>
          <a:off x="230124" y="1753535"/>
          <a:ext cx="11881011" cy="4440943"/>
        </p:xfrm>
        <a:graphic>
          <a:graphicData uri="http://schemas.openxmlformats.org/drawingml/2006/table">
            <a:tbl>
              <a:tblPr>
                <a:tableStyleId>{5C22544A-7EE6-4342-B048-85BDC9FD1C3A}</a:tableStyleId>
              </a:tblPr>
              <a:tblGrid>
                <a:gridCol w="1561354">
                  <a:extLst>
                    <a:ext uri="{9D8B030D-6E8A-4147-A177-3AD203B41FA5}">
                      <a16:colId xmlns:a16="http://schemas.microsoft.com/office/drawing/2014/main" val="1438936581"/>
                    </a:ext>
                  </a:extLst>
                </a:gridCol>
                <a:gridCol w="3461657">
                  <a:extLst>
                    <a:ext uri="{9D8B030D-6E8A-4147-A177-3AD203B41FA5}">
                      <a16:colId xmlns:a16="http://schemas.microsoft.com/office/drawing/2014/main" val="4113677344"/>
                    </a:ext>
                  </a:extLst>
                </a:gridCol>
                <a:gridCol w="3004475">
                  <a:extLst>
                    <a:ext uri="{9D8B030D-6E8A-4147-A177-3AD203B41FA5}">
                      <a16:colId xmlns:a16="http://schemas.microsoft.com/office/drawing/2014/main" val="2832653215"/>
                    </a:ext>
                  </a:extLst>
                </a:gridCol>
                <a:gridCol w="2011170">
                  <a:extLst>
                    <a:ext uri="{9D8B030D-6E8A-4147-A177-3AD203B41FA5}">
                      <a16:colId xmlns:a16="http://schemas.microsoft.com/office/drawing/2014/main" val="286123218"/>
                    </a:ext>
                  </a:extLst>
                </a:gridCol>
                <a:gridCol w="870455">
                  <a:extLst>
                    <a:ext uri="{9D8B030D-6E8A-4147-A177-3AD203B41FA5}">
                      <a16:colId xmlns:a16="http://schemas.microsoft.com/office/drawing/2014/main" val="925396825"/>
                    </a:ext>
                  </a:extLst>
                </a:gridCol>
                <a:gridCol w="971900">
                  <a:extLst>
                    <a:ext uri="{9D8B030D-6E8A-4147-A177-3AD203B41FA5}">
                      <a16:colId xmlns:a16="http://schemas.microsoft.com/office/drawing/2014/main" val="1515763297"/>
                    </a:ext>
                  </a:extLst>
                </a:gridCol>
              </a:tblGrid>
              <a:tr h="357484">
                <a:tc gridSpan="2">
                  <a:txBody>
                    <a:bodyPr/>
                    <a:lstStyle/>
                    <a:p>
                      <a:pPr lvl="1" algn="l" fontAlgn="ctr"/>
                      <a:r>
                        <a:rPr lang="en-US" sz="1200" b="1" u="none" strike="noStrike" dirty="0">
                          <a:effectLst/>
                        </a:rPr>
                        <a:t>End Fund Balance (FY19 DAFR9090 / GAD G-8 Form)</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lvl="1"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fontAlgn="ctr"/>
                      <a:r>
                        <a:rPr lang="en-US" sz="1200" b="1" u="none" strike="noStrike" dirty="0">
                          <a:effectLst/>
                        </a:rPr>
                        <a:t> $    13,883,429.24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June 30, 2019</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dirty="0">
                          <a:effectLst/>
                        </a:rPr>
                        <a:t>FY19 / 13</a:t>
                      </a:r>
                      <a:endParaRPr lang="en-US" sz="1200" b="1" i="0" u="none" strike="noStrike" dirty="0">
                        <a:solidFill>
                          <a:srgbClr val="963634"/>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20162249"/>
                  </a:ext>
                </a:extLst>
              </a:tr>
              <a:tr h="357484">
                <a:tc>
                  <a:txBody>
                    <a:bodyPr/>
                    <a:lstStyle/>
                    <a:p>
                      <a:pPr lvl="1" algn="l" fontAlgn="ctr"/>
                      <a:r>
                        <a:rPr lang="en-US" sz="1200" u="none" strike="noStrike" dirty="0">
                          <a:effectLst/>
                        </a:rPr>
                        <a:t>Plus (Minus):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fontAlgn="ctr"/>
                      <a:r>
                        <a:rPr lang="en-US" sz="1200" u="none" strike="noStrike">
                          <a:effectLst/>
                        </a:rPr>
                        <a:t>Actuals / Projections - Fiscal Year 2020</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fontAlgn="ct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76240531"/>
                  </a:ext>
                </a:extLst>
              </a:tr>
              <a:tr h="357484">
                <a:tc>
                  <a:txBody>
                    <a:bodyPr/>
                    <a:lstStyle/>
                    <a:p>
                      <a:pPr lvl="1" algn="l" fontAlgn="ct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fontAlgn="ctr"/>
                      <a:r>
                        <a:rPr lang="en-US" sz="1200" u="none" strike="noStrike" dirty="0">
                          <a:effectLst/>
                        </a:rPr>
                        <a:t>AY 2020 (Revenue - Expense) Projection</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fontAlgn="ctr"/>
                      <a:r>
                        <a:rPr lang="en-US" sz="1200" u="none" strike="noStrike" dirty="0">
                          <a:effectLst/>
                        </a:rPr>
                        <a:t>(621,612.79)</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56028345"/>
                  </a:ext>
                </a:extLst>
              </a:tr>
              <a:tr h="1389713">
                <a:tc gridSpan="2">
                  <a:txBody>
                    <a:bodyPr/>
                    <a:lstStyle/>
                    <a:p>
                      <a:pPr lvl="1" algn="l" fontAlgn="ctr"/>
                      <a:r>
                        <a:rPr lang="en-US" sz="1200" b="1" u="none" strike="noStrike" dirty="0">
                          <a:effectLst/>
                        </a:rPr>
                        <a:t>Adjusted Fund Balance after Actuals / Projections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lvl="1"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fontAlgn="ctr"/>
                      <a:r>
                        <a:rPr lang="en-US" sz="1200" b="1" u="none" strike="noStrike" dirty="0">
                          <a:effectLst/>
                        </a:rPr>
                        <a:t> $    13,261,816.45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June 30, 2020</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b="1" u="none" strike="noStrike" dirty="0">
                          <a:effectLst/>
                        </a:rPr>
                        <a:t>IY 20 IM 13</a:t>
                      </a:r>
                      <a:endParaRPr lang="en-US" sz="1200" b="1" i="0" u="none" strike="noStrike" dirty="0">
                        <a:solidFill>
                          <a:srgbClr val="00B0F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Fund Transfer </a:t>
                      </a:r>
                      <a:r>
                        <a:rPr lang="en-US" sz="1200" b="1" u="none" strike="noStrike" dirty="0" err="1">
                          <a:effectLst/>
                        </a:rPr>
                        <a:t>occoured</a:t>
                      </a:r>
                      <a:r>
                        <a:rPr lang="en-US" sz="1200" b="1" u="none" strike="noStrike" dirty="0">
                          <a:effectLst/>
                        </a:rPr>
                        <a:t> in FY21</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46425289"/>
                  </a:ext>
                </a:extLst>
              </a:tr>
              <a:tr h="353278">
                <a:tc>
                  <a:txBody>
                    <a:bodyPr/>
                    <a:lstStyle/>
                    <a:p>
                      <a:pPr lvl="1" algn="l" fontAlgn="ctr"/>
                      <a:r>
                        <a:rPr lang="en-US" sz="1200" u="none" strike="noStrike">
                          <a:effectLst/>
                        </a:rPr>
                        <a:t>Plus (Minus):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fontAlgn="ctr"/>
                      <a:r>
                        <a:rPr lang="en-US" sz="1200" u="none" strike="noStrike">
                          <a:effectLst/>
                        </a:rPr>
                        <a:t>Actuals / Projections - Fiscal Year 2021</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1"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1" i="0" u="none" strike="noStrike" dirty="0">
                        <a:solidFill>
                          <a:srgbClr val="00B0F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46130282"/>
                  </a:ext>
                </a:extLst>
              </a:tr>
              <a:tr h="389027">
                <a:tc>
                  <a:txBody>
                    <a:bodyPr/>
                    <a:lstStyle/>
                    <a:p>
                      <a:pPr lvl="1" algn="l" fontAlgn="ct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fontAlgn="ctr"/>
                      <a:r>
                        <a:rPr lang="en-US" sz="1200" u="none" strike="noStrike" dirty="0">
                          <a:effectLst/>
                        </a:rPr>
                        <a:t>AY 2021 (Revenue - Expense) Projection</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fontAlgn="ctr"/>
                      <a:r>
                        <a:rPr lang="en-US" sz="1200" u="none" strike="noStrike" dirty="0">
                          <a:effectLst/>
                        </a:rPr>
                        <a:t> $    12,410,929.06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1"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1" i="0" u="none" strike="noStrike">
                        <a:solidFill>
                          <a:srgbClr val="00B0F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45479749"/>
                  </a:ext>
                </a:extLst>
              </a:tr>
              <a:tr h="353278">
                <a:tc gridSpan="2">
                  <a:txBody>
                    <a:bodyPr/>
                    <a:lstStyle/>
                    <a:p>
                      <a:pPr lvl="1" algn="l" fontAlgn="ctr"/>
                      <a:r>
                        <a:rPr lang="en-US" sz="1200" b="1" u="none" strike="noStrike" dirty="0">
                          <a:effectLst/>
                        </a:rPr>
                        <a:t>End Fund Balance (FY21 DAFR9090)</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lvl="1"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fontAlgn="ctr"/>
                      <a:r>
                        <a:rPr lang="en-US" sz="1200" b="1" u="none" strike="noStrike" dirty="0">
                          <a:effectLst/>
                        </a:rPr>
                        <a:t> $    12,410,929.06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June 30, 2021</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200" b="1" i="0" u="none" strike="noStrike">
                        <a:solidFill>
                          <a:srgbClr val="00B0F0"/>
                        </a:solidFill>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7973411"/>
                  </a:ext>
                </a:extLst>
              </a:tr>
              <a:tr h="504683">
                <a:tc gridSpan="2">
                  <a:txBody>
                    <a:bodyPr/>
                    <a:lstStyle/>
                    <a:p>
                      <a:pPr lvl="1" algn="l" fontAlgn="ctr"/>
                      <a:r>
                        <a:rPr lang="en-US" sz="1200" u="none" strike="noStrike" dirty="0">
                          <a:effectLst/>
                        </a:rPr>
                        <a:t>Fund Balance on USTF Summary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vl="1" algn="l" fontAlgn="ct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fontAlgn="ctr"/>
                      <a:r>
                        <a:rPr lang="en-US" sz="1200" u="none" strike="noStrike" dirty="0">
                          <a:effectLst/>
                        </a:rPr>
                        <a:t> $    12,410,929.06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13663384"/>
                  </a:ext>
                </a:extLst>
              </a:tr>
              <a:tr h="378512">
                <a:tc>
                  <a:txBody>
                    <a:bodyPr/>
                    <a:lstStyle/>
                    <a:p>
                      <a:pPr lvl="1" algn="l" fontAlgn="ctr"/>
                      <a:r>
                        <a:rPr lang="en-US" sz="1200" u="none" strike="noStrike">
                          <a:effectLst/>
                        </a:rPr>
                        <a:t>Variance</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fontAlgn="ct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7420741"/>
                  </a:ext>
                </a:extLst>
              </a:tr>
            </a:tbl>
          </a:graphicData>
        </a:graphic>
      </p:graphicFrame>
      <p:sp>
        <p:nvSpPr>
          <p:cNvPr id="10" name="Rectangle 9">
            <a:extLst>
              <a:ext uri="{FF2B5EF4-FFF2-40B4-BE49-F238E27FC236}">
                <a16:creationId xmlns:a16="http://schemas.microsoft.com/office/drawing/2014/main" id="{7E6F11E8-FAFD-F34D-9A56-B293CB31E51A}"/>
              </a:ext>
            </a:extLst>
          </p:cNvPr>
          <p:cNvSpPr/>
          <p:nvPr/>
        </p:nvSpPr>
        <p:spPr>
          <a:xfrm>
            <a:off x="1520100" y="663523"/>
            <a:ext cx="321113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Fund Balance</a:t>
            </a:r>
          </a:p>
        </p:txBody>
      </p:sp>
    </p:spTree>
    <p:extLst>
      <p:ext uri="{BB962C8B-B14F-4D97-AF65-F5344CB8AC3E}">
        <p14:creationId xmlns:p14="http://schemas.microsoft.com/office/powerpoint/2010/main" val="3531239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7" name="Table 6">
            <a:extLst>
              <a:ext uri="{FF2B5EF4-FFF2-40B4-BE49-F238E27FC236}">
                <a16:creationId xmlns:a16="http://schemas.microsoft.com/office/drawing/2014/main" id="{76EEC8D7-9F84-E643-B646-C9A6894A13C7}"/>
              </a:ext>
            </a:extLst>
          </p:cNvPr>
          <p:cNvGraphicFramePr>
            <a:graphicFrameLocks noGrp="1"/>
          </p:cNvGraphicFramePr>
          <p:nvPr>
            <p:extLst>
              <p:ext uri="{D42A27DB-BD31-4B8C-83A1-F6EECF244321}">
                <p14:modId xmlns:p14="http://schemas.microsoft.com/office/powerpoint/2010/main" val="1695718840"/>
              </p:ext>
            </p:extLst>
          </p:nvPr>
        </p:nvGraphicFramePr>
        <p:xfrm>
          <a:off x="984201" y="1887531"/>
          <a:ext cx="9885962" cy="4416102"/>
        </p:xfrm>
        <a:graphic>
          <a:graphicData uri="http://schemas.openxmlformats.org/drawingml/2006/table">
            <a:tbl>
              <a:tblPr>
                <a:tableStyleId>{5C22544A-7EE6-4342-B048-85BDC9FD1C3A}</a:tableStyleId>
              </a:tblPr>
              <a:tblGrid>
                <a:gridCol w="1443256">
                  <a:extLst>
                    <a:ext uri="{9D8B030D-6E8A-4147-A177-3AD203B41FA5}">
                      <a16:colId xmlns:a16="http://schemas.microsoft.com/office/drawing/2014/main" val="4270327723"/>
                    </a:ext>
                  </a:extLst>
                </a:gridCol>
                <a:gridCol w="1971769">
                  <a:extLst>
                    <a:ext uri="{9D8B030D-6E8A-4147-A177-3AD203B41FA5}">
                      <a16:colId xmlns:a16="http://schemas.microsoft.com/office/drawing/2014/main" val="3974387626"/>
                    </a:ext>
                  </a:extLst>
                </a:gridCol>
                <a:gridCol w="2215704">
                  <a:extLst>
                    <a:ext uri="{9D8B030D-6E8A-4147-A177-3AD203B41FA5}">
                      <a16:colId xmlns:a16="http://schemas.microsoft.com/office/drawing/2014/main" val="119194580"/>
                    </a:ext>
                  </a:extLst>
                </a:gridCol>
                <a:gridCol w="2195374">
                  <a:extLst>
                    <a:ext uri="{9D8B030D-6E8A-4147-A177-3AD203B41FA5}">
                      <a16:colId xmlns:a16="http://schemas.microsoft.com/office/drawing/2014/main" val="1604051491"/>
                    </a:ext>
                  </a:extLst>
                </a:gridCol>
                <a:gridCol w="2059859">
                  <a:extLst>
                    <a:ext uri="{9D8B030D-6E8A-4147-A177-3AD203B41FA5}">
                      <a16:colId xmlns:a16="http://schemas.microsoft.com/office/drawing/2014/main" val="1993186346"/>
                    </a:ext>
                  </a:extLst>
                </a:gridCol>
              </a:tblGrid>
              <a:tr h="172190">
                <a:tc>
                  <a:txBody>
                    <a:bodyPr/>
                    <a:lstStyle/>
                    <a:p>
                      <a:pPr algn="l" fontAlgn="ct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3">
                  <a:txBody>
                    <a:bodyPr/>
                    <a:lstStyle/>
                    <a:p>
                      <a:pPr algn="l" fontAlgn="ctr"/>
                      <a:r>
                        <a:rPr lang="en-US" sz="1200" b="1" u="sng" strike="noStrike" dirty="0">
                          <a:effectLst/>
                        </a:rPr>
                        <a:t>Prior AYs Expenditures (Increments)</a:t>
                      </a:r>
                      <a:endParaRPr lang="en-US" sz="1200" b="1" i="0" u="sng"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31061638"/>
                  </a:ext>
                </a:extLst>
              </a:tr>
              <a:tr h="279252">
                <a:tc>
                  <a:txBody>
                    <a:bodyPr/>
                    <a:lstStyle/>
                    <a:p>
                      <a:pPr algn="l" fontAlgn="ct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FY19 / 13</a:t>
                      </a:r>
                      <a:endParaRPr lang="en-US" sz="1200" b="1" i="0" u="none" strike="noStrike" dirty="0">
                        <a:solidFill>
                          <a:srgbClr val="00B0F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IY 20 IM 13</a:t>
                      </a:r>
                      <a:endParaRPr lang="en-US" sz="1200" b="1" i="0" u="none" strike="noStrike">
                        <a:solidFill>
                          <a:srgbClr val="00B0F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Prior AY FY20 Increment</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29174743"/>
                  </a:ext>
                </a:extLst>
              </a:tr>
              <a:tr h="203113">
                <a:tc>
                  <a:txBody>
                    <a:bodyPr/>
                    <a:lstStyle/>
                    <a:p>
                      <a:pPr algn="l" fontAlgn="ctr"/>
                      <a:r>
                        <a:rPr lang="en-US" sz="1200" b="1" u="none" strike="noStrike">
                          <a:effectLst/>
                        </a:rPr>
                        <a:t>AY 2019</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 $  2,489,527 </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a:effectLst/>
                        </a:rPr>
                        <a:t> $     2,521,000 </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a:effectLst/>
                        </a:rPr>
                        <a:t> $          31,473 </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98723455"/>
                  </a:ext>
                </a:extLst>
              </a:tr>
              <a:tr h="252141">
                <a:tc>
                  <a:txBody>
                    <a:bodyPr/>
                    <a:lstStyle/>
                    <a:p>
                      <a:pPr algn="l" fontAlgn="ctr"/>
                      <a:r>
                        <a:rPr lang="en-US" sz="1200" b="1" u="none" strike="noStrike">
                          <a:effectLst/>
                        </a:rPr>
                        <a:t>Subtotal</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 </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a:effectLst/>
                        </a:rPr>
                        <a:t> </a:t>
                      </a:r>
                      <a:endParaRPr lang="en-US" sz="1200" b="1" i="1"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 $          31,473 </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81545339"/>
                  </a:ext>
                </a:extLst>
              </a:tr>
              <a:tr h="172190">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7541223"/>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gridSpan="3">
                  <a:txBody>
                    <a:bodyPr/>
                    <a:lstStyle/>
                    <a:p>
                      <a:pPr algn="ctr" fontAlgn="ctr"/>
                      <a:r>
                        <a:rPr lang="en-US" sz="1200" u="sng" strike="noStrike" dirty="0">
                          <a:effectLst/>
                        </a:rPr>
                        <a:t>Incremental - FY20 Monthly Expenditures</a:t>
                      </a:r>
                      <a:endParaRPr lang="en-US" sz="1200" b="0" i="0" u="sng"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effectLst/>
                        <a:latin typeface="Arial" panose="020B060402020202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441768"/>
                  </a:ext>
                </a:extLst>
              </a:tr>
              <a:tr h="279252">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Inquiry Month</a:t>
                      </a:r>
                      <a:endParaRPr lang="en-US" sz="1200" b="1"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dirty="0">
                          <a:effectLst/>
                        </a:rPr>
                        <a:t>FYTD</a:t>
                      </a:r>
                      <a:endParaRPr lang="en-US" sz="1200" b="1"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a:effectLst/>
                        </a:rPr>
                        <a:t>Monthly Change</a:t>
                      </a:r>
                      <a:endParaRPr lang="en-US" sz="1200" b="1"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200" u="none" strike="noStrike">
                          <a:effectLst/>
                        </a:rPr>
                        <a:t>Encumbered</a:t>
                      </a:r>
                      <a:endParaRPr lang="en-US" sz="1200" b="1"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0679336"/>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dirty="0">
                          <a:effectLst/>
                        </a:rPr>
                        <a:t>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19,759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19,759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6684075"/>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2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62,735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42,977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1,544,375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503530"/>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276,566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213,831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1,379,474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1179678"/>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4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485,159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208,592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1,339,368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6673782"/>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5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1,018,730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533,572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856,762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5769591"/>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6 </a:t>
                      </a:r>
                      <a:endParaRPr lang="en-US" sz="1200" b="0" i="1"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1,198,285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179,554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707,728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4097068"/>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7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1,386,123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187,838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637,055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1180696"/>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8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1,484,741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98,618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671,929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0384163"/>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1,555,026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70,285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629,353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5074689"/>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10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1,724,539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169,513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1,096,348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4268823"/>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11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2,141,161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416,623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723,791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7641770"/>
                  </a:ext>
                </a:extLst>
              </a:tr>
              <a:tr h="172190">
                <a:tc>
                  <a:txBody>
                    <a:bodyPr/>
                    <a:lstStyle/>
                    <a:p>
                      <a:pPr algn="l" fontAlgn="ctr"/>
                      <a:endParaRPr lang="en-US" sz="1200" b="0"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u="none" strike="noStrike">
                          <a:effectLst/>
                        </a:rPr>
                        <a:t>12 &amp; 13</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a:effectLst/>
                        </a:rPr>
                        <a:t> $     3,309,020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1,167,859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u="none" strike="noStrike" dirty="0">
                          <a:effectLst/>
                        </a:rPr>
                        <a:t> $      304,938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7977835"/>
                  </a:ext>
                </a:extLst>
              </a:tr>
              <a:tr h="196109">
                <a:tc>
                  <a:txBody>
                    <a:bodyPr/>
                    <a:lstStyle/>
                    <a:p>
                      <a:pPr algn="l" fontAlgn="ctr"/>
                      <a:r>
                        <a:rPr lang="en-US" sz="1200" b="1" u="none" strike="noStrike">
                          <a:effectLst/>
                        </a:rPr>
                        <a:t>Subtotal</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a:effectLst/>
                        </a:rPr>
                        <a:t> </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a:effectLst/>
                        </a:rPr>
                        <a:t> </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 $     3,309,020 </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7/14/20</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8282985"/>
                  </a:ext>
                </a:extLst>
              </a:tr>
              <a:tr h="172190">
                <a:tc>
                  <a:txBody>
                    <a:bodyPr/>
                    <a:lstStyle/>
                    <a:p>
                      <a:pPr algn="l" fontAlgn="b"/>
                      <a:endParaRPr lang="en-US" sz="1200" b="1"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1"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1"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1"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1"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10822463"/>
                  </a:ext>
                </a:extLst>
              </a:tr>
              <a:tr h="280155">
                <a:tc>
                  <a:txBody>
                    <a:bodyPr/>
                    <a:lstStyle/>
                    <a:p>
                      <a:pPr algn="l" fontAlgn="b"/>
                      <a:endParaRPr lang="en-US" sz="1200" b="1"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1"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check total</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b="1" u="none" strike="noStrike" dirty="0">
                          <a:effectLst/>
                        </a:rPr>
                        <a:t> $     3,340,493 </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IY 20 IM 13</a:t>
                      </a:r>
                      <a:endParaRPr lang="en-US" sz="1200" b="1" i="0" u="none" strike="noStrike" dirty="0">
                        <a:solidFill>
                          <a:srgbClr val="00B0F0"/>
                        </a:solidFill>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71485187"/>
                  </a:ext>
                </a:extLst>
              </a:tr>
            </a:tbl>
          </a:graphicData>
        </a:graphic>
      </p:graphicFrame>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552" y="66811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7237879"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FY20 Monthly Exp-Enc Changes</a:t>
            </a:r>
          </a:p>
        </p:txBody>
      </p:sp>
    </p:spTree>
    <p:extLst>
      <p:ext uri="{BB962C8B-B14F-4D97-AF65-F5344CB8AC3E}">
        <p14:creationId xmlns:p14="http://schemas.microsoft.com/office/powerpoint/2010/main" val="1748134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951362"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TAM Finance Manager Report</a:t>
            </a:r>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8" name="Table 7">
            <a:extLst>
              <a:ext uri="{FF2B5EF4-FFF2-40B4-BE49-F238E27FC236}">
                <a16:creationId xmlns:a16="http://schemas.microsoft.com/office/drawing/2014/main" id="{0972E412-4CAB-8F49-A172-88FA4ABD6E1D}"/>
              </a:ext>
            </a:extLst>
          </p:cNvPr>
          <p:cNvGraphicFramePr>
            <a:graphicFrameLocks noGrp="1"/>
          </p:cNvGraphicFramePr>
          <p:nvPr>
            <p:extLst>
              <p:ext uri="{D42A27DB-BD31-4B8C-83A1-F6EECF244321}">
                <p14:modId xmlns:p14="http://schemas.microsoft.com/office/powerpoint/2010/main" val="276669262"/>
              </p:ext>
            </p:extLst>
          </p:nvPr>
        </p:nvGraphicFramePr>
        <p:xfrm>
          <a:off x="191242" y="2599553"/>
          <a:ext cx="5752358" cy="2743200"/>
        </p:xfrm>
        <a:graphic>
          <a:graphicData uri="http://schemas.openxmlformats.org/drawingml/2006/table">
            <a:tbl>
              <a:tblPr>
                <a:tableStyleId>{5C22544A-7EE6-4342-B048-85BDC9FD1C3A}</a:tableStyleId>
              </a:tblPr>
              <a:tblGrid>
                <a:gridCol w="1343449">
                  <a:extLst>
                    <a:ext uri="{9D8B030D-6E8A-4147-A177-3AD203B41FA5}">
                      <a16:colId xmlns:a16="http://schemas.microsoft.com/office/drawing/2014/main" val="3693206481"/>
                    </a:ext>
                  </a:extLst>
                </a:gridCol>
                <a:gridCol w="1509647">
                  <a:extLst>
                    <a:ext uri="{9D8B030D-6E8A-4147-A177-3AD203B41FA5}">
                      <a16:colId xmlns:a16="http://schemas.microsoft.com/office/drawing/2014/main" val="2300390076"/>
                    </a:ext>
                  </a:extLst>
                </a:gridCol>
                <a:gridCol w="1495798">
                  <a:extLst>
                    <a:ext uri="{9D8B030D-6E8A-4147-A177-3AD203B41FA5}">
                      <a16:colId xmlns:a16="http://schemas.microsoft.com/office/drawing/2014/main" val="292831403"/>
                    </a:ext>
                  </a:extLst>
                </a:gridCol>
                <a:gridCol w="1403464">
                  <a:extLst>
                    <a:ext uri="{9D8B030D-6E8A-4147-A177-3AD203B41FA5}">
                      <a16:colId xmlns:a16="http://schemas.microsoft.com/office/drawing/2014/main" val="2117839204"/>
                    </a:ext>
                  </a:extLst>
                </a:gridCol>
              </a:tblGrid>
              <a:tr h="172477">
                <a:tc gridSpan="3">
                  <a:txBody>
                    <a:bodyPr/>
                    <a:lstStyle/>
                    <a:p>
                      <a:pPr algn="l" fontAlgn="ctr"/>
                      <a:r>
                        <a:rPr lang="en-US" sz="1200" b="1" u="sng" strike="noStrike" dirty="0">
                          <a:effectLst/>
                        </a:rPr>
                        <a:t>Incremental - FY21 Monthly Expenditures</a:t>
                      </a:r>
                      <a:endParaRPr lang="en-US" sz="1200" b="1" i="0" u="sng"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a:p>
                  </a:txBody>
                  <a:tcPr/>
                </a:tc>
                <a:tc>
                  <a:txBody>
                    <a:bodyPr/>
                    <a:lstStyle/>
                    <a:p>
                      <a:pPr algn="l" fontAlgn="b"/>
                      <a:endParaRPr lang="en-US" sz="1200" b="1" i="0" u="none" strike="noStrike" dirty="0">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0713403"/>
                  </a:ext>
                </a:extLst>
              </a:tr>
              <a:tr h="172477">
                <a:tc>
                  <a:txBody>
                    <a:bodyPr/>
                    <a:lstStyle/>
                    <a:p>
                      <a:pPr algn="ctr" fontAlgn="ctr"/>
                      <a:r>
                        <a:rPr lang="en-US" sz="1200" b="1" u="none" strike="noStrike">
                          <a:effectLst/>
                        </a:rPr>
                        <a:t>Inquiry Month</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FYTD</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Monthly Change</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Encumbered</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0961422"/>
                  </a:ext>
                </a:extLst>
              </a:tr>
              <a:tr h="172477">
                <a:tc>
                  <a:txBody>
                    <a:bodyPr/>
                    <a:lstStyle/>
                    <a:p>
                      <a:pPr algn="ctr" fontAlgn="ctr"/>
                      <a:r>
                        <a:rPr lang="en-US" sz="1200" b="1" u="none" strike="noStrike" dirty="0">
                          <a:effectLst/>
                        </a:rPr>
                        <a:t>1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92585572"/>
                  </a:ext>
                </a:extLst>
              </a:tr>
              <a:tr h="172477">
                <a:tc>
                  <a:txBody>
                    <a:bodyPr/>
                    <a:lstStyle/>
                    <a:p>
                      <a:pPr algn="ctr" fontAlgn="ctr"/>
                      <a:r>
                        <a:rPr lang="en-US" sz="1200" b="1" u="none" strike="noStrike" dirty="0">
                          <a:effectLst/>
                        </a:rPr>
                        <a:t>2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9626487"/>
                  </a:ext>
                </a:extLst>
              </a:tr>
              <a:tr h="172477">
                <a:tc>
                  <a:txBody>
                    <a:bodyPr/>
                    <a:lstStyle/>
                    <a:p>
                      <a:pPr algn="ctr" fontAlgn="ctr"/>
                      <a:r>
                        <a:rPr lang="en-US" sz="1200" b="1" u="none" strike="noStrike" dirty="0">
                          <a:effectLst/>
                        </a:rPr>
                        <a:t>3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15,547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15,547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96791953"/>
                  </a:ext>
                </a:extLst>
              </a:tr>
              <a:tr h="172477">
                <a:tc>
                  <a:txBody>
                    <a:bodyPr/>
                    <a:lstStyle/>
                    <a:p>
                      <a:pPr algn="ctr" fontAlgn="ctr"/>
                      <a:r>
                        <a:rPr lang="en-US" sz="1200" b="1" u="none" strike="noStrike" dirty="0">
                          <a:effectLst/>
                        </a:rPr>
                        <a:t>4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58,799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43,252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229,500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95322497"/>
                  </a:ext>
                </a:extLst>
              </a:tr>
              <a:tr h="172477">
                <a:tc>
                  <a:txBody>
                    <a:bodyPr/>
                    <a:lstStyle/>
                    <a:p>
                      <a:pPr algn="ctr" fontAlgn="ctr"/>
                      <a:r>
                        <a:rPr lang="en-US" sz="1200" b="1" u="none" strike="noStrike" dirty="0">
                          <a:effectLst/>
                        </a:rPr>
                        <a:t>5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241,427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182,629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237,349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78629342"/>
                  </a:ext>
                </a:extLst>
              </a:tr>
              <a:tr h="172477">
                <a:tc>
                  <a:txBody>
                    <a:bodyPr/>
                    <a:lstStyle/>
                    <a:p>
                      <a:pPr algn="ctr" fontAlgn="ctr"/>
                      <a:r>
                        <a:rPr lang="en-US" sz="1200" b="1" u="none" strike="noStrike" dirty="0">
                          <a:effectLst/>
                        </a:rPr>
                        <a:t>6 </a:t>
                      </a:r>
                      <a:endParaRPr lang="en-US" sz="1200" b="1" i="1"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263,381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21,953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2,208,866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534239268"/>
                  </a:ext>
                </a:extLst>
              </a:tr>
              <a:tr h="172477">
                <a:tc>
                  <a:txBody>
                    <a:bodyPr/>
                    <a:lstStyle/>
                    <a:p>
                      <a:pPr algn="ctr" fontAlgn="ctr"/>
                      <a:r>
                        <a:rPr lang="en-US" sz="1200" b="1" u="none" strike="noStrike" dirty="0">
                          <a:effectLst/>
                        </a:rPr>
                        <a:t>7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1,233,621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970,240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a:effectLst/>
                        </a:rPr>
                        <a:t> $   1,362,539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699373928"/>
                  </a:ext>
                </a:extLst>
              </a:tr>
              <a:tr h="172477">
                <a:tc>
                  <a:txBody>
                    <a:bodyPr/>
                    <a:lstStyle/>
                    <a:p>
                      <a:pPr algn="ctr" fontAlgn="ctr"/>
                      <a:r>
                        <a:rPr lang="en-US" sz="1200" b="1" u="none" strike="noStrike" dirty="0">
                          <a:effectLst/>
                        </a:rPr>
                        <a:t>8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1,282,124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48,504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1,369,799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3544012"/>
                  </a:ext>
                </a:extLst>
              </a:tr>
              <a:tr h="172477">
                <a:tc>
                  <a:txBody>
                    <a:bodyPr/>
                    <a:lstStyle/>
                    <a:p>
                      <a:pPr algn="ctr" fontAlgn="ctr"/>
                      <a:r>
                        <a:rPr lang="en-US" sz="1200" b="1" u="none" strike="noStrike" dirty="0">
                          <a:effectLst/>
                        </a:rPr>
                        <a:t>9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1,389,703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107,579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1,362,501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43088581"/>
                  </a:ext>
                </a:extLst>
              </a:tr>
              <a:tr h="172477">
                <a:tc>
                  <a:txBody>
                    <a:bodyPr/>
                    <a:lstStyle/>
                    <a:p>
                      <a:pPr algn="ctr" fontAlgn="ctr"/>
                      <a:r>
                        <a:rPr lang="en-US" sz="1200" b="1" u="none" strike="noStrike">
                          <a:effectLst/>
                        </a:rPr>
                        <a:t>10 </a:t>
                      </a:r>
                      <a:endParaRPr lang="en-US" sz="1200" b="1" i="0" u="none" strike="noStrike">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2,099,643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709,939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822,364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00790968"/>
                  </a:ext>
                </a:extLst>
              </a:tr>
              <a:tr h="172477">
                <a:tc>
                  <a:txBody>
                    <a:bodyPr/>
                    <a:lstStyle/>
                    <a:p>
                      <a:pPr algn="ctr" fontAlgn="ctr"/>
                      <a:r>
                        <a:rPr lang="en-US" sz="1200" b="1" u="none" strike="noStrike" dirty="0">
                          <a:effectLst/>
                        </a:rPr>
                        <a:t>11 </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2,291,583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191,941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803,072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87912423"/>
                  </a:ext>
                </a:extLst>
              </a:tr>
              <a:tr h="172477">
                <a:tc>
                  <a:txBody>
                    <a:bodyPr/>
                    <a:lstStyle/>
                    <a:p>
                      <a:pPr algn="ctr" fontAlgn="ctr"/>
                      <a:r>
                        <a:rPr lang="en-US" sz="1200" b="1" u="none" strike="noStrike" dirty="0">
                          <a:effectLst/>
                        </a:rPr>
                        <a:t>12 &amp; 13</a:t>
                      </a:r>
                      <a:endParaRPr lang="en-US" sz="1200" b="1" i="0" u="none" strike="noStrike" dirty="0">
                        <a:effectLst/>
                        <a:latin typeface="Arial" panose="020B0604020202020204" pitchFamily="34" charset="0"/>
                      </a:endParaRPr>
                    </a:p>
                  </a:txBody>
                  <a:tcPr marL="0" marR="0" marT="0" marB="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3,633,265 </a:t>
                      </a:r>
                      <a:endParaRPr lang="en-US" sz="1200" b="0" i="0" u="none" strike="noStrike">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1,341,682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ctr"/>
                      <a:r>
                        <a:rPr lang="en-US" sz="1200" u="none" strike="noStrike" dirty="0">
                          <a:effectLst/>
                        </a:rPr>
                        <a:t> $      440,996 </a:t>
                      </a:r>
                      <a:endParaRPr lang="en-US" sz="1200" b="0" i="0" u="none" strike="noStrike" dirty="0">
                        <a:effectLst/>
                        <a:latin typeface="Arial" panose="020B0604020202020204" pitchFamily="34"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4288232479"/>
                  </a:ext>
                </a:extLst>
              </a:tr>
              <a:tr h="172477">
                <a:tc>
                  <a:txBody>
                    <a:bodyPr/>
                    <a:lstStyle/>
                    <a:p>
                      <a:pPr algn="l" fontAlgn="b"/>
                      <a:r>
                        <a:rPr lang="en-US" sz="1200" b="1" u="none" strike="noStrike" dirty="0">
                          <a:effectLst/>
                        </a:rPr>
                        <a:t> </a:t>
                      </a:r>
                      <a:endParaRPr lang="en-US" sz="1200" b="1" i="0" u="none" strike="noStrike" dirty="0">
                        <a:effectLst/>
                        <a:latin typeface="Arial" panose="020B0604020202020204" pitchFamily="34" charset="0"/>
                      </a:endParaRPr>
                    </a:p>
                  </a:txBody>
                  <a:tcPr marL="0" marR="0" marT="0" marB="0" anchor="b">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200" u="none" strike="noStrike" dirty="0">
                          <a:effectLst/>
                        </a:rPr>
                        <a:t> $     3,633,265 </a:t>
                      </a:r>
                      <a:endParaRPr lang="en-US" sz="1200" b="0" i="0" u="none" strike="noStrike" dirty="0">
                        <a:effectLst/>
                        <a:latin typeface="Arial" panose="020B060402020202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200" u="none" strike="noStrike" dirty="0">
                          <a:effectLst/>
                        </a:rPr>
                        <a:t> $   8,836,985 </a:t>
                      </a:r>
                      <a:endParaRPr lang="en-US" sz="1200" b="0" i="0" u="none" strike="noStrike" dirty="0">
                        <a:effectLst/>
                        <a:latin typeface="Arial" panose="020B0604020202020204" pitchFamily="34" charset="0"/>
                      </a:endParaRPr>
                    </a:p>
                  </a:txBody>
                  <a:tcPr marL="0" marR="0" marT="0" marB="0" anchor="b">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883380966"/>
                  </a:ext>
                </a:extLst>
              </a:tr>
            </a:tbl>
          </a:graphicData>
        </a:graphic>
      </p:graphicFrame>
      <p:graphicFrame>
        <p:nvGraphicFramePr>
          <p:cNvPr id="10" name="Table 9">
            <a:extLst>
              <a:ext uri="{FF2B5EF4-FFF2-40B4-BE49-F238E27FC236}">
                <a16:creationId xmlns:a16="http://schemas.microsoft.com/office/drawing/2014/main" id="{8F055D9C-9A92-4248-B2DC-AECE876BBCF2}"/>
              </a:ext>
            </a:extLst>
          </p:cNvPr>
          <p:cNvGraphicFramePr>
            <a:graphicFrameLocks noGrp="1"/>
          </p:cNvGraphicFramePr>
          <p:nvPr>
            <p:extLst>
              <p:ext uri="{D42A27DB-BD31-4B8C-83A1-F6EECF244321}">
                <p14:modId xmlns:p14="http://schemas.microsoft.com/office/powerpoint/2010/main" val="427505027"/>
              </p:ext>
            </p:extLst>
          </p:nvPr>
        </p:nvGraphicFramePr>
        <p:xfrm>
          <a:off x="6175947" y="2599553"/>
          <a:ext cx="5824811" cy="3108960"/>
        </p:xfrm>
        <a:graphic>
          <a:graphicData uri="http://schemas.openxmlformats.org/drawingml/2006/table">
            <a:tbl>
              <a:tblPr>
                <a:tableStyleId>{5C22544A-7EE6-4342-B048-85BDC9FD1C3A}</a:tableStyleId>
              </a:tblPr>
              <a:tblGrid>
                <a:gridCol w="1360369">
                  <a:extLst>
                    <a:ext uri="{9D8B030D-6E8A-4147-A177-3AD203B41FA5}">
                      <a16:colId xmlns:a16="http://schemas.microsoft.com/office/drawing/2014/main" val="1214871548"/>
                    </a:ext>
                  </a:extLst>
                </a:gridCol>
                <a:gridCol w="1528661">
                  <a:extLst>
                    <a:ext uri="{9D8B030D-6E8A-4147-A177-3AD203B41FA5}">
                      <a16:colId xmlns:a16="http://schemas.microsoft.com/office/drawing/2014/main" val="1523416194"/>
                    </a:ext>
                  </a:extLst>
                </a:gridCol>
                <a:gridCol w="1514639">
                  <a:extLst>
                    <a:ext uri="{9D8B030D-6E8A-4147-A177-3AD203B41FA5}">
                      <a16:colId xmlns:a16="http://schemas.microsoft.com/office/drawing/2014/main" val="4206629214"/>
                    </a:ext>
                  </a:extLst>
                </a:gridCol>
                <a:gridCol w="1421142">
                  <a:extLst>
                    <a:ext uri="{9D8B030D-6E8A-4147-A177-3AD203B41FA5}">
                      <a16:colId xmlns:a16="http://schemas.microsoft.com/office/drawing/2014/main" val="2205987589"/>
                    </a:ext>
                  </a:extLst>
                </a:gridCol>
              </a:tblGrid>
              <a:tr h="152186">
                <a:tc gridSpan="3">
                  <a:txBody>
                    <a:bodyPr/>
                    <a:lstStyle/>
                    <a:p>
                      <a:pPr algn="l" fontAlgn="ctr"/>
                      <a:r>
                        <a:rPr lang="en-US" sz="1200" b="1" u="sng" strike="noStrike" dirty="0">
                          <a:effectLst/>
                        </a:rPr>
                        <a:t>Incremental - FY22 Monthly Expenditures</a:t>
                      </a:r>
                      <a:endParaRPr lang="en-US" sz="1200" b="1" i="0" u="sng"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a:p>
                  </a:txBody>
                  <a:tcPr/>
                </a:tc>
                <a:tc>
                  <a:txBody>
                    <a:bodyPr/>
                    <a:lstStyle/>
                    <a:p>
                      <a:pPr algn="l" fontAlgn="b"/>
                      <a:endParaRPr lang="en-US" sz="1200" b="1" i="0" u="none" strike="noStrike">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93994326"/>
                  </a:ext>
                </a:extLst>
              </a:tr>
              <a:tr h="152186">
                <a:tc>
                  <a:txBody>
                    <a:bodyPr/>
                    <a:lstStyle/>
                    <a:p>
                      <a:pPr algn="ctr" fontAlgn="ctr"/>
                      <a:r>
                        <a:rPr lang="en-US" sz="1200" b="1" u="none" strike="noStrike" dirty="0">
                          <a:effectLst/>
                        </a:rPr>
                        <a:t>Inquiry Month</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FYTD</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a:effectLst/>
                        </a:rPr>
                        <a:t>Monthly Change</a:t>
                      </a:r>
                      <a:endParaRPr lang="en-US" sz="1200" b="1" i="0" u="none" strike="noStrike">
                        <a:effectLst/>
                        <a:latin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1200" b="1" u="none" strike="noStrike" dirty="0">
                          <a:effectLst/>
                        </a:rPr>
                        <a:t>Encumbered</a:t>
                      </a:r>
                      <a:endParaRPr lang="en-US" sz="1200" b="1"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1410055"/>
                  </a:ext>
                </a:extLst>
              </a:tr>
              <a:tr h="152186">
                <a:tc>
                  <a:txBody>
                    <a:bodyPr/>
                    <a:lstStyle/>
                    <a:p>
                      <a:pPr algn="ctr" fontAlgn="ctr"/>
                      <a:r>
                        <a:rPr lang="en-US" sz="1200" b="1" u="none" strike="noStrike" dirty="0">
                          <a:effectLst/>
                        </a:rPr>
                        <a:t>1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26,869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26,869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6110518"/>
                  </a:ext>
                </a:extLst>
              </a:tr>
              <a:tr h="152186">
                <a:tc>
                  <a:txBody>
                    <a:bodyPr/>
                    <a:lstStyle/>
                    <a:p>
                      <a:pPr algn="ctr" fontAlgn="ctr"/>
                      <a:r>
                        <a:rPr lang="en-US" sz="1200" b="1" u="none" strike="noStrike" dirty="0">
                          <a:effectLst/>
                        </a:rPr>
                        <a:t>2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206,278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179,410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2,574,698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7006668"/>
                  </a:ext>
                </a:extLst>
              </a:tr>
              <a:tr h="152186">
                <a:tc>
                  <a:txBody>
                    <a:bodyPr/>
                    <a:lstStyle/>
                    <a:p>
                      <a:pPr algn="ctr" fontAlgn="ctr"/>
                      <a:r>
                        <a:rPr lang="en-US" sz="1200" b="1" u="none" strike="noStrike" dirty="0">
                          <a:effectLst/>
                        </a:rPr>
                        <a:t>3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664,702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458,423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2,270,564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4592687"/>
                  </a:ext>
                </a:extLst>
              </a:tr>
              <a:tr h="152186">
                <a:tc>
                  <a:txBody>
                    <a:bodyPr/>
                    <a:lstStyle/>
                    <a:p>
                      <a:pPr algn="ctr" fontAlgn="ctr"/>
                      <a:r>
                        <a:rPr lang="en-US" sz="1200" b="1" u="none" strike="noStrike" dirty="0">
                          <a:effectLst/>
                        </a:rPr>
                        <a:t>4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6515517"/>
                  </a:ext>
                </a:extLst>
              </a:tr>
              <a:tr h="152186">
                <a:tc>
                  <a:txBody>
                    <a:bodyPr/>
                    <a:lstStyle/>
                    <a:p>
                      <a:pPr algn="ctr" fontAlgn="ctr"/>
                      <a:r>
                        <a:rPr lang="en-US" sz="1200" b="1" u="none" strike="noStrike" dirty="0">
                          <a:effectLst/>
                        </a:rPr>
                        <a:t>5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5543896"/>
                  </a:ext>
                </a:extLst>
              </a:tr>
              <a:tr h="152186">
                <a:tc>
                  <a:txBody>
                    <a:bodyPr/>
                    <a:lstStyle/>
                    <a:p>
                      <a:pPr algn="ctr" fontAlgn="ctr"/>
                      <a:r>
                        <a:rPr lang="en-US" sz="1200" b="1" u="none" strike="noStrike" dirty="0">
                          <a:effectLst/>
                        </a:rPr>
                        <a:t>6 </a:t>
                      </a:r>
                      <a:endParaRPr lang="en-US" sz="1200" b="1" i="1"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52078939"/>
                  </a:ext>
                </a:extLst>
              </a:tr>
              <a:tr h="152186">
                <a:tc>
                  <a:txBody>
                    <a:bodyPr/>
                    <a:lstStyle/>
                    <a:p>
                      <a:pPr algn="ctr" fontAlgn="ctr"/>
                      <a:r>
                        <a:rPr lang="en-US" sz="1200" b="1" u="none" strike="noStrike">
                          <a:effectLst/>
                        </a:rPr>
                        <a:t>7 </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5333862"/>
                  </a:ext>
                </a:extLst>
              </a:tr>
              <a:tr h="152186">
                <a:tc>
                  <a:txBody>
                    <a:bodyPr/>
                    <a:lstStyle/>
                    <a:p>
                      <a:pPr algn="ctr" fontAlgn="ctr"/>
                      <a:r>
                        <a:rPr lang="en-US" sz="1200" b="1" u="none" strike="noStrike">
                          <a:effectLst/>
                        </a:rPr>
                        <a:t>8 </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064516"/>
                  </a:ext>
                </a:extLst>
              </a:tr>
              <a:tr h="152186">
                <a:tc>
                  <a:txBody>
                    <a:bodyPr/>
                    <a:lstStyle/>
                    <a:p>
                      <a:pPr algn="ctr" fontAlgn="ctr"/>
                      <a:r>
                        <a:rPr lang="en-US" sz="1200" b="1" u="none" strike="noStrike">
                          <a:effectLst/>
                        </a:rPr>
                        <a:t>9 </a:t>
                      </a:r>
                      <a:endParaRPr lang="en-US" sz="1200" b="1"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240903"/>
                  </a:ext>
                </a:extLst>
              </a:tr>
              <a:tr h="152186">
                <a:tc>
                  <a:txBody>
                    <a:bodyPr/>
                    <a:lstStyle/>
                    <a:p>
                      <a:pPr algn="ctr" fontAlgn="ctr"/>
                      <a:r>
                        <a:rPr lang="en-US" sz="1200" b="1" u="none" strike="noStrike" dirty="0">
                          <a:effectLst/>
                        </a:rPr>
                        <a:t>10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1464532"/>
                  </a:ext>
                </a:extLst>
              </a:tr>
              <a:tr h="152186">
                <a:tc>
                  <a:txBody>
                    <a:bodyPr/>
                    <a:lstStyle/>
                    <a:p>
                      <a:pPr algn="ctr" fontAlgn="ctr"/>
                      <a:r>
                        <a:rPr lang="en-US" sz="1200" b="1" u="none" strike="noStrike" dirty="0">
                          <a:effectLst/>
                        </a:rPr>
                        <a:t>11 </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2568400"/>
                  </a:ext>
                </a:extLst>
              </a:tr>
              <a:tr h="152186">
                <a:tc>
                  <a:txBody>
                    <a:bodyPr/>
                    <a:lstStyle/>
                    <a:p>
                      <a:pPr algn="ctr" fontAlgn="ctr"/>
                      <a:r>
                        <a:rPr lang="en-US" sz="1200" b="1" u="none" strike="noStrike" dirty="0">
                          <a:effectLst/>
                        </a:rPr>
                        <a:t>12 &amp; 13</a:t>
                      </a:r>
                      <a:endParaRPr lang="en-US" sz="1200" b="1" i="0" u="none" strike="noStrike" dirty="0">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1200" u="none" strike="noStrike">
                          <a:effectLst/>
                        </a:rPr>
                        <a:t> $                  -   </a:t>
                      </a:r>
                      <a:endParaRPr lang="en-US" sz="1200" b="0" i="0" u="none" strike="noStrike">
                        <a:effectLst/>
                        <a:latin typeface="Arial" panose="020B0604020202020204" pitchFamily="34" charset="0"/>
                      </a:endParaRPr>
                    </a:p>
                  </a:txBody>
                  <a:tcPr marL="0" marR="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8823032"/>
                  </a:ext>
                </a:extLst>
              </a:tr>
              <a:tr h="152186">
                <a:tc>
                  <a:txBody>
                    <a:bodyPr/>
                    <a:lstStyle/>
                    <a:p>
                      <a:pPr algn="l" fontAlgn="b"/>
                      <a:r>
                        <a:rPr lang="en-US" sz="1200" u="none" strike="noStrike" dirty="0">
                          <a:effectLst/>
                        </a:rPr>
                        <a:t> </a:t>
                      </a:r>
                      <a:endParaRPr lang="en-US" sz="1200" b="0" i="0" u="none" strike="noStrike" dirty="0">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u="none" strike="noStrike">
                          <a:effectLst/>
                        </a:rPr>
                        <a:t> </a:t>
                      </a:r>
                      <a:endParaRPr lang="en-US" sz="1200" b="0" i="0" u="none" strike="noStrike">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dirty="0">
                          <a:effectLst/>
                        </a:rPr>
                        <a:t> $        664,702 </a:t>
                      </a:r>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dirty="0">
                          <a:effectLst/>
                        </a:rPr>
                        <a:t> $   4,845,262 </a:t>
                      </a:r>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7875073"/>
                  </a:ext>
                </a:extLst>
              </a:tr>
              <a:tr h="152186">
                <a:tc>
                  <a:txBody>
                    <a:bodyPr/>
                    <a:lstStyle/>
                    <a:p>
                      <a:pPr algn="l" fontAlgn="b"/>
                      <a:endParaRPr lang="en-US" sz="1200" b="0" i="0" u="none" strike="noStrike" dirty="0">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200" u="none" strike="noStrike" dirty="0">
                          <a:effectLst/>
                        </a:rPr>
                        <a:t> $        664,702 </a:t>
                      </a:r>
                      <a:endParaRPr lang="en-US" sz="1200" b="0" i="0" u="none" strike="noStrike" dirty="0">
                        <a:effectLst/>
                        <a:latin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3489387"/>
                  </a:ext>
                </a:extLst>
              </a:tr>
              <a:tr h="152186">
                <a:tc>
                  <a:txBody>
                    <a:bodyPr/>
                    <a:lstStyle/>
                    <a:p>
                      <a:pPr algn="l" fontAlgn="b"/>
                      <a:endParaRPr lang="en-US" sz="1200" b="0" i="0" u="none" strike="noStrike" dirty="0">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200" b="0" i="0" u="none" strike="noStrike">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200" u="none" strike="noStrike">
                          <a:effectLst/>
                        </a:rPr>
                        <a:t> $                  -   </a:t>
                      </a:r>
                      <a:endParaRPr lang="en-US" sz="1200" b="0" i="0" u="none" strike="noStrike">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endParaRPr lang="en-US" sz="1200" b="0" i="0" u="none" strike="noStrike" dirty="0">
                        <a:effectLst/>
                        <a:latin typeface="Arial" panose="020B0604020202020204" pitchFamily="34" charset="0"/>
                      </a:endParaRP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5146682"/>
                  </a:ext>
                </a:extLst>
              </a:tr>
            </a:tbl>
          </a:graphicData>
        </a:graphic>
      </p:graphicFrame>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552" y="66811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7237879"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FY20 Monthly Exp-Enc Changes</a:t>
            </a:r>
          </a:p>
        </p:txBody>
      </p:sp>
    </p:spTree>
    <p:extLst>
      <p:ext uri="{BB962C8B-B14F-4D97-AF65-F5344CB8AC3E}">
        <p14:creationId xmlns:p14="http://schemas.microsoft.com/office/powerpoint/2010/main" val="749119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Manager Report</a:t>
            </a:r>
          </a:p>
          <a:p>
            <a:pPr algn="ctr"/>
            <a:r>
              <a:rPr lang="en-US" sz="4800" dirty="0">
                <a:latin typeface="Arial" panose="020B0604020202020204" pitchFamily="34" charset="0"/>
                <a:cs typeface="Arial" panose="020B0604020202020204" pitchFamily="34" charset="0"/>
              </a:rPr>
              <a:t>Travis Dougherty</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Maryland Relay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travis.dougherty@maryland.gov | 202-753-9119 (VP)</a:t>
            </a:r>
          </a:p>
        </p:txBody>
      </p:sp>
      <p:pic>
        <p:nvPicPr>
          <p:cNvPr id="7" name="Picture 6" descr="A picture containing text, device, gauge&#10;&#10;Description automatically generated">
            <a:extLst>
              <a:ext uri="{FF2B5EF4-FFF2-40B4-BE49-F238E27FC236}">
                <a16:creationId xmlns:a16="http://schemas.microsoft.com/office/drawing/2014/main" id="{158882AF-8E79-034C-82EF-7683A93D92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6596" y="820670"/>
            <a:ext cx="3478807" cy="1526897"/>
          </a:xfrm>
          <a:prstGeom prst="rect">
            <a:avLst/>
          </a:prstGeom>
        </p:spPr>
      </p:pic>
    </p:spTree>
    <p:extLst>
      <p:ext uri="{BB962C8B-B14F-4D97-AF65-F5344CB8AC3E}">
        <p14:creationId xmlns:p14="http://schemas.microsoft.com/office/powerpoint/2010/main" val="829569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4382"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226215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FCC DAC</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25" name="Rectangle 24">
            <a:extLst>
              <a:ext uri="{FF2B5EF4-FFF2-40B4-BE49-F238E27FC236}">
                <a16:creationId xmlns:a16="http://schemas.microsoft.com/office/drawing/2014/main" id="{69DC17DE-F70F-2043-9770-5626DA21614A}"/>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30" name="Oval 29">
            <a:extLst>
              <a:ext uri="{FF2B5EF4-FFF2-40B4-BE49-F238E27FC236}">
                <a16:creationId xmlns:a16="http://schemas.microsoft.com/office/drawing/2014/main" id="{31D7A264-DBAD-AF46-92F1-20C8E9909B62}"/>
              </a:ext>
            </a:extLst>
          </p:cNvPr>
          <p:cNvSpPr/>
          <p:nvPr/>
        </p:nvSpPr>
        <p:spPr>
          <a:xfrm>
            <a:off x="1347896" y="2638440"/>
            <a:ext cx="1704555" cy="1704555"/>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F124B92-8760-B14A-8478-3B541073F19B}"/>
              </a:ext>
            </a:extLst>
          </p:cNvPr>
          <p:cNvSpPr/>
          <p:nvPr/>
        </p:nvSpPr>
        <p:spPr>
          <a:xfrm>
            <a:off x="742401" y="4433167"/>
            <a:ext cx="2514279" cy="461665"/>
          </a:xfrm>
          <a:prstGeom prst="rect">
            <a:avLst/>
          </a:prstGeom>
        </p:spPr>
        <p:txBody>
          <a:bodyPr wrap="none">
            <a:spAutoFit/>
          </a:bodyPr>
          <a:lstStyle/>
          <a:p>
            <a:pPr lvl="0" algn="ctr"/>
            <a:r>
              <a:rPr lang="en-US" sz="2400" b="1" dirty="0">
                <a:solidFill>
                  <a:srgbClr val="C11339"/>
                </a:solidFill>
              </a:rPr>
              <a:t>New Work Groups</a:t>
            </a:r>
          </a:p>
        </p:txBody>
      </p:sp>
      <p:sp>
        <p:nvSpPr>
          <p:cNvPr id="34" name="Rectangle 33">
            <a:extLst>
              <a:ext uri="{FF2B5EF4-FFF2-40B4-BE49-F238E27FC236}">
                <a16:creationId xmlns:a16="http://schemas.microsoft.com/office/drawing/2014/main" id="{51F36470-13F9-B140-8EF9-998D0A25AB9E}"/>
              </a:ext>
            </a:extLst>
          </p:cNvPr>
          <p:cNvSpPr/>
          <p:nvPr/>
        </p:nvSpPr>
        <p:spPr>
          <a:xfrm>
            <a:off x="8243104" y="4433534"/>
            <a:ext cx="3223859" cy="830997"/>
          </a:xfrm>
          <a:prstGeom prst="rect">
            <a:avLst/>
          </a:prstGeom>
        </p:spPr>
        <p:txBody>
          <a:bodyPr wrap="square">
            <a:spAutoFit/>
          </a:bodyPr>
          <a:lstStyle/>
          <a:p>
            <a:pPr lvl="0" algn="ctr"/>
            <a:r>
              <a:rPr lang="en-US" sz="2400" b="1" dirty="0">
                <a:solidFill>
                  <a:srgbClr val="C11339"/>
                </a:solidFill>
              </a:rPr>
              <a:t>TRS on Video Conference Platforms</a:t>
            </a:r>
            <a:endParaRPr lang="en-US" sz="1400" b="1" dirty="0">
              <a:solidFill>
                <a:srgbClr val="C11339"/>
              </a:solidFill>
            </a:endParaRPr>
          </a:p>
        </p:txBody>
      </p:sp>
      <p:sp>
        <p:nvSpPr>
          <p:cNvPr id="36" name="Rectangle 35">
            <a:extLst>
              <a:ext uri="{FF2B5EF4-FFF2-40B4-BE49-F238E27FC236}">
                <a16:creationId xmlns:a16="http://schemas.microsoft.com/office/drawing/2014/main" id="{59711989-71D7-1E41-9967-A296994842F4}"/>
              </a:ext>
            </a:extLst>
          </p:cNvPr>
          <p:cNvSpPr/>
          <p:nvPr/>
        </p:nvSpPr>
        <p:spPr>
          <a:xfrm>
            <a:off x="4740852" y="4443018"/>
            <a:ext cx="2217788" cy="461665"/>
          </a:xfrm>
          <a:prstGeom prst="rect">
            <a:avLst/>
          </a:prstGeom>
        </p:spPr>
        <p:txBody>
          <a:bodyPr wrap="none">
            <a:spAutoFit/>
          </a:bodyPr>
          <a:lstStyle/>
          <a:p>
            <a:pPr lvl="0" algn="ctr"/>
            <a:r>
              <a:rPr lang="en-US" sz="2400" b="1" dirty="0">
                <a:solidFill>
                  <a:srgbClr val="C11339"/>
                </a:solidFill>
              </a:rPr>
              <a:t>RTT on Wireline</a:t>
            </a:r>
            <a:endParaRPr lang="en-US" sz="1400" b="1" dirty="0">
              <a:solidFill>
                <a:srgbClr val="C11339"/>
              </a:solidFill>
            </a:endParaRPr>
          </a:p>
        </p:txBody>
      </p:sp>
      <p:pic>
        <p:nvPicPr>
          <p:cNvPr id="8" name="Picture 7">
            <a:extLst>
              <a:ext uri="{FF2B5EF4-FFF2-40B4-BE49-F238E27FC236}">
                <a16:creationId xmlns:a16="http://schemas.microsoft.com/office/drawing/2014/main" id="{60C3D9E5-29D6-A447-B9F9-098737D0585A}"/>
              </a:ext>
            </a:extLst>
          </p:cNvPr>
          <p:cNvPicPr>
            <a:picLocks noChangeAspect="1"/>
          </p:cNvPicPr>
          <p:nvPr/>
        </p:nvPicPr>
        <p:blipFill>
          <a:blip r:embed="rId5"/>
          <a:stretch>
            <a:fillRect/>
          </a:stretch>
        </p:blipFill>
        <p:spPr>
          <a:xfrm>
            <a:off x="1725079" y="2985654"/>
            <a:ext cx="984705" cy="1108704"/>
          </a:xfrm>
          <a:prstGeom prst="rect">
            <a:avLst/>
          </a:prstGeom>
        </p:spPr>
      </p:pic>
      <p:sp>
        <p:nvSpPr>
          <p:cNvPr id="50" name="Oval 49">
            <a:extLst>
              <a:ext uri="{FF2B5EF4-FFF2-40B4-BE49-F238E27FC236}">
                <a16:creationId xmlns:a16="http://schemas.microsoft.com/office/drawing/2014/main" id="{E10D778C-8707-6F4C-BCBF-65E6B9A323D4}"/>
              </a:ext>
            </a:extLst>
          </p:cNvPr>
          <p:cNvSpPr/>
          <p:nvPr/>
        </p:nvSpPr>
        <p:spPr>
          <a:xfrm>
            <a:off x="4997460" y="2638439"/>
            <a:ext cx="1704555" cy="1704555"/>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BA506F3-5810-2540-A0AC-565DAC719D57}"/>
              </a:ext>
            </a:extLst>
          </p:cNvPr>
          <p:cNvPicPr>
            <a:picLocks noChangeAspect="1"/>
          </p:cNvPicPr>
          <p:nvPr/>
        </p:nvPicPr>
        <p:blipFill>
          <a:blip r:embed="rId6"/>
          <a:stretch>
            <a:fillRect/>
          </a:stretch>
        </p:blipFill>
        <p:spPr>
          <a:xfrm>
            <a:off x="5594719" y="2986451"/>
            <a:ext cx="536433" cy="1010042"/>
          </a:xfrm>
          <a:prstGeom prst="rect">
            <a:avLst/>
          </a:prstGeom>
        </p:spPr>
      </p:pic>
      <p:sp>
        <p:nvSpPr>
          <p:cNvPr id="51" name="Oval 50">
            <a:extLst>
              <a:ext uri="{FF2B5EF4-FFF2-40B4-BE49-F238E27FC236}">
                <a16:creationId xmlns:a16="http://schemas.microsoft.com/office/drawing/2014/main" id="{149117C0-7B40-CD40-B9D8-B6B80A11A098}"/>
              </a:ext>
            </a:extLst>
          </p:cNvPr>
          <p:cNvSpPr/>
          <p:nvPr/>
        </p:nvSpPr>
        <p:spPr>
          <a:xfrm>
            <a:off x="9076508" y="2638439"/>
            <a:ext cx="1704555" cy="1704555"/>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BDC30635-BEE2-8044-867A-C43D6E92F36D}"/>
              </a:ext>
            </a:extLst>
          </p:cNvPr>
          <p:cNvPicPr>
            <a:picLocks noChangeAspect="1"/>
          </p:cNvPicPr>
          <p:nvPr/>
        </p:nvPicPr>
        <p:blipFill>
          <a:blip r:embed="rId7"/>
          <a:stretch>
            <a:fillRect/>
          </a:stretch>
        </p:blipFill>
        <p:spPr>
          <a:xfrm>
            <a:off x="9424786" y="3119224"/>
            <a:ext cx="1087571" cy="770546"/>
          </a:xfrm>
          <a:prstGeom prst="rect">
            <a:avLst/>
          </a:prstGeom>
        </p:spPr>
      </p:pic>
    </p:spTree>
    <p:extLst>
      <p:ext uri="{BB962C8B-B14F-4D97-AF65-F5344CB8AC3E}">
        <p14:creationId xmlns:p14="http://schemas.microsoft.com/office/powerpoint/2010/main" val="483749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Director’s Report</a:t>
            </a:r>
          </a:p>
          <a:p>
            <a:pPr algn="ctr"/>
            <a:r>
              <a:rPr lang="en-US" sz="4800" dirty="0">
                <a:latin typeface="Arial" panose="020B0604020202020204" pitchFamily="34" charset="0"/>
                <a:cs typeface="Arial" panose="020B0604020202020204" pitchFamily="34" charset="0"/>
              </a:rPr>
              <a:t>David </a:t>
            </a:r>
            <a:r>
              <a:rPr lang="en-US" sz="4800" dirty="0" err="1">
                <a:latin typeface="Arial" panose="020B0604020202020204" pitchFamily="34" charset="0"/>
                <a:cs typeface="Arial" panose="020B0604020202020204" pitchFamily="34" charset="0"/>
              </a:rPr>
              <a:t>Bahar</a:t>
            </a:r>
            <a:endParaRPr lang="en-US" sz="4800" dirty="0">
              <a:latin typeface="Arial" panose="020B0604020202020204" pitchFamily="34"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a:p>
            <a:pPr lvl="0" algn="ctr">
              <a:lnSpc>
                <a:spcPct val="150000"/>
              </a:lnSpc>
            </a:pPr>
            <a:r>
              <a:rPr lang="en-US" sz="2800" i="1" dirty="0">
                <a:solidFill>
                  <a:prstClr val="black"/>
                </a:solidFill>
                <a:latin typeface="Arial" panose="020B0604020202020204" pitchFamily="34" charset="0"/>
                <a:cs typeface="Arial" panose="020B0604020202020204" pitchFamily="34" charset="0"/>
              </a:rPr>
              <a:t>Director </a:t>
            </a:r>
          </a:p>
          <a:p>
            <a:pPr algn="ctr">
              <a:lnSpc>
                <a:spcPct val="150000"/>
              </a:lnSpc>
            </a:pPr>
            <a:r>
              <a:rPr lang="en-US" sz="2400" dirty="0" err="1">
                <a:solidFill>
                  <a:prstClr val="black"/>
                </a:solidFill>
                <a:latin typeface="Arial" panose="020B0604020202020204" pitchFamily="34" charset="0"/>
                <a:cs typeface="Arial" panose="020B0604020202020204" pitchFamily="34" charset="0"/>
              </a:rPr>
              <a:t>david.bahar@maryland.gov</a:t>
            </a:r>
            <a:r>
              <a:rPr lang="en-US" sz="2400" dirty="0">
                <a:solidFill>
                  <a:prstClr val="black"/>
                </a:solidFill>
                <a:latin typeface="Arial" panose="020B0604020202020204" pitchFamily="34" charset="0"/>
                <a:cs typeface="Arial" panose="020B0604020202020204" pitchFamily="34" charset="0"/>
              </a:rPr>
              <a:t> | 240-319-9199 (SMS)</a:t>
            </a:r>
            <a:endParaRPr lang="en-US" sz="4800" dirty="0">
              <a:latin typeface="Arial" panose="020B0604020202020204" pitchFamily="34" charset="0"/>
              <a:cs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E84AFEDF-2779-5546-A05F-840904FDD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144988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46618"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182614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NASRA</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1" name="Rectangle 10">
            <a:extLst>
              <a:ext uri="{FF2B5EF4-FFF2-40B4-BE49-F238E27FC236}">
                <a16:creationId xmlns:a16="http://schemas.microsoft.com/office/drawing/2014/main" id="{DD40E895-BD98-EB45-83CC-434689ADB5A8}"/>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3" name="Rectangle 12">
            <a:extLst>
              <a:ext uri="{FF2B5EF4-FFF2-40B4-BE49-F238E27FC236}">
                <a16:creationId xmlns:a16="http://schemas.microsoft.com/office/drawing/2014/main" id="{6B419151-5C21-E045-B21E-20A1346C60B7}"/>
              </a:ext>
            </a:extLst>
          </p:cNvPr>
          <p:cNvSpPr/>
          <p:nvPr/>
        </p:nvSpPr>
        <p:spPr>
          <a:xfrm>
            <a:off x="848182" y="2307610"/>
            <a:ext cx="10655530" cy="1184940"/>
          </a:xfrm>
          <a:prstGeom prst="rect">
            <a:avLst/>
          </a:prstGeom>
        </p:spPr>
        <p:txBody>
          <a:bodyPr wrap="square">
            <a:spAutoFit/>
          </a:bodyPr>
          <a:lstStyle/>
          <a:p>
            <a:pPr marL="342900" indent="-342900">
              <a:spcBef>
                <a:spcPts val="1800"/>
              </a:spcBef>
              <a:buFont typeface="Arial" panose="020B0604020202020204" pitchFamily="34" charset="0"/>
              <a:buChar char="•"/>
            </a:pPr>
            <a:r>
              <a:rPr lang="en-US" sz="2800" dirty="0">
                <a:latin typeface="+mj-lt"/>
              </a:rPr>
              <a:t>NASRA elected as Member-at-Large</a:t>
            </a:r>
          </a:p>
          <a:p>
            <a:pPr marL="342900" indent="-342900">
              <a:spcBef>
                <a:spcPts val="1800"/>
              </a:spcBef>
              <a:buFont typeface="Arial" panose="020B0604020202020204" pitchFamily="34" charset="0"/>
              <a:buChar char="•"/>
            </a:pPr>
            <a:r>
              <a:rPr lang="en-US" sz="2800" dirty="0">
                <a:latin typeface="+mj-lt"/>
              </a:rPr>
              <a:t>CTS CHAT webinar with NASRA and TEDPA</a:t>
            </a:r>
          </a:p>
        </p:txBody>
      </p:sp>
      <p:pic>
        <p:nvPicPr>
          <p:cNvPr id="1026" name="Picture 2" descr="NASRA – National Association For State Relay Administration">
            <a:extLst>
              <a:ext uri="{FF2B5EF4-FFF2-40B4-BE49-F238E27FC236}">
                <a16:creationId xmlns:a16="http://schemas.microsoft.com/office/drawing/2014/main" id="{67537A0F-2951-EB4A-B7DD-7A30CF657E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208" y="4125217"/>
            <a:ext cx="39878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51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144"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36529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RTT Developments</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5" name="Rectangle 14">
            <a:extLst>
              <a:ext uri="{FF2B5EF4-FFF2-40B4-BE49-F238E27FC236}">
                <a16:creationId xmlns:a16="http://schemas.microsoft.com/office/drawing/2014/main" id="{A043F27E-D20A-4441-9299-E52724B80CAF}"/>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3" name="Rectangle 12">
            <a:extLst>
              <a:ext uri="{FF2B5EF4-FFF2-40B4-BE49-F238E27FC236}">
                <a16:creationId xmlns:a16="http://schemas.microsoft.com/office/drawing/2014/main" id="{36F155AB-B4F0-E941-BB22-85A240ACA7BE}"/>
              </a:ext>
            </a:extLst>
          </p:cNvPr>
          <p:cNvSpPr/>
          <p:nvPr/>
        </p:nvSpPr>
        <p:spPr>
          <a:xfrm>
            <a:off x="848182" y="2307610"/>
            <a:ext cx="10655530" cy="2708434"/>
          </a:xfrm>
          <a:prstGeom prst="rect">
            <a:avLst/>
          </a:prstGeom>
        </p:spPr>
        <p:txBody>
          <a:bodyPr wrap="square">
            <a:spAutoFit/>
          </a:bodyPr>
          <a:lstStyle/>
          <a:p>
            <a:pPr marL="342900" indent="-342900">
              <a:spcBef>
                <a:spcPts val="1800"/>
              </a:spcBef>
              <a:buFont typeface="Arial" panose="020B0604020202020204" pitchFamily="34" charset="0"/>
              <a:buChar char="•"/>
            </a:pPr>
            <a:r>
              <a:rPr lang="en-US" sz="2800" dirty="0">
                <a:latin typeface="+mj-lt"/>
              </a:rPr>
              <a:t>NASRA members voted to send a letter to FCC to request RTT to pass through N-1-1 and toll-free numbers</a:t>
            </a:r>
          </a:p>
          <a:p>
            <a:pPr marL="342900" indent="-342900">
              <a:spcBef>
                <a:spcPts val="1800"/>
              </a:spcBef>
              <a:buFont typeface="Arial" panose="020B0604020202020204" pitchFamily="34" charset="0"/>
              <a:buChar char="•"/>
            </a:pPr>
            <a:r>
              <a:rPr lang="en-US" sz="2800" dirty="0">
                <a:latin typeface="+mj-lt"/>
              </a:rPr>
              <a:t>E911 Commission sent a letter to FCC and Carriers to request RTT to pass through their wireless network</a:t>
            </a:r>
          </a:p>
          <a:p>
            <a:pPr marL="342900" indent="-342900">
              <a:spcBef>
                <a:spcPts val="1800"/>
              </a:spcBef>
              <a:buFont typeface="Arial" panose="020B0604020202020204" pitchFamily="34" charset="0"/>
              <a:buChar char="•"/>
            </a:pPr>
            <a:r>
              <a:rPr lang="en-US" sz="2800" dirty="0">
                <a:latin typeface="+mj-lt"/>
              </a:rPr>
              <a:t>Interoperable Accessibility Coalition</a:t>
            </a:r>
          </a:p>
        </p:txBody>
      </p:sp>
    </p:spTree>
    <p:extLst>
      <p:ext uri="{BB962C8B-B14F-4D97-AF65-F5344CB8AC3E}">
        <p14:creationId xmlns:p14="http://schemas.microsoft.com/office/powerpoint/2010/main" val="2883063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144"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46789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RCC Developments</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5" name="Rectangle 14">
            <a:extLst>
              <a:ext uri="{FF2B5EF4-FFF2-40B4-BE49-F238E27FC236}">
                <a16:creationId xmlns:a16="http://schemas.microsoft.com/office/drawing/2014/main" id="{A043F27E-D20A-4441-9299-E52724B80CAF}"/>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0" name="Rectangle 9">
            <a:extLst>
              <a:ext uri="{FF2B5EF4-FFF2-40B4-BE49-F238E27FC236}">
                <a16:creationId xmlns:a16="http://schemas.microsoft.com/office/drawing/2014/main" id="{4D1B8565-C7BE-174B-9B41-07D18C78E9BD}"/>
              </a:ext>
            </a:extLst>
          </p:cNvPr>
          <p:cNvSpPr/>
          <p:nvPr/>
        </p:nvSpPr>
        <p:spPr>
          <a:xfrm>
            <a:off x="848182" y="2307610"/>
            <a:ext cx="10655530" cy="1846659"/>
          </a:xfrm>
          <a:prstGeom prst="rect">
            <a:avLst/>
          </a:prstGeom>
        </p:spPr>
        <p:txBody>
          <a:bodyPr wrap="square">
            <a:spAutoFit/>
          </a:bodyPr>
          <a:lstStyle/>
          <a:p>
            <a:pPr marL="342900" indent="-342900">
              <a:spcBef>
                <a:spcPts val="1800"/>
              </a:spcBef>
              <a:buFont typeface="Arial" panose="020B0604020202020204" pitchFamily="34" charset="0"/>
              <a:buChar char="•"/>
            </a:pPr>
            <a:r>
              <a:rPr lang="en-US" sz="2800" dirty="0">
                <a:latin typeface="+mj-lt"/>
              </a:rPr>
              <a:t>RCC Approval Process</a:t>
            </a:r>
          </a:p>
          <a:p>
            <a:pPr marL="342900" indent="-342900">
              <a:spcBef>
                <a:spcPts val="1800"/>
              </a:spcBef>
              <a:buFont typeface="Arial" panose="020B0604020202020204" pitchFamily="34" charset="0"/>
              <a:buChar char="•"/>
            </a:pPr>
            <a:r>
              <a:rPr lang="en-US" sz="2800" dirty="0">
                <a:latin typeface="+mj-lt"/>
              </a:rPr>
              <a:t>RCC Regulation Updates</a:t>
            </a:r>
          </a:p>
          <a:p>
            <a:pPr marL="342900" indent="-342900">
              <a:spcBef>
                <a:spcPts val="1800"/>
              </a:spcBef>
              <a:buFont typeface="Arial" panose="020B0604020202020204" pitchFamily="34" charset="0"/>
              <a:buChar char="•"/>
            </a:pPr>
            <a:r>
              <a:rPr lang="en-US" sz="2800" dirty="0">
                <a:latin typeface="+mj-lt"/>
              </a:rPr>
              <a:t>Federal Relay and GSA</a:t>
            </a:r>
          </a:p>
        </p:txBody>
      </p:sp>
    </p:spTree>
    <p:extLst>
      <p:ext uri="{BB962C8B-B14F-4D97-AF65-F5344CB8AC3E}">
        <p14:creationId xmlns:p14="http://schemas.microsoft.com/office/powerpoint/2010/main" val="357370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82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MAT Manager Report</a:t>
            </a:r>
          </a:p>
          <a:p>
            <a:pPr algn="ctr"/>
            <a:r>
              <a:rPr lang="en-US" sz="4800" dirty="0">
                <a:latin typeface="Arial" panose="020B0604020202020204" pitchFamily="34" charset="0"/>
                <a:cs typeface="Arial" panose="020B0604020202020204" pitchFamily="34" charset="0"/>
              </a:rPr>
              <a:t>Kevin </a:t>
            </a:r>
            <a:r>
              <a:rPr lang="en-US" sz="4800" dirty="0" err="1">
                <a:latin typeface="Arial" panose="020B0604020202020204" pitchFamily="34" charset="0"/>
                <a:cs typeface="Arial" panose="020B0604020202020204" pitchFamily="34" charset="0"/>
              </a:rPr>
              <a:t>Steffy</a:t>
            </a:r>
            <a:endParaRPr lang="en-US" sz="4800" dirty="0">
              <a:latin typeface="Arial" panose="020B0604020202020204" pitchFamily="34" charset="0"/>
              <a:cs typeface="Arial" panose="020B0604020202020204" pitchFamily="34" charset="0"/>
            </a:endParaRPr>
          </a:p>
          <a:p>
            <a:pPr lvl="0" algn="ctr"/>
            <a:endParaRPr lang="en-US" sz="2800" i="1" dirty="0">
              <a:solidFill>
                <a:prstClr val="black"/>
              </a:solidFill>
              <a:latin typeface="Arial" panose="020B0604020202020204" pitchFamily="34" charset="0"/>
              <a:cs typeface="Arial" panose="020B0604020202020204" pitchFamily="34" charset="0"/>
            </a:endParaRPr>
          </a:p>
          <a:p>
            <a:pPr algn="ctr">
              <a:lnSpc>
                <a:spcPct val="150000"/>
              </a:lnSpc>
            </a:pPr>
            <a:r>
              <a:rPr lang="en-US" sz="2800" i="1" dirty="0">
                <a:solidFill>
                  <a:prstClr val="black"/>
                </a:solidFill>
                <a:latin typeface="Arial" panose="020B0604020202020204" pitchFamily="34" charset="0"/>
                <a:cs typeface="Arial" panose="020B0604020202020204" pitchFamily="34" charset="0"/>
              </a:rPr>
              <a:t>MAT Manager</a:t>
            </a:r>
            <a:br>
              <a:rPr lang="en-US" sz="2400" dirty="0">
                <a:solidFill>
                  <a:prstClr val="black"/>
                </a:solidFill>
                <a:latin typeface="Arial" panose="020B0604020202020204" pitchFamily="34" charset="0"/>
                <a:cs typeface="Arial" panose="020B0604020202020204" pitchFamily="34" charset="0"/>
              </a:rPr>
            </a:br>
            <a:r>
              <a:rPr lang="en-US" sz="2400" dirty="0" err="1">
                <a:solidFill>
                  <a:prstClr val="black"/>
                </a:solidFill>
                <a:latin typeface="Arial" panose="020B0604020202020204" pitchFamily="34" charset="0"/>
                <a:cs typeface="Arial" panose="020B0604020202020204" pitchFamily="34" charset="0"/>
              </a:rPr>
              <a:t>kevin.steffy@maryland.gov</a:t>
            </a:r>
            <a:r>
              <a:rPr lang="en-US" sz="2400" dirty="0">
                <a:solidFill>
                  <a:prstClr val="black"/>
                </a:solidFill>
                <a:latin typeface="Arial" panose="020B0604020202020204" pitchFamily="34" charset="0"/>
                <a:cs typeface="Arial" panose="020B0604020202020204" pitchFamily="34" charset="0"/>
              </a:rPr>
              <a:t> | 443-852-6717 (SMS)</a:t>
            </a:r>
          </a:p>
        </p:txBody>
      </p:sp>
      <p:pic>
        <p:nvPicPr>
          <p:cNvPr id="8" name="Picture 7" descr="A picture containing text, device, gauge&#10;&#10;Description automatically generated">
            <a:extLst>
              <a:ext uri="{FF2B5EF4-FFF2-40B4-BE49-F238E27FC236}">
                <a16:creationId xmlns:a16="http://schemas.microsoft.com/office/drawing/2014/main" id="{DAAE7F92-17F4-7446-A195-CE226BACE3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8208" y="498394"/>
            <a:ext cx="3995583" cy="1855092"/>
          </a:xfrm>
          <a:prstGeom prst="rect">
            <a:avLst/>
          </a:prstGeom>
        </p:spPr>
      </p:pic>
    </p:spTree>
    <p:extLst>
      <p:ext uri="{BB962C8B-B14F-4D97-AF65-F5344CB8AC3E}">
        <p14:creationId xmlns:p14="http://schemas.microsoft.com/office/powerpoint/2010/main" val="1592905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26385" y="1166769"/>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85233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General Updates</a:t>
            </a:r>
          </a:p>
        </p:txBody>
      </p:sp>
      <p:sp>
        <p:nvSpPr>
          <p:cNvPr id="3" name="Rectangle 2">
            <a:extLst>
              <a:ext uri="{FF2B5EF4-FFF2-40B4-BE49-F238E27FC236}">
                <a16:creationId xmlns:a16="http://schemas.microsoft.com/office/drawing/2014/main" id="{9836B872-F012-394F-A6F7-D58FF7C2AE6E}"/>
              </a:ext>
            </a:extLst>
          </p:cNvPr>
          <p:cNvSpPr/>
          <p:nvPr/>
        </p:nvSpPr>
        <p:spPr>
          <a:xfrm>
            <a:off x="767759" y="2505048"/>
            <a:ext cx="10816376" cy="2616101"/>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From July to September 2021, MAT has received </a:t>
            </a:r>
            <a:r>
              <a:rPr lang="en-US" sz="2400" b="1" dirty="0">
                <a:solidFill>
                  <a:srgbClr val="C11339"/>
                </a:solidFill>
                <a:ea typeface="Times New Roman" panose="02020603050405020304" pitchFamily="18" charset="0"/>
                <a:cs typeface="Times New Roman" panose="02020603050405020304" pitchFamily="18" charset="0"/>
              </a:rPr>
              <a:t>69 new applications</a:t>
            </a:r>
            <a:r>
              <a:rPr lang="en-US" sz="2400" b="1" dirty="0">
                <a:solidFill>
                  <a:srgbClr val="C11339"/>
                </a:solidFill>
                <a:latin typeface="+mj-lt"/>
                <a:ea typeface="Times New Roman" panose="02020603050405020304" pitchFamily="18" charset="0"/>
                <a:cs typeface="Times New Roman" panose="02020603050405020304" pitchFamily="18" charset="0"/>
              </a:rPr>
              <a:t> </a:t>
            </a:r>
            <a:r>
              <a:rPr lang="en-US" sz="2400" dirty="0">
                <a:solidFill>
                  <a:srgbClr val="000000"/>
                </a:solidFill>
                <a:latin typeface="+mj-lt"/>
                <a:ea typeface="Times New Roman" panose="02020603050405020304" pitchFamily="18" charset="0"/>
                <a:cs typeface="Times New Roman" panose="02020603050405020304" pitchFamily="18" charset="0"/>
              </a:rPr>
              <a:t>and distributed a total of</a:t>
            </a:r>
            <a:r>
              <a:rPr lang="en-US" sz="2400" dirty="0">
                <a:solidFill>
                  <a:srgbClr val="000000"/>
                </a:solidFill>
                <a:ea typeface="Times New Roman" panose="02020603050405020304" pitchFamily="18" charset="0"/>
                <a:cs typeface="Times New Roman" panose="02020603050405020304" pitchFamily="18" charset="0"/>
              </a:rPr>
              <a:t> </a:t>
            </a:r>
            <a:r>
              <a:rPr lang="en-US" sz="2400" b="1" dirty="0">
                <a:solidFill>
                  <a:srgbClr val="C11339"/>
                </a:solidFill>
                <a:ea typeface="Times New Roman" panose="02020603050405020304" pitchFamily="18" charset="0"/>
                <a:cs typeface="Times New Roman" panose="02020603050405020304" pitchFamily="18" charset="0"/>
              </a:rPr>
              <a:t>69 pieces of telecommunications equipment</a:t>
            </a:r>
            <a:r>
              <a:rPr lang="en-US" sz="2400" dirty="0">
                <a:solidFill>
                  <a:srgbClr val="000000"/>
                </a:solidFill>
                <a:ea typeface="Times New Roman" panose="02020603050405020304" pitchFamily="18" charset="0"/>
                <a:cs typeface="Times New Roman" panose="02020603050405020304" pitchFamily="18" charset="0"/>
              </a:rPr>
              <a:t>.</a:t>
            </a:r>
            <a:endParaRPr lang="en-US" sz="2400" dirty="0">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In the previous quarterly report, we distributed a total of </a:t>
            </a:r>
            <a:r>
              <a:rPr lang="en-US" sz="2400" b="1" dirty="0">
                <a:solidFill>
                  <a:srgbClr val="C11339"/>
                </a:solidFill>
                <a:ea typeface="Times New Roman" panose="02020603050405020304" pitchFamily="18" charset="0"/>
                <a:cs typeface="Times New Roman" panose="02020603050405020304" pitchFamily="18" charset="0"/>
              </a:rPr>
              <a:t>50 pieces </a:t>
            </a:r>
            <a:r>
              <a:rPr lang="en-US" sz="2400" dirty="0">
                <a:solidFill>
                  <a:srgbClr val="000000"/>
                </a:solidFill>
                <a:latin typeface="+mj-lt"/>
                <a:ea typeface="Times New Roman" panose="02020603050405020304" pitchFamily="18" charset="0"/>
                <a:cs typeface="Times New Roman" panose="02020603050405020304" pitchFamily="18" charset="0"/>
              </a:rPr>
              <a:t>of telecommunications equipment.</a:t>
            </a:r>
            <a:endParaRPr lang="en-US" sz="2400" dirty="0">
              <a:latin typeface="+mj-lt"/>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There is a difference of </a:t>
            </a:r>
            <a:r>
              <a:rPr lang="en-US" sz="2400" b="1" dirty="0">
                <a:solidFill>
                  <a:srgbClr val="C11339"/>
                </a:solidFill>
                <a:ea typeface="Times New Roman" panose="02020603050405020304" pitchFamily="18" charset="0"/>
                <a:cs typeface="Times New Roman" panose="02020603050405020304" pitchFamily="18" charset="0"/>
              </a:rPr>
              <a:t>19 equipment pieces </a:t>
            </a:r>
            <a:r>
              <a:rPr lang="en-US" sz="2400" dirty="0">
                <a:solidFill>
                  <a:srgbClr val="000000"/>
                </a:solidFill>
                <a:latin typeface="+mj-lt"/>
                <a:ea typeface="Times New Roman" panose="02020603050405020304" pitchFamily="18" charset="0"/>
                <a:cs typeface="Times New Roman" panose="02020603050405020304" pitchFamily="18" charset="0"/>
              </a:rPr>
              <a:t>between the previous and current quarters.</a:t>
            </a:r>
            <a:endParaRPr lang="en-US" sz="2400" dirty="0">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7923BA3-73F0-A646-A916-BDA4962D78A1}"/>
              </a:ext>
            </a:extLst>
          </p:cNvPr>
          <p:cNvSpPr txBox="1"/>
          <p:nvPr/>
        </p:nvSpPr>
        <p:spPr>
          <a:xfrm>
            <a:off x="-535459" y="6697362"/>
            <a:ext cx="184731"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0ED1D6F6-AE19-EA41-8928-C9BFF7EBEF87}"/>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3" name="Rectangle 12">
            <a:extLst>
              <a:ext uri="{FF2B5EF4-FFF2-40B4-BE49-F238E27FC236}">
                <a16:creationId xmlns:a16="http://schemas.microsoft.com/office/drawing/2014/main" id="{92F57CF8-DA2C-884A-A663-DA26E75FAFBF}"/>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2446936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6"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41659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8109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from July to September 2021</a:t>
            </a:r>
            <a:endParaRPr lang="en-US" dirty="0">
              <a:solidFill>
                <a:srgbClr val="C11339"/>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A869682-7DF0-0C45-BB7E-86276234DEA6}"/>
              </a:ext>
            </a:extLst>
          </p:cNvPr>
          <p:cNvSpPr/>
          <p:nvPr/>
        </p:nvSpPr>
        <p:spPr>
          <a:xfrm>
            <a:off x="834850" y="2477277"/>
            <a:ext cx="10816376" cy="3373359"/>
          </a:xfrm>
          <a:prstGeom prst="rect">
            <a:avLst/>
          </a:prstGeom>
        </p:spPr>
        <p:txBody>
          <a:bodyPr wrap="square">
            <a:spAutoFit/>
          </a:bodyPr>
          <a:lstStyle/>
          <a:p>
            <a:pPr>
              <a:lnSpc>
                <a:spcPct val="150000"/>
              </a:lnSpc>
            </a:pPr>
            <a:r>
              <a:rPr lang="en-US" dirty="0">
                <a:latin typeface="+mj-lt"/>
              </a:rPr>
              <a:t>Amplified Phone: </a:t>
            </a:r>
            <a:r>
              <a:rPr lang="en-US" b="1" dirty="0"/>
              <a:t>31</a:t>
            </a:r>
            <a:endParaRPr lang="en-US" dirty="0">
              <a:latin typeface="+mj-lt"/>
            </a:endParaRPr>
          </a:p>
          <a:p>
            <a:pPr>
              <a:lnSpc>
                <a:spcPct val="150000"/>
              </a:lnSpc>
            </a:pPr>
            <a:r>
              <a:rPr lang="en-US" dirty="0">
                <a:latin typeface="+mj-lt"/>
              </a:rPr>
              <a:t>Amplified Phone with amplified voice output: </a:t>
            </a:r>
            <a:r>
              <a:rPr lang="en-US" b="1" dirty="0"/>
              <a:t>1</a:t>
            </a:r>
            <a:r>
              <a:rPr lang="en-US" dirty="0">
                <a:latin typeface="+mj-lt"/>
              </a:rPr>
              <a:t> </a:t>
            </a:r>
          </a:p>
          <a:p>
            <a:pPr>
              <a:lnSpc>
                <a:spcPct val="150000"/>
              </a:lnSpc>
            </a:pPr>
            <a:r>
              <a:rPr lang="en-US" dirty="0">
                <a:latin typeface="+mj-lt"/>
              </a:rPr>
              <a:t>Captioned Telephone: </a:t>
            </a:r>
            <a:r>
              <a:rPr lang="en-US" b="1" dirty="0"/>
              <a:t>6</a:t>
            </a:r>
            <a:r>
              <a:rPr lang="en-US" dirty="0">
                <a:latin typeface="+mj-lt"/>
              </a:rPr>
              <a:t> </a:t>
            </a:r>
          </a:p>
          <a:p>
            <a:pPr>
              <a:lnSpc>
                <a:spcPct val="150000"/>
              </a:lnSpc>
            </a:pPr>
            <a:r>
              <a:rPr lang="en-US" dirty="0">
                <a:latin typeface="+mj-lt"/>
              </a:rPr>
              <a:t>Cordless Phone: </a:t>
            </a:r>
            <a:r>
              <a:rPr lang="en-US" b="1" dirty="0"/>
              <a:t>10</a:t>
            </a:r>
          </a:p>
          <a:p>
            <a:pPr>
              <a:lnSpc>
                <a:spcPct val="150000"/>
              </a:lnSpc>
            </a:pPr>
            <a:r>
              <a:rPr lang="en-US" dirty="0">
                <a:latin typeface="+mj-lt"/>
              </a:rPr>
              <a:t>Hands-Free Phone: </a:t>
            </a:r>
            <a:r>
              <a:rPr lang="en-US" b="1" dirty="0"/>
              <a:t>1</a:t>
            </a:r>
            <a:endParaRPr lang="en-US" dirty="0">
              <a:latin typeface="+mj-lt"/>
            </a:endParaRPr>
          </a:p>
          <a:p>
            <a:pPr>
              <a:lnSpc>
                <a:spcPct val="150000"/>
              </a:lnSpc>
            </a:pPr>
            <a:r>
              <a:rPr lang="en-US" dirty="0">
                <a:latin typeface="+mj-lt"/>
              </a:rPr>
              <a:t>iPad: </a:t>
            </a:r>
            <a:r>
              <a:rPr lang="en-US" b="1" dirty="0"/>
              <a:t>18</a:t>
            </a:r>
          </a:p>
          <a:p>
            <a:pPr>
              <a:lnSpc>
                <a:spcPct val="150000"/>
              </a:lnSpc>
            </a:pPr>
            <a:r>
              <a:rPr lang="en-US" dirty="0">
                <a:latin typeface="+mj-lt"/>
              </a:rPr>
              <a:t>Memory Dialing Aid: </a:t>
            </a:r>
            <a:r>
              <a:rPr lang="en-US" b="1" dirty="0"/>
              <a:t>1</a:t>
            </a:r>
          </a:p>
          <a:p>
            <a:pPr>
              <a:lnSpc>
                <a:spcPct val="150000"/>
              </a:lnSpc>
            </a:pPr>
            <a:r>
              <a:rPr lang="en-US" dirty="0">
                <a:latin typeface="+mj-lt"/>
              </a:rPr>
              <a:t>Speakerphone:</a:t>
            </a:r>
            <a:r>
              <a:rPr lang="en-US" b="1" dirty="0"/>
              <a:t> 1</a:t>
            </a:r>
          </a:p>
        </p:txBody>
      </p:sp>
      <p:pic>
        <p:nvPicPr>
          <p:cNvPr id="12" name="Picture 11" descr="A person sitting at a table&#10;&#10;Description automatically generated with low confidence">
            <a:extLst>
              <a:ext uri="{FF2B5EF4-FFF2-40B4-BE49-F238E27FC236}">
                <a16:creationId xmlns:a16="http://schemas.microsoft.com/office/drawing/2014/main" id="{8227507D-7579-6843-B338-FC0BFCC21E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0439" y="2465638"/>
            <a:ext cx="6051456" cy="3774046"/>
          </a:xfrm>
          <a:prstGeom prst="rect">
            <a:avLst/>
          </a:prstGeom>
        </p:spPr>
      </p:pic>
      <p:sp>
        <p:nvSpPr>
          <p:cNvPr id="18" name="Rectangle 17">
            <a:extLst>
              <a:ext uri="{FF2B5EF4-FFF2-40B4-BE49-F238E27FC236}">
                <a16:creationId xmlns:a16="http://schemas.microsoft.com/office/drawing/2014/main" id="{E3F58BAC-9714-7D45-90E9-DC0839C6301A}"/>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pic>
        <p:nvPicPr>
          <p:cNvPr id="7" name="Picture 6" descr="A person wearing sunglasses and holding a tablet&#10;&#10;Description automatically generated with low confidence">
            <a:extLst>
              <a:ext uri="{FF2B5EF4-FFF2-40B4-BE49-F238E27FC236}">
                <a16:creationId xmlns:a16="http://schemas.microsoft.com/office/drawing/2014/main" id="{C591D817-44D3-8F4F-8349-DE7650D42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00439" y="2465638"/>
            <a:ext cx="6056945" cy="3774046"/>
          </a:xfrm>
          <a:prstGeom prst="rect">
            <a:avLst/>
          </a:prstGeom>
        </p:spPr>
      </p:pic>
      <p:sp>
        <p:nvSpPr>
          <p:cNvPr id="15" name="Rectangle 14">
            <a:extLst>
              <a:ext uri="{FF2B5EF4-FFF2-40B4-BE49-F238E27FC236}">
                <a16:creationId xmlns:a16="http://schemas.microsoft.com/office/drawing/2014/main" id="{0C0FF788-3C07-2446-BD6A-9DF11BB62B93}"/>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1759235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9428" y="1163670"/>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4"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2627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922560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by county from July to September 2021 </a:t>
            </a:r>
            <a:endParaRPr lang="en-US" dirty="0">
              <a:solidFill>
                <a:srgbClr val="C11339"/>
              </a:solidFill>
              <a:latin typeface="Arial" panose="020B0604020202020204" pitchFamily="34" charset="0"/>
              <a:cs typeface="Arial" panose="020B0604020202020204" pitchFamily="34" charset="0"/>
            </a:endParaRPr>
          </a:p>
        </p:txBody>
      </p:sp>
      <p:pic>
        <p:nvPicPr>
          <p:cNvPr id="7" name="Picture 6" descr="Map&#10;&#10;Description automatically generated">
            <a:extLst>
              <a:ext uri="{FF2B5EF4-FFF2-40B4-BE49-F238E27FC236}">
                <a16:creationId xmlns:a16="http://schemas.microsoft.com/office/drawing/2014/main" id="{EA473CF4-9E7D-334D-A8F8-F0BE9EE500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9052" y="2656387"/>
            <a:ext cx="7609348" cy="4065400"/>
          </a:xfrm>
          <a:prstGeom prst="rect">
            <a:avLst/>
          </a:prstGeom>
        </p:spPr>
      </p:pic>
      <p:sp>
        <p:nvSpPr>
          <p:cNvPr id="21" name="Rectangle 20">
            <a:extLst>
              <a:ext uri="{FF2B5EF4-FFF2-40B4-BE49-F238E27FC236}">
                <a16:creationId xmlns:a16="http://schemas.microsoft.com/office/drawing/2014/main" id="{C986B0D1-1C84-EB45-AB39-48DFB624188A}"/>
              </a:ext>
            </a:extLst>
          </p:cNvPr>
          <p:cNvSpPr/>
          <p:nvPr/>
        </p:nvSpPr>
        <p:spPr>
          <a:xfrm>
            <a:off x="9580550" y="427743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3</a:t>
            </a:r>
          </a:p>
        </p:txBody>
      </p:sp>
      <p:sp>
        <p:nvSpPr>
          <p:cNvPr id="22" name="Rectangle 21">
            <a:extLst>
              <a:ext uri="{FF2B5EF4-FFF2-40B4-BE49-F238E27FC236}">
                <a16:creationId xmlns:a16="http://schemas.microsoft.com/office/drawing/2014/main" id="{B6C142CF-AE44-7A42-8045-35E14EF967AC}"/>
              </a:ext>
            </a:extLst>
          </p:cNvPr>
          <p:cNvSpPr/>
          <p:nvPr/>
        </p:nvSpPr>
        <p:spPr>
          <a:xfrm>
            <a:off x="9930859" y="4335552"/>
            <a:ext cx="163333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Anne Arundel County</a:t>
            </a:r>
          </a:p>
        </p:txBody>
      </p:sp>
      <p:sp>
        <p:nvSpPr>
          <p:cNvPr id="19" name="Rectangle 18">
            <a:extLst>
              <a:ext uri="{FF2B5EF4-FFF2-40B4-BE49-F238E27FC236}">
                <a16:creationId xmlns:a16="http://schemas.microsoft.com/office/drawing/2014/main" id="{A74DA30C-EE31-4F4C-97D0-CFC8C9958185}"/>
              </a:ext>
            </a:extLst>
          </p:cNvPr>
          <p:cNvSpPr/>
          <p:nvPr/>
        </p:nvSpPr>
        <p:spPr>
          <a:xfrm>
            <a:off x="6778931" y="3160201"/>
            <a:ext cx="11400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City</a:t>
            </a:r>
          </a:p>
        </p:txBody>
      </p:sp>
      <p:sp>
        <p:nvSpPr>
          <p:cNvPr id="23" name="Rectangle 22">
            <a:extLst>
              <a:ext uri="{FF2B5EF4-FFF2-40B4-BE49-F238E27FC236}">
                <a16:creationId xmlns:a16="http://schemas.microsoft.com/office/drawing/2014/main" id="{8EBC448A-CA37-294E-AB33-28299C787014}"/>
              </a:ext>
            </a:extLst>
          </p:cNvPr>
          <p:cNvSpPr/>
          <p:nvPr/>
        </p:nvSpPr>
        <p:spPr>
          <a:xfrm>
            <a:off x="7113908" y="3341395"/>
            <a:ext cx="412292" cy="416011"/>
          </a:xfrm>
          <a:prstGeom prst="rect">
            <a:avLst/>
          </a:prstGeom>
        </p:spPr>
        <p:txBody>
          <a:bodyPr wrap="none">
            <a:spAutoFit/>
          </a:bodyPr>
          <a:lstStyle/>
          <a:p>
            <a:pPr>
              <a:lnSpc>
                <a:spcPct val="150000"/>
              </a:lnSpc>
            </a:pPr>
            <a:r>
              <a:rPr lang="en-US" sz="1600" dirty="0">
                <a:solidFill>
                  <a:schemeClr val="bg1"/>
                </a:solidFill>
                <a:latin typeface="Arial" panose="020B0604020202020204" pitchFamily="34" charset="0"/>
                <a:cs typeface="Arial" panose="020B0604020202020204" pitchFamily="34" charset="0"/>
              </a:rPr>
              <a:t>16</a:t>
            </a:r>
          </a:p>
        </p:txBody>
      </p:sp>
      <p:cxnSp>
        <p:nvCxnSpPr>
          <p:cNvPr id="26" name="Straight Connector 25">
            <a:extLst>
              <a:ext uri="{FF2B5EF4-FFF2-40B4-BE49-F238E27FC236}">
                <a16:creationId xmlns:a16="http://schemas.microsoft.com/office/drawing/2014/main" id="{0A469C2E-46AA-D441-8BF2-4E2C4CE13E87}"/>
              </a:ext>
            </a:extLst>
          </p:cNvPr>
          <p:cNvCxnSpPr>
            <a:cxnSpLocks/>
          </p:cNvCxnSpPr>
          <p:nvPr/>
        </p:nvCxnSpPr>
        <p:spPr>
          <a:xfrm flipV="1">
            <a:off x="7255202" y="2502604"/>
            <a:ext cx="0" cy="535433"/>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74E0492-B79C-8642-8BAD-0C7F21BE6039}"/>
              </a:ext>
            </a:extLst>
          </p:cNvPr>
          <p:cNvSpPr/>
          <p:nvPr/>
        </p:nvSpPr>
        <p:spPr>
          <a:xfrm>
            <a:off x="7188281" y="295555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07A1531-129B-5C4D-9009-F8DFC6CA41B5}"/>
              </a:ext>
            </a:extLst>
          </p:cNvPr>
          <p:cNvSpPr/>
          <p:nvPr/>
        </p:nvSpPr>
        <p:spPr>
          <a:xfrm>
            <a:off x="9913925" y="2291610"/>
            <a:ext cx="136127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County</a:t>
            </a:r>
          </a:p>
        </p:txBody>
      </p:sp>
      <p:sp>
        <p:nvSpPr>
          <p:cNvPr id="31" name="Rectangle 30">
            <a:extLst>
              <a:ext uri="{FF2B5EF4-FFF2-40B4-BE49-F238E27FC236}">
                <a16:creationId xmlns:a16="http://schemas.microsoft.com/office/drawing/2014/main" id="{0A7E2067-C1DE-0145-AF00-1CFFDB66274D}"/>
              </a:ext>
            </a:extLst>
          </p:cNvPr>
          <p:cNvSpPr/>
          <p:nvPr/>
        </p:nvSpPr>
        <p:spPr>
          <a:xfrm>
            <a:off x="9429368" y="2210147"/>
            <a:ext cx="55226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118</a:t>
            </a:r>
          </a:p>
        </p:txBody>
      </p:sp>
      <p:sp>
        <p:nvSpPr>
          <p:cNvPr id="32" name="Oval 31">
            <a:extLst>
              <a:ext uri="{FF2B5EF4-FFF2-40B4-BE49-F238E27FC236}">
                <a16:creationId xmlns:a16="http://schemas.microsoft.com/office/drawing/2014/main" id="{BC8FB274-32A4-AD4F-B640-F973EEBFD56E}"/>
              </a:ext>
            </a:extLst>
          </p:cNvPr>
          <p:cNvSpPr/>
          <p:nvPr/>
        </p:nvSpPr>
        <p:spPr>
          <a:xfrm>
            <a:off x="9521430" y="4341315"/>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6045E07-DBD3-1A48-8804-BA8D0D67665B}"/>
              </a:ext>
            </a:extLst>
          </p:cNvPr>
          <p:cNvSpPr/>
          <p:nvPr/>
        </p:nvSpPr>
        <p:spPr>
          <a:xfrm>
            <a:off x="9498110" y="227362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B319BC73-D133-E14F-9CF5-93F415C5B8B3}"/>
              </a:ext>
            </a:extLst>
          </p:cNvPr>
          <p:cNvCxnSpPr>
            <a:cxnSpLocks/>
          </p:cNvCxnSpPr>
          <p:nvPr/>
        </p:nvCxnSpPr>
        <p:spPr>
          <a:xfrm flipV="1">
            <a:off x="7251727" y="2508866"/>
            <a:ext cx="2246382" cy="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0D8BCDDD-AE3E-E242-9330-67DA22C1089A}"/>
              </a:ext>
            </a:extLst>
          </p:cNvPr>
          <p:cNvSpPr/>
          <p:nvPr/>
        </p:nvSpPr>
        <p:spPr>
          <a:xfrm>
            <a:off x="7851364" y="304941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1C752521-B232-974F-A996-3C6480DC238C}"/>
              </a:ext>
            </a:extLst>
          </p:cNvPr>
          <p:cNvSpPr/>
          <p:nvPr/>
        </p:nvSpPr>
        <p:spPr>
          <a:xfrm>
            <a:off x="9926602" y="3392452"/>
            <a:ext cx="122501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Harford County</a:t>
            </a:r>
          </a:p>
        </p:txBody>
      </p:sp>
      <p:sp>
        <p:nvSpPr>
          <p:cNvPr id="51" name="Rectangle 50">
            <a:extLst>
              <a:ext uri="{FF2B5EF4-FFF2-40B4-BE49-F238E27FC236}">
                <a16:creationId xmlns:a16="http://schemas.microsoft.com/office/drawing/2014/main" id="{7846B66C-88D4-8E44-A09B-02E28FFAF67E}"/>
              </a:ext>
            </a:extLst>
          </p:cNvPr>
          <p:cNvSpPr/>
          <p:nvPr/>
        </p:nvSpPr>
        <p:spPr>
          <a:xfrm>
            <a:off x="9564484" y="3310989"/>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8</a:t>
            </a:r>
          </a:p>
        </p:txBody>
      </p:sp>
      <p:sp>
        <p:nvSpPr>
          <p:cNvPr id="52" name="Oval 51">
            <a:extLst>
              <a:ext uri="{FF2B5EF4-FFF2-40B4-BE49-F238E27FC236}">
                <a16:creationId xmlns:a16="http://schemas.microsoft.com/office/drawing/2014/main" id="{CA4FAD06-6EDD-3046-A5FA-285221D08DD2}"/>
              </a:ext>
            </a:extLst>
          </p:cNvPr>
          <p:cNvSpPr/>
          <p:nvPr/>
        </p:nvSpPr>
        <p:spPr>
          <a:xfrm>
            <a:off x="9510787" y="3374465"/>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C48085B4-A3E4-814D-8AA2-186A033C7B4E}"/>
              </a:ext>
            </a:extLst>
          </p:cNvPr>
          <p:cNvSpPr/>
          <p:nvPr/>
        </p:nvSpPr>
        <p:spPr>
          <a:xfrm>
            <a:off x="4292658" y="5069020"/>
            <a:ext cx="124104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Howard County</a:t>
            </a:r>
          </a:p>
        </p:txBody>
      </p:sp>
      <p:sp>
        <p:nvSpPr>
          <p:cNvPr id="55" name="Rectangle 54">
            <a:extLst>
              <a:ext uri="{FF2B5EF4-FFF2-40B4-BE49-F238E27FC236}">
                <a16:creationId xmlns:a16="http://schemas.microsoft.com/office/drawing/2014/main" id="{FEEC58D6-F7FB-BA4C-A2BA-04676C31B82C}"/>
              </a:ext>
            </a:extLst>
          </p:cNvPr>
          <p:cNvSpPr/>
          <p:nvPr/>
        </p:nvSpPr>
        <p:spPr>
          <a:xfrm>
            <a:off x="5598385" y="5005544"/>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8</a:t>
            </a:r>
          </a:p>
        </p:txBody>
      </p:sp>
      <p:sp>
        <p:nvSpPr>
          <p:cNvPr id="56" name="Oval 55">
            <a:extLst>
              <a:ext uri="{FF2B5EF4-FFF2-40B4-BE49-F238E27FC236}">
                <a16:creationId xmlns:a16="http://schemas.microsoft.com/office/drawing/2014/main" id="{11D33C67-EC81-D24D-8A0B-47D608EF885C}"/>
              </a:ext>
            </a:extLst>
          </p:cNvPr>
          <p:cNvSpPr/>
          <p:nvPr/>
        </p:nvSpPr>
        <p:spPr>
          <a:xfrm>
            <a:off x="5544688" y="506902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977F6469-DE91-9445-B512-48219F04DE5E}"/>
              </a:ext>
            </a:extLst>
          </p:cNvPr>
          <p:cNvCxnSpPr>
            <a:cxnSpLocks/>
          </p:cNvCxnSpPr>
          <p:nvPr/>
        </p:nvCxnSpPr>
        <p:spPr>
          <a:xfrm>
            <a:off x="8589879" y="3605650"/>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427F6FB-5830-EC4F-8863-64182AA66A02}"/>
              </a:ext>
            </a:extLst>
          </p:cNvPr>
          <p:cNvCxnSpPr>
            <a:cxnSpLocks/>
          </p:cNvCxnSpPr>
          <p:nvPr/>
        </p:nvCxnSpPr>
        <p:spPr>
          <a:xfrm>
            <a:off x="7861821" y="3087299"/>
            <a:ext cx="742146" cy="52507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6C12AFE-82FC-AC4B-94E6-D8F7C998474A}"/>
              </a:ext>
            </a:extLst>
          </p:cNvPr>
          <p:cNvCxnSpPr>
            <a:cxnSpLocks/>
          </p:cNvCxnSpPr>
          <p:nvPr/>
        </p:nvCxnSpPr>
        <p:spPr>
          <a:xfrm>
            <a:off x="5967076" y="5275032"/>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F9CA535-9C22-B846-916A-1556C499FA64}"/>
              </a:ext>
            </a:extLst>
          </p:cNvPr>
          <p:cNvCxnSpPr>
            <a:cxnSpLocks/>
          </p:cNvCxnSpPr>
          <p:nvPr/>
        </p:nvCxnSpPr>
        <p:spPr>
          <a:xfrm flipV="1">
            <a:off x="6235548" y="3787672"/>
            <a:ext cx="736882" cy="148736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74E5192C-A98B-8443-B596-9C03CA876927}"/>
              </a:ext>
            </a:extLst>
          </p:cNvPr>
          <p:cNvSpPr/>
          <p:nvPr/>
        </p:nvSpPr>
        <p:spPr>
          <a:xfrm>
            <a:off x="6900525" y="3725736"/>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18F11B40-D613-AE4F-833E-46A3356CA001}"/>
              </a:ext>
            </a:extLst>
          </p:cNvPr>
          <p:cNvSpPr/>
          <p:nvPr/>
        </p:nvSpPr>
        <p:spPr>
          <a:xfrm>
            <a:off x="3732942" y="5558987"/>
            <a:ext cx="181056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Prince George’s County</a:t>
            </a:r>
          </a:p>
        </p:txBody>
      </p:sp>
      <p:sp>
        <p:nvSpPr>
          <p:cNvPr id="96" name="Rectangle 95">
            <a:extLst>
              <a:ext uri="{FF2B5EF4-FFF2-40B4-BE49-F238E27FC236}">
                <a16:creationId xmlns:a16="http://schemas.microsoft.com/office/drawing/2014/main" id="{8F834C84-C64F-FD40-ACCE-144932AEBBC9}"/>
              </a:ext>
            </a:extLst>
          </p:cNvPr>
          <p:cNvSpPr/>
          <p:nvPr/>
        </p:nvSpPr>
        <p:spPr>
          <a:xfrm>
            <a:off x="5608217" y="5495511"/>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97" name="Oval 96">
            <a:extLst>
              <a:ext uri="{FF2B5EF4-FFF2-40B4-BE49-F238E27FC236}">
                <a16:creationId xmlns:a16="http://schemas.microsoft.com/office/drawing/2014/main" id="{1B8D9A06-0C20-F547-9FFF-D811A006DCD6}"/>
              </a:ext>
            </a:extLst>
          </p:cNvPr>
          <p:cNvSpPr/>
          <p:nvPr/>
        </p:nvSpPr>
        <p:spPr>
          <a:xfrm>
            <a:off x="5554520" y="5558987"/>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a:extLst>
              <a:ext uri="{FF2B5EF4-FFF2-40B4-BE49-F238E27FC236}">
                <a16:creationId xmlns:a16="http://schemas.microsoft.com/office/drawing/2014/main" id="{01B8D37A-73D5-584E-B5B1-66E18F130907}"/>
              </a:ext>
            </a:extLst>
          </p:cNvPr>
          <p:cNvCxnSpPr>
            <a:cxnSpLocks/>
          </p:cNvCxnSpPr>
          <p:nvPr/>
        </p:nvCxnSpPr>
        <p:spPr>
          <a:xfrm>
            <a:off x="5976908" y="5764999"/>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362EA05-7A84-1445-B697-49654909E78F}"/>
              </a:ext>
            </a:extLst>
          </p:cNvPr>
          <p:cNvCxnSpPr>
            <a:cxnSpLocks/>
          </p:cNvCxnSpPr>
          <p:nvPr/>
        </p:nvCxnSpPr>
        <p:spPr>
          <a:xfrm flipV="1">
            <a:off x="6240438" y="4659621"/>
            <a:ext cx="719072" cy="111452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14E63BA7-3533-A149-89A6-142978704182}"/>
              </a:ext>
            </a:extLst>
          </p:cNvPr>
          <p:cNvSpPr/>
          <p:nvPr/>
        </p:nvSpPr>
        <p:spPr>
          <a:xfrm>
            <a:off x="10207956" y="555578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139D6432-EB7A-474D-AAD5-D5E641EDD294}"/>
              </a:ext>
            </a:extLst>
          </p:cNvPr>
          <p:cNvSpPr/>
          <p:nvPr/>
        </p:nvSpPr>
        <p:spPr>
          <a:xfrm>
            <a:off x="10259315" y="5492236"/>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24" name="Rectangle 123">
            <a:extLst>
              <a:ext uri="{FF2B5EF4-FFF2-40B4-BE49-F238E27FC236}">
                <a16:creationId xmlns:a16="http://schemas.microsoft.com/office/drawing/2014/main" id="{04BFDD29-6AEC-8D4E-AD7D-C5A781743D83}"/>
              </a:ext>
            </a:extLst>
          </p:cNvPr>
          <p:cNvSpPr/>
          <p:nvPr/>
        </p:nvSpPr>
        <p:spPr>
          <a:xfrm>
            <a:off x="10629675" y="5595626"/>
            <a:ext cx="137890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Wicomico County</a:t>
            </a:r>
          </a:p>
        </p:txBody>
      </p:sp>
      <p:cxnSp>
        <p:nvCxnSpPr>
          <p:cNvPr id="132" name="Straight Connector 131">
            <a:extLst>
              <a:ext uri="{FF2B5EF4-FFF2-40B4-BE49-F238E27FC236}">
                <a16:creationId xmlns:a16="http://schemas.microsoft.com/office/drawing/2014/main" id="{A533CDE7-C95E-6C47-95AF-C5AB34CAECAF}"/>
              </a:ext>
            </a:extLst>
          </p:cNvPr>
          <p:cNvCxnSpPr>
            <a:cxnSpLocks/>
          </p:cNvCxnSpPr>
          <p:nvPr/>
        </p:nvCxnSpPr>
        <p:spPr>
          <a:xfrm>
            <a:off x="9384586" y="5770262"/>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D8DBE785-6946-524A-950C-367B19F2A2B1}"/>
              </a:ext>
            </a:extLst>
          </p:cNvPr>
          <p:cNvSpPr/>
          <p:nvPr/>
        </p:nvSpPr>
        <p:spPr>
          <a:xfrm>
            <a:off x="9308238" y="5711342"/>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6" name="Straight Connector 135">
            <a:extLst>
              <a:ext uri="{FF2B5EF4-FFF2-40B4-BE49-F238E27FC236}">
                <a16:creationId xmlns:a16="http://schemas.microsoft.com/office/drawing/2014/main" id="{39F7BEE6-58BF-B947-BBB9-EE3677068760}"/>
              </a:ext>
            </a:extLst>
          </p:cNvPr>
          <p:cNvCxnSpPr>
            <a:cxnSpLocks/>
          </p:cNvCxnSpPr>
          <p:nvPr/>
        </p:nvCxnSpPr>
        <p:spPr>
          <a:xfrm flipV="1">
            <a:off x="7480133" y="4563758"/>
            <a:ext cx="2038281" cy="3304"/>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EF928079-EF45-AA46-BC33-FA68B44EB77D}"/>
              </a:ext>
            </a:extLst>
          </p:cNvPr>
          <p:cNvSpPr/>
          <p:nvPr/>
        </p:nvSpPr>
        <p:spPr>
          <a:xfrm>
            <a:off x="6917962" y="4570707"/>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6938E861-1D2D-834C-AF34-E108ADF0044B}"/>
              </a:ext>
            </a:extLst>
          </p:cNvPr>
          <p:cNvSpPr/>
          <p:nvPr/>
        </p:nvSpPr>
        <p:spPr>
          <a:xfrm>
            <a:off x="7389989" y="451228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CF0FF58F-9C00-B048-ACFC-2B980E3664D3}"/>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86" name="Rectangle 85">
            <a:extLst>
              <a:ext uri="{FF2B5EF4-FFF2-40B4-BE49-F238E27FC236}">
                <a16:creationId xmlns:a16="http://schemas.microsoft.com/office/drawing/2014/main" id="{F929C849-D3FB-CF42-9CD4-D09A9E9FBD11}"/>
              </a:ext>
            </a:extLst>
          </p:cNvPr>
          <p:cNvSpPr/>
          <p:nvPr/>
        </p:nvSpPr>
        <p:spPr>
          <a:xfrm>
            <a:off x="2629220" y="4170846"/>
            <a:ext cx="13532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Frederick County</a:t>
            </a:r>
          </a:p>
        </p:txBody>
      </p:sp>
      <p:sp>
        <p:nvSpPr>
          <p:cNvPr id="87" name="Rectangle 86">
            <a:extLst>
              <a:ext uri="{FF2B5EF4-FFF2-40B4-BE49-F238E27FC236}">
                <a16:creationId xmlns:a16="http://schemas.microsoft.com/office/drawing/2014/main" id="{1EA75925-84D3-AA4D-A88A-0568DDE7D2D1}"/>
              </a:ext>
            </a:extLst>
          </p:cNvPr>
          <p:cNvSpPr/>
          <p:nvPr/>
        </p:nvSpPr>
        <p:spPr>
          <a:xfrm>
            <a:off x="4072525" y="410737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88" name="Oval 87">
            <a:extLst>
              <a:ext uri="{FF2B5EF4-FFF2-40B4-BE49-F238E27FC236}">
                <a16:creationId xmlns:a16="http://schemas.microsoft.com/office/drawing/2014/main" id="{9352C340-7639-7A45-82E2-8208CEB85EEF}"/>
              </a:ext>
            </a:extLst>
          </p:cNvPr>
          <p:cNvSpPr/>
          <p:nvPr/>
        </p:nvSpPr>
        <p:spPr>
          <a:xfrm>
            <a:off x="4018828" y="417084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a:extLst>
              <a:ext uri="{FF2B5EF4-FFF2-40B4-BE49-F238E27FC236}">
                <a16:creationId xmlns:a16="http://schemas.microsoft.com/office/drawing/2014/main" id="{4B4383DC-53EE-4540-BD81-09B53200F6C5}"/>
              </a:ext>
            </a:extLst>
          </p:cNvPr>
          <p:cNvCxnSpPr>
            <a:cxnSpLocks/>
          </p:cNvCxnSpPr>
          <p:nvPr/>
        </p:nvCxnSpPr>
        <p:spPr>
          <a:xfrm>
            <a:off x="4431120" y="4389476"/>
            <a:ext cx="131971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2869FD0-D35B-F14B-B650-37D2B765AF74}"/>
              </a:ext>
            </a:extLst>
          </p:cNvPr>
          <p:cNvCxnSpPr>
            <a:cxnSpLocks/>
          </p:cNvCxnSpPr>
          <p:nvPr/>
        </p:nvCxnSpPr>
        <p:spPr>
          <a:xfrm flipV="1">
            <a:off x="5744878" y="3392452"/>
            <a:ext cx="190667" cy="100348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03EC43C2-9278-7F48-8DEF-F5154EA53AEE}"/>
              </a:ext>
            </a:extLst>
          </p:cNvPr>
          <p:cNvSpPr/>
          <p:nvPr/>
        </p:nvSpPr>
        <p:spPr>
          <a:xfrm>
            <a:off x="5871269" y="32946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57DC95AF-F98E-CD4D-B365-2C8767EAFA70}"/>
              </a:ext>
            </a:extLst>
          </p:cNvPr>
          <p:cNvSpPr/>
          <p:nvPr/>
        </p:nvSpPr>
        <p:spPr>
          <a:xfrm>
            <a:off x="1193921" y="288525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49725183-9E7A-134E-A535-F5413E77C949}"/>
              </a:ext>
            </a:extLst>
          </p:cNvPr>
          <p:cNvSpPr/>
          <p:nvPr/>
        </p:nvSpPr>
        <p:spPr>
          <a:xfrm>
            <a:off x="1245280" y="2821714"/>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01" name="Rectangle 100">
            <a:extLst>
              <a:ext uri="{FF2B5EF4-FFF2-40B4-BE49-F238E27FC236}">
                <a16:creationId xmlns:a16="http://schemas.microsoft.com/office/drawing/2014/main" id="{0E8069C9-9B47-5741-A2E3-7C8F462A87EB}"/>
              </a:ext>
            </a:extLst>
          </p:cNvPr>
          <p:cNvSpPr/>
          <p:nvPr/>
        </p:nvSpPr>
        <p:spPr>
          <a:xfrm>
            <a:off x="834404" y="3305680"/>
            <a:ext cx="119295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Garrett County</a:t>
            </a:r>
          </a:p>
        </p:txBody>
      </p:sp>
      <p:cxnSp>
        <p:nvCxnSpPr>
          <p:cNvPr id="102" name="Straight Connector 101">
            <a:extLst>
              <a:ext uri="{FF2B5EF4-FFF2-40B4-BE49-F238E27FC236}">
                <a16:creationId xmlns:a16="http://schemas.microsoft.com/office/drawing/2014/main" id="{D011E05F-2838-8542-AB3A-328E8A6E45B6}"/>
              </a:ext>
            </a:extLst>
          </p:cNvPr>
          <p:cNvCxnSpPr>
            <a:cxnSpLocks/>
          </p:cNvCxnSpPr>
          <p:nvPr/>
        </p:nvCxnSpPr>
        <p:spPr>
          <a:xfrm>
            <a:off x="1606213" y="3087299"/>
            <a:ext cx="125273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DB4D3AC6-96E2-C74C-9B3C-F222818F1650}"/>
              </a:ext>
            </a:extLst>
          </p:cNvPr>
          <p:cNvSpPr/>
          <p:nvPr/>
        </p:nvSpPr>
        <p:spPr>
          <a:xfrm>
            <a:off x="2849932" y="302470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9393A680-5315-7742-BB82-70C91DD4D20A}"/>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cxnSp>
        <p:nvCxnSpPr>
          <p:cNvPr id="67" name="Straight Connector 66">
            <a:extLst>
              <a:ext uri="{FF2B5EF4-FFF2-40B4-BE49-F238E27FC236}">
                <a16:creationId xmlns:a16="http://schemas.microsoft.com/office/drawing/2014/main" id="{2D3B48C8-141C-9548-8274-58A70E3D8506}"/>
              </a:ext>
            </a:extLst>
          </p:cNvPr>
          <p:cNvCxnSpPr>
            <a:cxnSpLocks/>
          </p:cNvCxnSpPr>
          <p:nvPr/>
        </p:nvCxnSpPr>
        <p:spPr>
          <a:xfrm flipV="1">
            <a:off x="6690142" y="2502604"/>
            <a:ext cx="0" cy="558267"/>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0CC7E21B-6F90-2548-AC76-A54FFF512EC6}"/>
              </a:ext>
            </a:extLst>
          </p:cNvPr>
          <p:cNvSpPr/>
          <p:nvPr/>
        </p:nvSpPr>
        <p:spPr>
          <a:xfrm>
            <a:off x="6623221" y="297839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4C2D0D09-EE7A-C744-AC77-6994902CD617}"/>
              </a:ext>
            </a:extLst>
          </p:cNvPr>
          <p:cNvSpPr/>
          <p:nvPr/>
        </p:nvSpPr>
        <p:spPr>
          <a:xfrm>
            <a:off x="5314434" y="2097893"/>
            <a:ext cx="1164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Carroll County</a:t>
            </a:r>
          </a:p>
        </p:txBody>
      </p:sp>
      <p:sp>
        <p:nvSpPr>
          <p:cNvPr id="70" name="Rectangle 69">
            <a:extLst>
              <a:ext uri="{FF2B5EF4-FFF2-40B4-BE49-F238E27FC236}">
                <a16:creationId xmlns:a16="http://schemas.microsoft.com/office/drawing/2014/main" id="{177BEBF7-7AED-9444-919B-9D789ACB5314}"/>
              </a:ext>
            </a:extLst>
          </p:cNvPr>
          <p:cNvSpPr/>
          <p:nvPr/>
        </p:nvSpPr>
        <p:spPr>
          <a:xfrm>
            <a:off x="6541090" y="2033097"/>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71" name="Oval 70">
            <a:extLst>
              <a:ext uri="{FF2B5EF4-FFF2-40B4-BE49-F238E27FC236}">
                <a16:creationId xmlns:a16="http://schemas.microsoft.com/office/drawing/2014/main" id="{72B8FF40-8D5C-0240-A0F8-BBA198BDF19A}"/>
              </a:ext>
            </a:extLst>
          </p:cNvPr>
          <p:cNvSpPr/>
          <p:nvPr/>
        </p:nvSpPr>
        <p:spPr>
          <a:xfrm>
            <a:off x="6483996" y="209657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a:extLst>
              <a:ext uri="{FF2B5EF4-FFF2-40B4-BE49-F238E27FC236}">
                <a16:creationId xmlns:a16="http://schemas.microsoft.com/office/drawing/2014/main" id="{52CF5820-3C75-6747-B8A3-B6971A156B70}"/>
              </a:ext>
            </a:extLst>
          </p:cNvPr>
          <p:cNvCxnSpPr>
            <a:cxnSpLocks/>
          </p:cNvCxnSpPr>
          <p:nvPr/>
        </p:nvCxnSpPr>
        <p:spPr>
          <a:xfrm>
            <a:off x="9392092" y="5259529"/>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27F374E5-9DF3-FD4B-8C84-91FC437CDC30}"/>
              </a:ext>
            </a:extLst>
          </p:cNvPr>
          <p:cNvSpPr/>
          <p:nvPr/>
        </p:nvSpPr>
        <p:spPr>
          <a:xfrm>
            <a:off x="10217962" y="5045772"/>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45874E72-C10D-EA42-B523-E3C832F08101}"/>
              </a:ext>
            </a:extLst>
          </p:cNvPr>
          <p:cNvSpPr/>
          <p:nvPr/>
        </p:nvSpPr>
        <p:spPr>
          <a:xfrm>
            <a:off x="10269321" y="4982228"/>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77" name="Rectangle 76">
            <a:extLst>
              <a:ext uri="{FF2B5EF4-FFF2-40B4-BE49-F238E27FC236}">
                <a16:creationId xmlns:a16="http://schemas.microsoft.com/office/drawing/2014/main" id="{9C84297F-47F2-D941-BA5E-153A48CFA118}"/>
              </a:ext>
            </a:extLst>
          </p:cNvPr>
          <p:cNvSpPr/>
          <p:nvPr/>
        </p:nvSpPr>
        <p:spPr>
          <a:xfrm>
            <a:off x="10639681" y="5085618"/>
            <a:ext cx="146386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Dorchester County</a:t>
            </a:r>
          </a:p>
        </p:txBody>
      </p:sp>
      <p:cxnSp>
        <p:nvCxnSpPr>
          <p:cNvPr id="78" name="Straight Connector 77">
            <a:extLst>
              <a:ext uri="{FF2B5EF4-FFF2-40B4-BE49-F238E27FC236}">
                <a16:creationId xmlns:a16="http://schemas.microsoft.com/office/drawing/2014/main" id="{A2102D89-0B69-0045-B854-E6F0149792AA}"/>
              </a:ext>
            </a:extLst>
          </p:cNvPr>
          <p:cNvCxnSpPr>
            <a:cxnSpLocks/>
          </p:cNvCxnSpPr>
          <p:nvPr/>
        </p:nvCxnSpPr>
        <p:spPr>
          <a:xfrm flipV="1">
            <a:off x="8442907" y="5256060"/>
            <a:ext cx="969372" cy="37803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9A7DEAE-47DB-3A4D-935D-6B467A953044}"/>
              </a:ext>
            </a:extLst>
          </p:cNvPr>
          <p:cNvSpPr/>
          <p:nvPr/>
        </p:nvSpPr>
        <p:spPr>
          <a:xfrm>
            <a:off x="8366559" y="557123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FC5955B4-23ED-AC49-B1EA-BFDACB9815BA}"/>
              </a:ext>
            </a:extLst>
          </p:cNvPr>
          <p:cNvSpPr/>
          <p:nvPr/>
        </p:nvSpPr>
        <p:spPr>
          <a:xfrm>
            <a:off x="2440353" y="4661939"/>
            <a:ext cx="156645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Montgomery County</a:t>
            </a:r>
          </a:p>
        </p:txBody>
      </p:sp>
      <p:sp>
        <p:nvSpPr>
          <p:cNvPr id="81" name="Rectangle 80">
            <a:extLst>
              <a:ext uri="{FF2B5EF4-FFF2-40B4-BE49-F238E27FC236}">
                <a16:creationId xmlns:a16="http://schemas.microsoft.com/office/drawing/2014/main" id="{80FF5E1E-F479-5B46-ACE8-5FF515A2CB79}"/>
              </a:ext>
            </a:extLst>
          </p:cNvPr>
          <p:cNvSpPr/>
          <p:nvPr/>
        </p:nvSpPr>
        <p:spPr>
          <a:xfrm>
            <a:off x="4058166" y="4598463"/>
            <a:ext cx="312906" cy="456472"/>
          </a:xfrm>
          <a:prstGeom prst="rect">
            <a:avLst/>
          </a:prstGeom>
        </p:spPr>
        <p:txBody>
          <a:bodyPr wrap="squar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82" name="Oval 81">
            <a:extLst>
              <a:ext uri="{FF2B5EF4-FFF2-40B4-BE49-F238E27FC236}">
                <a16:creationId xmlns:a16="http://schemas.microsoft.com/office/drawing/2014/main" id="{985C9DAF-E924-CC4A-B669-A210807CA559}"/>
              </a:ext>
            </a:extLst>
          </p:cNvPr>
          <p:cNvSpPr/>
          <p:nvPr/>
        </p:nvSpPr>
        <p:spPr>
          <a:xfrm>
            <a:off x="4018697" y="466193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3" name="Straight Connector 82">
            <a:extLst>
              <a:ext uri="{FF2B5EF4-FFF2-40B4-BE49-F238E27FC236}">
                <a16:creationId xmlns:a16="http://schemas.microsoft.com/office/drawing/2014/main" id="{CC71473E-3FD4-7543-AD6B-EC870113CCF0}"/>
              </a:ext>
            </a:extLst>
          </p:cNvPr>
          <p:cNvCxnSpPr>
            <a:cxnSpLocks/>
          </p:cNvCxnSpPr>
          <p:nvPr/>
        </p:nvCxnSpPr>
        <p:spPr>
          <a:xfrm>
            <a:off x="4430989" y="4869879"/>
            <a:ext cx="1123531"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DD7C025-2670-0540-8B17-5B1C48B09F58}"/>
              </a:ext>
            </a:extLst>
          </p:cNvPr>
          <p:cNvCxnSpPr>
            <a:cxnSpLocks/>
          </p:cNvCxnSpPr>
          <p:nvPr/>
        </p:nvCxnSpPr>
        <p:spPr>
          <a:xfrm flipV="1">
            <a:off x="5540873" y="3997757"/>
            <a:ext cx="461652" cy="883908"/>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FADA978B-72E7-2D4D-8A2D-AE44F9C82A48}"/>
              </a:ext>
            </a:extLst>
          </p:cNvPr>
          <p:cNvSpPr/>
          <p:nvPr/>
        </p:nvSpPr>
        <p:spPr>
          <a:xfrm>
            <a:off x="5948405" y="391649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83AB77E5-3757-AA4C-9D96-8961120DA3F3}"/>
              </a:ext>
            </a:extLst>
          </p:cNvPr>
          <p:cNvSpPr/>
          <p:nvPr/>
        </p:nvSpPr>
        <p:spPr>
          <a:xfrm>
            <a:off x="9965833" y="3869353"/>
            <a:ext cx="16738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Queen Anne’s County</a:t>
            </a:r>
          </a:p>
        </p:txBody>
      </p:sp>
      <p:sp>
        <p:nvSpPr>
          <p:cNvPr id="104" name="Rectangle 103">
            <a:extLst>
              <a:ext uri="{FF2B5EF4-FFF2-40B4-BE49-F238E27FC236}">
                <a16:creationId xmlns:a16="http://schemas.microsoft.com/office/drawing/2014/main" id="{89F6FE6B-6A4A-9642-99F4-F0B3B5237DE3}"/>
              </a:ext>
            </a:extLst>
          </p:cNvPr>
          <p:cNvSpPr/>
          <p:nvPr/>
        </p:nvSpPr>
        <p:spPr>
          <a:xfrm>
            <a:off x="9566890" y="378789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05" name="Oval 104">
            <a:extLst>
              <a:ext uri="{FF2B5EF4-FFF2-40B4-BE49-F238E27FC236}">
                <a16:creationId xmlns:a16="http://schemas.microsoft.com/office/drawing/2014/main" id="{05170B54-C38B-5B46-A274-3091C7253F0A}"/>
              </a:ext>
            </a:extLst>
          </p:cNvPr>
          <p:cNvSpPr/>
          <p:nvPr/>
        </p:nvSpPr>
        <p:spPr>
          <a:xfrm>
            <a:off x="9513193" y="385136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118C171D-7E7A-894D-B47D-0E3C09214ABE}"/>
              </a:ext>
            </a:extLst>
          </p:cNvPr>
          <p:cNvSpPr/>
          <p:nvPr/>
        </p:nvSpPr>
        <p:spPr>
          <a:xfrm>
            <a:off x="8511621" y="3995723"/>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7" name="Straight Connector 106">
            <a:extLst>
              <a:ext uri="{FF2B5EF4-FFF2-40B4-BE49-F238E27FC236}">
                <a16:creationId xmlns:a16="http://schemas.microsoft.com/office/drawing/2014/main" id="{59925276-ADD0-8643-99C3-A41C30DBA2A9}"/>
              </a:ext>
            </a:extLst>
          </p:cNvPr>
          <p:cNvCxnSpPr>
            <a:cxnSpLocks/>
          </p:cNvCxnSpPr>
          <p:nvPr/>
        </p:nvCxnSpPr>
        <p:spPr>
          <a:xfrm>
            <a:off x="8613111" y="4053033"/>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5AAA7858-FD03-5243-8BF1-41DD402F09D5}"/>
              </a:ext>
            </a:extLst>
          </p:cNvPr>
          <p:cNvSpPr/>
          <p:nvPr/>
        </p:nvSpPr>
        <p:spPr>
          <a:xfrm>
            <a:off x="4166265" y="6046011"/>
            <a:ext cx="1352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St Mary’s County</a:t>
            </a:r>
          </a:p>
        </p:txBody>
      </p:sp>
      <p:sp>
        <p:nvSpPr>
          <p:cNvPr id="112" name="Rectangle 111">
            <a:extLst>
              <a:ext uri="{FF2B5EF4-FFF2-40B4-BE49-F238E27FC236}">
                <a16:creationId xmlns:a16="http://schemas.microsoft.com/office/drawing/2014/main" id="{CF9E472D-31EE-6346-8EF2-E2F71706C4FD}"/>
              </a:ext>
            </a:extLst>
          </p:cNvPr>
          <p:cNvSpPr/>
          <p:nvPr/>
        </p:nvSpPr>
        <p:spPr>
          <a:xfrm>
            <a:off x="5603327" y="598253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15" name="Oval 114">
            <a:extLst>
              <a:ext uri="{FF2B5EF4-FFF2-40B4-BE49-F238E27FC236}">
                <a16:creationId xmlns:a16="http://schemas.microsoft.com/office/drawing/2014/main" id="{B125EC2A-ECC9-CC4C-8ECF-171B59A274D7}"/>
              </a:ext>
            </a:extLst>
          </p:cNvPr>
          <p:cNvSpPr/>
          <p:nvPr/>
        </p:nvSpPr>
        <p:spPr>
          <a:xfrm>
            <a:off x="5549630" y="6046011"/>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a:extLst>
              <a:ext uri="{FF2B5EF4-FFF2-40B4-BE49-F238E27FC236}">
                <a16:creationId xmlns:a16="http://schemas.microsoft.com/office/drawing/2014/main" id="{71137E64-C841-5B40-924A-D64C105DEA1C}"/>
              </a:ext>
            </a:extLst>
          </p:cNvPr>
          <p:cNvCxnSpPr>
            <a:cxnSpLocks/>
          </p:cNvCxnSpPr>
          <p:nvPr/>
        </p:nvCxnSpPr>
        <p:spPr>
          <a:xfrm>
            <a:off x="5972018" y="6252023"/>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184414E-30BA-DC43-BEAC-D47B4D62A6EE}"/>
              </a:ext>
            </a:extLst>
          </p:cNvPr>
          <p:cNvCxnSpPr>
            <a:cxnSpLocks/>
          </p:cNvCxnSpPr>
          <p:nvPr/>
        </p:nvCxnSpPr>
        <p:spPr>
          <a:xfrm flipV="1">
            <a:off x="6235548" y="5726260"/>
            <a:ext cx="892838" cy="53491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8B6B28F9-4726-0B4C-BF1E-F963E4BC8C93}"/>
              </a:ext>
            </a:extLst>
          </p:cNvPr>
          <p:cNvSpPr/>
          <p:nvPr/>
        </p:nvSpPr>
        <p:spPr>
          <a:xfrm>
            <a:off x="7086593" y="56484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CEE8F8CC-8A17-E549-BC81-C2F9165E146F}"/>
              </a:ext>
            </a:extLst>
          </p:cNvPr>
          <p:cNvSpPr/>
          <p:nvPr/>
        </p:nvSpPr>
        <p:spPr>
          <a:xfrm>
            <a:off x="5294463" y="282171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0" name="Straight Connector 119">
            <a:extLst>
              <a:ext uri="{FF2B5EF4-FFF2-40B4-BE49-F238E27FC236}">
                <a16:creationId xmlns:a16="http://schemas.microsoft.com/office/drawing/2014/main" id="{08271A5C-6E39-A44F-81D0-4BBF5C4237BC}"/>
              </a:ext>
            </a:extLst>
          </p:cNvPr>
          <p:cNvCxnSpPr>
            <a:cxnSpLocks/>
          </p:cNvCxnSpPr>
          <p:nvPr/>
        </p:nvCxnSpPr>
        <p:spPr>
          <a:xfrm flipV="1">
            <a:off x="5361383" y="2875360"/>
            <a:ext cx="0" cy="84125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2E05FFFC-6A9A-0640-8015-9600CC2D02EF}"/>
              </a:ext>
            </a:extLst>
          </p:cNvPr>
          <p:cNvSpPr/>
          <p:nvPr/>
        </p:nvSpPr>
        <p:spPr>
          <a:xfrm>
            <a:off x="5158585" y="372335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124">
            <a:extLst>
              <a:ext uri="{FF2B5EF4-FFF2-40B4-BE49-F238E27FC236}">
                <a16:creationId xmlns:a16="http://schemas.microsoft.com/office/drawing/2014/main" id="{2B75D766-C620-A940-BB05-6AC409842C1C}"/>
              </a:ext>
            </a:extLst>
          </p:cNvPr>
          <p:cNvSpPr/>
          <p:nvPr/>
        </p:nvSpPr>
        <p:spPr>
          <a:xfrm>
            <a:off x="5210219" y="365981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26" name="Rectangle 125">
            <a:extLst>
              <a:ext uri="{FF2B5EF4-FFF2-40B4-BE49-F238E27FC236}">
                <a16:creationId xmlns:a16="http://schemas.microsoft.com/office/drawing/2014/main" id="{F25A94EC-0671-2349-BA2F-BC271F5BB206}"/>
              </a:ext>
            </a:extLst>
          </p:cNvPr>
          <p:cNvSpPr/>
          <p:nvPr/>
        </p:nvSpPr>
        <p:spPr>
          <a:xfrm>
            <a:off x="3644924" y="3723359"/>
            <a:ext cx="15174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Washington County</a:t>
            </a:r>
          </a:p>
        </p:txBody>
      </p:sp>
      <p:sp>
        <p:nvSpPr>
          <p:cNvPr id="127" name="Oval 126">
            <a:extLst>
              <a:ext uri="{FF2B5EF4-FFF2-40B4-BE49-F238E27FC236}">
                <a16:creationId xmlns:a16="http://schemas.microsoft.com/office/drawing/2014/main" id="{C0D392C5-3347-2041-8DD1-C91B08C353D5}"/>
              </a:ext>
            </a:extLst>
          </p:cNvPr>
          <p:cNvSpPr/>
          <p:nvPr/>
        </p:nvSpPr>
        <p:spPr>
          <a:xfrm>
            <a:off x="6333991" y="4141010"/>
            <a:ext cx="295500" cy="295500"/>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5E0F109A-B368-A343-85D7-F3CEC3EE28BE}"/>
              </a:ext>
            </a:extLst>
          </p:cNvPr>
          <p:cNvSpPr/>
          <p:nvPr/>
        </p:nvSpPr>
        <p:spPr>
          <a:xfrm>
            <a:off x="6325003" y="4022638"/>
            <a:ext cx="312906" cy="456472"/>
          </a:xfrm>
          <a:prstGeom prst="rect">
            <a:avLst/>
          </a:prstGeom>
        </p:spPr>
        <p:txBody>
          <a:bodyPr wrap="none">
            <a:spAutoFit/>
          </a:bodyPr>
          <a:lstStyle/>
          <a:p>
            <a:pPr>
              <a:lnSpc>
                <a:spcPct val="150000"/>
              </a:lnSpc>
            </a:pPr>
            <a:r>
              <a:rPr lang="en-US" dirty="0">
                <a:solidFill>
                  <a:schemeClr val="bg1"/>
                </a:solidFill>
                <a:latin typeface="Arial" panose="020B0604020202020204" pitchFamily="34" charset="0"/>
                <a:cs typeface="Arial" panose="020B0604020202020204" pitchFamily="34" charset="0"/>
              </a:rPr>
              <a:t>1</a:t>
            </a:r>
          </a:p>
        </p:txBody>
      </p:sp>
      <p:sp>
        <p:nvSpPr>
          <p:cNvPr id="129" name="Rectangle 128">
            <a:extLst>
              <a:ext uri="{FF2B5EF4-FFF2-40B4-BE49-F238E27FC236}">
                <a16:creationId xmlns:a16="http://schemas.microsoft.com/office/drawing/2014/main" id="{16E9807C-0771-B145-910D-E94B1E69D0D0}"/>
              </a:ext>
            </a:extLst>
          </p:cNvPr>
          <p:cNvSpPr/>
          <p:nvPr/>
        </p:nvSpPr>
        <p:spPr>
          <a:xfrm>
            <a:off x="6053774" y="3834563"/>
            <a:ext cx="84189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Somerset</a:t>
            </a:r>
          </a:p>
        </p:txBody>
      </p:sp>
    </p:spTree>
    <p:extLst>
      <p:ext uri="{BB962C8B-B14F-4D97-AF65-F5344CB8AC3E}">
        <p14:creationId xmlns:p14="http://schemas.microsoft.com/office/powerpoint/2010/main" val="4234037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6"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41659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8135560"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from July 2020 to June 2021</a:t>
            </a:r>
            <a:endParaRPr lang="en-US" dirty="0">
              <a:solidFill>
                <a:srgbClr val="C11339"/>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A869682-7DF0-0C45-BB7E-86276234DEA6}"/>
              </a:ext>
            </a:extLst>
          </p:cNvPr>
          <p:cNvSpPr/>
          <p:nvPr/>
        </p:nvSpPr>
        <p:spPr>
          <a:xfrm>
            <a:off x="1090522" y="2581434"/>
            <a:ext cx="4583577" cy="3400931"/>
          </a:xfrm>
          <a:prstGeom prst="rect">
            <a:avLst/>
          </a:prstGeom>
        </p:spPr>
        <p:txBody>
          <a:bodyPr wrap="square">
            <a:spAutoFit/>
          </a:bodyPr>
          <a:lstStyle/>
          <a:p>
            <a:pPr>
              <a:spcBef>
                <a:spcPts val="600"/>
              </a:spcBef>
            </a:pPr>
            <a:r>
              <a:rPr lang="en-US" sz="1700" dirty="0">
                <a:latin typeface="+mj-lt"/>
              </a:rPr>
              <a:t>Amplified Answering Machine: </a:t>
            </a:r>
            <a:r>
              <a:rPr lang="en-US" sz="1700" b="1" dirty="0"/>
              <a:t>1</a:t>
            </a:r>
            <a:r>
              <a:rPr lang="en-US" sz="1700" dirty="0">
                <a:latin typeface="+mj-lt"/>
              </a:rPr>
              <a:t> </a:t>
            </a:r>
          </a:p>
          <a:p>
            <a:pPr>
              <a:spcBef>
                <a:spcPts val="600"/>
              </a:spcBef>
            </a:pPr>
            <a:r>
              <a:rPr lang="en-US" sz="1700" dirty="0">
                <a:latin typeface="+mj-lt"/>
              </a:rPr>
              <a:t>Amplified Phone: </a:t>
            </a:r>
            <a:r>
              <a:rPr lang="en-US" sz="1700" b="1" dirty="0"/>
              <a:t>157</a:t>
            </a:r>
            <a:endParaRPr lang="en-US" sz="1700" dirty="0">
              <a:latin typeface="+mj-lt"/>
            </a:endParaRPr>
          </a:p>
          <a:p>
            <a:pPr>
              <a:spcBef>
                <a:spcPts val="600"/>
              </a:spcBef>
            </a:pPr>
            <a:r>
              <a:rPr lang="en-US" sz="1700" dirty="0">
                <a:latin typeface="+mj-lt"/>
              </a:rPr>
              <a:t>Amplified Phone with Amplified Voice Output: </a:t>
            </a:r>
            <a:r>
              <a:rPr lang="en-US" sz="1700" b="1" dirty="0"/>
              <a:t>7</a:t>
            </a:r>
          </a:p>
          <a:p>
            <a:pPr>
              <a:spcBef>
                <a:spcPts val="600"/>
              </a:spcBef>
            </a:pPr>
            <a:r>
              <a:rPr lang="en-US" sz="1700" dirty="0">
                <a:latin typeface="+mj-lt"/>
              </a:rPr>
              <a:t>Braille Phone Device for </a:t>
            </a:r>
            <a:r>
              <a:rPr lang="en-US" sz="1700" dirty="0" err="1">
                <a:latin typeface="+mj-lt"/>
              </a:rPr>
              <a:t>DeafBlind</a:t>
            </a:r>
            <a:r>
              <a:rPr lang="en-US" sz="1700" dirty="0">
                <a:latin typeface="+mj-lt"/>
              </a:rPr>
              <a:t>: </a:t>
            </a:r>
            <a:r>
              <a:rPr lang="en-US" sz="1700" b="1" dirty="0"/>
              <a:t>1 </a:t>
            </a:r>
          </a:p>
          <a:p>
            <a:pPr>
              <a:spcBef>
                <a:spcPts val="600"/>
              </a:spcBef>
            </a:pPr>
            <a:r>
              <a:rPr lang="en-US" sz="1700" dirty="0">
                <a:latin typeface="+mj-lt"/>
              </a:rPr>
              <a:t>Captioned Telephone: </a:t>
            </a:r>
            <a:r>
              <a:rPr lang="en-US" sz="1700" b="1" dirty="0"/>
              <a:t>36</a:t>
            </a:r>
            <a:r>
              <a:rPr lang="en-US" sz="1700" dirty="0">
                <a:latin typeface="+mj-lt"/>
              </a:rPr>
              <a:t> </a:t>
            </a:r>
          </a:p>
          <a:p>
            <a:pPr>
              <a:spcBef>
                <a:spcPts val="600"/>
              </a:spcBef>
            </a:pPr>
            <a:r>
              <a:rPr lang="en-US" sz="1700" dirty="0">
                <a:latin typeface="+mj-lt"/>
              </a:rPr>
              <a:t>Cordless Phone: </a:t>
            </a:r>
            <a:r>
              <a:rPr lang="en-US" sz="1700" b="1" dirty="0"/>
              <a:t>1</a:t>
            </a:r>
          </a:p>
          <a:p>
            <a:pPr>
              <a:spcBef>
                <a:spcPts val="600"/>
              </a:spcBef>
            </a:pPr>
            <a:r>
              <a:rPr lang="en-US" sz="1700" dirty="0">
                <a:latin typeface="+mj-lt"/>
              </a:rPr>
              <a:t>Hands-Free Phone: </a:t>
            </a:r>
            <a:r>
              <a:rPr lang="en-US" sz="1700" b="1" dirty="0"/>
              <a:t>4</a:t>
            </a:r>
          </a:p>
          <a:p>
            <a:pPr>
              <a:spcBef>
                <a:spcPts val="600"/>
              </a:spcBef>
            </a:pPr>
            <a:r>
              <a:rPr lang="en-US" sz="1700" dirty="0">
                <a:latin typeface="+mj-lt"/>
              </a:rPr>
              <a:t>iPad: </a:t>
            </a:r>
            <a:r>
              <a:rPr lang="en-US" sz="1700" b="1" dirty="0"/>
              <a:t>89</a:t>
            </a:r>
          </a:p>
          <a:p>
            <a:pPr>
              <a:spcBef>
                <a:spcPts val="600"/>
              </a:spcBef>
            </a:pPr>
            <a:r>
              <a:rPr lang="en-US" sz="1700" dirty="0">
                <a:latin typeface="+mj-lt"/>
              </a:rPr>
              <a:t>Memory Dialing Aid: </a:t>
            </a:r>
            <a:r>
              <a:rPr lang="en-US" sz="1700" b="1" dirty="0"/>
              <a:t>4</a:t>
            </a:r>
          </a:p>
          <a:p>
            <a:pPr>
              <a:spcBef>
                <a:spcPts val="600"/>
              </a:spcBef>
            </a:pPr>
            <a:r>
              <a:rPr lang="en-US" sz="1700" dirty="0">
                <a:latin typeface="+mj-lt"/>
              </a:rPr>
              <a:t>Miscellaneous: </a:t>
            </a:r>
            <a:r>
              <a:rPr lang="en-US" sz="1700" b="1" dirty="0"/>
              <a:t>1</a:t>
            </a:r>
          </a:p>
        </p:txBody>
      </p:sp>
      <p:sp>
        <p:nvSpPr>
          <p:cNvPr id="16" name="Rectangle 15">
            <a:extLst>
              <a:ext uri="{FF2B5EF4-FFF2-40B4-BE49-F238E27FC236}">
                <a16:creationId xmlns:a16="http://schemas.microsoft.com/office/drawing/2014/main" id="{A265C95D-7730-054F-965A-9415B537A4C6}"/>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pic>
        <p:nvPicPr>
          <p:cNvPr id="12" name="Picture 11" descr="A person sitting at a table&#10;&#10;Description automatically generated with low confidence">
            <a:extLst>
              <a:ext uri="{FF2B5EF4-FFF2-40B4-BE49-F238E27FC236}">
                <a16:creationId xmlns:a16="http://schemas.microsoft.com/office/drawing/2014/main" id="{227D42E2-9FB9-D54E-8264-A6A14B7EC8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0439" y="2465638"/>
            <a:ext cx="6051456" cy="3774046"/>
          </a:xfrm>
          <a:prstGeom prst="rect">
            <a:avLst/>
          </a:prstGeom>
        </p:spPr>
      </p:pic>
      <p:sp>
        <p:nvSpPr>
          <p:cNvPr id="15" name="Rectangle 14">
            <a:extLst>
              <a:ext uri="{FF2B5EF4-FFF2-40B4-BE49-F238E27FC236}">
                <a16:creationId xmlns:a16="http://schemas.microsoft.com/office/drawing/2014/main" id="{86D49B87-7E58-4E48-9FB9-EDAC3F60D03E}"/>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4" name="TextBox 13">
            <a:extLst>
              <a:ext uri="{FF2B5EF4-FFF2-40B4-BE49-F238E27FC236}">
                <a16:creationId xmlns:a16="http://schemas.microsoft.com/office/drawing/2014/main" id="{8A111F67-9FED-3E45-8CB2-E2BF9AEBDB26}"/>
              </a:ext>
            </a:extLst>
          </p:cNvPr>
          <p:cNvSpPr txBox="1"/>
          <p:nvPr/>
        </p:nvSpPr>
        <p:spPr>
          <a:xfrm>
            <a:off x="3382312" y="4551204"/>
            <a:ext cx="3030063" cy="1431161"/>
          </a:xfrm>
          <a:prstGeom prst="rect">
            <a:avLst/>
          </a:prstGeom>
          <a:noFill/>
        </p:spPr>
        <p:txBody>
          <a:bodyPr wrap="square">
            <a:spAutoFit/>
          </a:bodyPr>
          <a:lstStyle/>
          <a:p>
            <a:pPr>
              <a:spcBef>
                <a:spcPts val="600"/>
              </a:spcBef>
            </a:pPr>
            <a:r>
              <a:rPr lang="en-US" sz="1800" dirty="0">
                <a:latin typeface="+mj-lt"/>
              </a:rPr>
              <a:t>Phone Ring Signaler: </a:t>
            </a:r>
            <a:r>
              <a:rPr lang="en-US" sz="1800" b="1" dirty="0"/>
              <a:t>4</a:t>
            </a:r>
          </a:p>
          <a:p>
            <a:pPr>
              <a:spcBef>
                <a:spcPts val="600"/>
              </a:spcBef>
            </a:pPr>
            <a:r>
              <a:rPr lang="en-US" sz="1800" dirty="0">
                <a:latin typeface="+mj-lt"/>
              </a:rPr>
              <a:t>Speakerphone:</a:t>
            </a:r>
            <a:r>
              <a:rPr lang="en-US" sz="1800" b="1" dirty="0"/>
              <a:t> 2</a:t>
            </a:r>
          </a:p>
          <a:p>
            <a:pPr>
              <a:spcBef>
                <a:spcPts val="600"/>
              </a:spcBef>
            </a:pPr>
            <a:r>
              <a:rPr lang="en-US" sz="1800" dirty="0">
                <a:latin typeface="+mj-lt"/>
              </a:rPr>
              <a:t>Synthetic Speech System: </a:t>
            </a:r>
            <a:r>
              <a:rPr lang="en-US" sz="1800" b="1" dirty="0"/>
              <a:t>1</a:t>
            </a:r>
          </a:p>
          <a:p>
            <a:pPr>
              <a:spcBef>
                <a:spcPts val="600"/>
              </a:spcBef>
            </a:pPr>
            <a:r>
              <a:rPr lang="en-US" sz="1800" dirty="0">
                <a:latin typeface="+mj-lt"/>
              </a:rPr>
              <a:t>Wireless Device: </a:t>
            </a:r>
            <a:r>
              <a:rPr lang="en-US" sz="1800" b="1" dirty="0"/>
              <a:t>15</a:t>
            </a:r>
          </a:p>
        </p:txBody>
      </p:sp>
    </p:spTree>
    <p:extLst>
      <p:ext uri="{BB962C8B-B14F-4D97-AF65-F5344CB8AC3E}">
        <p14:creationId xmlns:p14="http://schemas.microsoft.com/office/powerpoint/2010/main" val="2945111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4"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2627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9251251"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by county from July 2020 to June 2021 </a:t>
            </a:r>
            <a:endParaRPr lang="en-US" dirty="0">
              <a:solidFill>
                <a:srgbClr val="C11339"/>
              </a:solidFill>
              <a:latin typeface="Arial" panose="020B0604020202020204" pitchFamily="34" charset="0"/>
              <a:cs typeface="Arial" panose="020B0604020202020204" pitchFamily="34" charset="0"/>
            </a:endParaRPr>
          </a:p>
        </p:txBody>
      </p:sp>
      <p:pic>
        <p:nvPicPr>
          <p:cNvPr id="10" name="Picture 9" descr="Map&#10;&#10;Description automatically generated">
            <a:extLst>
              <a:ext uri="{FF2B5EF4-FFF2-40B4-BE49-F238E27FC236}">
                <a16:creationId xmlns:a16="http://schemas.microsoft.com/office/drawing/2014/main" id="{2CB5BD3C-C869-564F-8676-C3C7E1FFB5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9052" y="2656387"/>
            <a:ext cx="7609348" cy="4065400"/>
          </a:xfrm>
          <a:prstGeom prst="rect">
            <a:avLst/>
          </a:prstGeom>
        </p:spPr>
      </p:pic>
      <p:cxnSp>
        <p:nvCxnSpPr>
          <p:cNvPr id="11" name="Straight Connector 10">
            <a:extLst>
              <a:ext uri="{FF2B5EF4-FFF2-40B4-BE49-F238E27FC236}">
                <a16:creationId xmlns:a16="http://schemas.microsoft.com/office/drawing/2014/main" id="{0EA8AF85-F97D-894B-9A64-CB300E6DC1E4}"/>
              </a:ext>
            </a:extLst>
          </p:cNvPr>
          <p:cNvCxnSpPr>
            <a:cxnSpLocks/>
          </p:cNvCxnSpPr>
          <p:nvPr/>
        </p:nvCxnSpPr>
        <p:spPr>
          <a:xfrm flipV="1">
            <a:off x="4003288" y="2502604"/>
            <a:ext cx="0" cy="440024"/>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320A2C5-C206-C644-986F-46DE221A7825}"/>
              </a:ext>
            </a:extLst>
          </p:cNvPr>
          <p:cNvSpPr/>
          <p:nvPr/>
        </p:nvSpPr>
        <p:spPr>
          <a:xfrm>
            <a:off x="3795475" y="209598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10D561A-1371-BF48-8000-716D4DAA3101}"/>
              </a:ext>
            </a:extLst>
          </p:cNvPr>
          <p:cNvSpPr/>
          <p:nvPr/>
        </p:nvSpPr>
        <p:spPr>
          <a:xfrm>
            <a:off x="3936367" y="2860147"/>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02BEB7A-3A2A-5841-84A5-0830AF7316E2}"/>
              </a:ext>
            </a:extLst>
          </p:cNvPr>
          <p:cNvSpPr/>
          <p:nvPr/>
        </p:nvSpPr>
        <p:spPr>
          <a:xfrm>
            <a:off x="3846834" y="2032439"/>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5" name="Rectangle 14">
            <a:extLst>
              <a:ext uri="{FF2B5EF4-FFF2-40B4-BE49-F238E27FC236}">
                <a16:creationId xmlns:a16="http://schemas.microsoft.com/office/drawing/2014/main" id="{411C11E0-EB0C-4543-B652-C7EB56BBAD9F}"/>
              </a:ext>
            </a:extLst>
          </p:cNvPr>
          <p:cNvSpPr/>
          <p:nvPr/>
        </p:nvSpPr>
        <p:spPr>
          <a:xfrm>
            <a:off x="2413710" y="2097453"/>
            <a:ext cx="13003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Allegany County</a:t>
            </a:r>
          </a:p>
        </p:txBody>
      </p:sp>
      <p:sp>
        <p:nvSpPr>
          <p:cNvPr id="16" name="Oval 15">
            <a:extLst>
              <a:ext uri="{FF2B5EF4-FFF2-40B4-BE49-F238E27FC236}">
                <a16:creationId xmlns:a16="http://schemas.microsoft.com/office/drawing/2014/main" id="{9ECD48F8-3D75-FE4E-B263-C8AFA95D37CD}"/>
              </a:ext>
            </a:extLst>
          </p:cNvPr>
          <p:cNvSpPr/>
          <p:nvPr/>
        </p:nvSpPr>
        <p:spPr>
          <a:xfrm>
            <a:off x="7260059" y="429327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AD30169E-1A57-9046-ACFA-1CFDCE1A0C37}"/>
              </a:ext>
            </a:extLst>
          </p:cNvPr>
          <p:cNvCxnSpPr>
            <a:cxnSpLocks/>
          </p:cNvCxnSpPr>
          <p:nvPr/>
        </p:nvCxnSpPr>
        <p:spPr>
          <a:xfrm>
            <a:off x="7326979" y="4318309"/>
            <a:ext cx="0" cy="207906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AC36569-902B-8941-B2C9-2275C43CF7E2}"/>
              </a:ext>
            </a:extLst>
          </p:cNvPr>
          <p:cNvSpPr/>
          <p:nvPr/>
        </p:nvSpPr>
        <p:spPr>
          <a:xfrm>
            <a:off x="7099088" y="6333498"/>
            <a:ext cx="42402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a:t>
            </a:r>
          </a:p>
        </p:txBody>
      </p:sp>
      <p:sp>
        <p:nvSpPr>
          <p:cNvPr id="19" name="Rectangle 18">
            <a:extLst>
              <a:ext uri="{FF2B5EF4-FFF2-40B4-BE49-F238E27FC236}">
                <a16:creationId xmlns:a16="http://schemas.microsoft.com/office/drawing/2014/main" id="{662E097A-3A96-8740-A080-FC39ACBE6F77}"/>
              </a:ext>
            </a:extLst>
          </p:cNvPr>
          <p:cNvSpPr/>
          <p:nvPr/>
        </p:nvSpPr>
        <p:spPr>
          <a:xfrm>
            <a:off x="5481977" y="6423291"/>
            <a:ext cx="163333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Anne Arundel County</a:t>
            </a:r>
          </a:p>
        </p:txBody>
      </p:sp>
      <p:sp>
        <p:nvSpPr>
          <p:cNvPr id="20" name="Rectangle 19">
            <a:extLst>
              <a:ext uri="{FF2B5EF4-FFF2-40B4-BE49-F238E27FC236}">
                <a16:creationId xmlns:a16="http://schemas.microsoft.com/office/drawing/2014/main" id="{05B81C95-C41E-AD42-8B40-2BF4DD56F331}"/>
              </a:ext>
            </a:extLst>
          </p:cNvPr>
          <p:cNvSpPr/>
          <p:nvPr/>
        </p:nvSpPr>
        <p:spPr>
          <a:xfrm>
            <a:off x="6778931" y="3160201"/>
            <a:ext cx="11400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City</a:t>
            </a:r>
          </a:p>
        </p:txBody>
      </p:sp>
      <p:sp>
        <p:nvSpPr>
          <p:cNvPr id="21" name="Rectangle 20">
            <a:extLst>
              <a:ext uri="{FF2B5EF4-FFF2-40B4-BE49-F238E27FC236}">
                <a16:creationId xmlns:a16="http://schemas.microsoft.com/office/drawing/2014/main" id="{018C3711-0F13-1A45-B567-807478A3B74D}"/>
              </a:ext>
            </a:extLst>
          </p:cNvPr>
          <p:cNvSpPr/>
          <p:nvPr/>
        </p:nvSpPr>
        <p:spPr>
          <a:xfrm>
            <a:off x="7128386" y="3341395"/>
            <a:ext cx="412292" cy="416011"/>
          </a:xfrm>
          <a:prstGeom prst="rect">
            <a:avLst/>
          </a:prstGeom>
        </p:spPr>
        <p:txBody>
          <a:bodyPr wrap="none">
            <a:spAutoFit/>
          </a:bodyPr>
          <a:lstStyle/>
          <a:p>
            <a:pPr>
              <a:lnSpc>
                <a:spcPct val="150000"/>
              </a:lnSpc>
            </a:pPr>
            <a:r>
              <a:rPr lang="en-US" sz="1600" dirty="0">
                <a:solidFill>
                  <a:schemeClr val="bg1"/>
                </a:solidFill>
                <a:latin typeface="Arial" panose="020B0604020202020204" pitchFamily="34" charset="0"/>
                <a:cs typeface="Arial" panose="020B0604020202020204" pitchFamily="34" charset="0"/>
              </a:rPr>
              <a:t>43</a:t>
            </a:r>
          </a:p>
        </p:txBody>
      </p:sp>
      <p:cxnSp>
        <p:nvCxnSpPr>
          <p:cNvPr id="22" name="Straight Connector 21">
            <a:extLst>
              <a:ext uri="{FF2B5EF4-FFF2-40B4-BE49-F238E27FC236}">
                <a16:creationId xmlns:a16="http://schemas.microsoft.com/office/drawing/2014/main" id="{7E570228-8653-3549-8A86-CE68E97337FF}"/>
              </a:ext>
            </a:extLst>
          </p:cNvPr>
          <p:cNvCxnSpPr>
            <a:cxnSpLocks/>
          </p:cNvCxnSpPr>
          <p:nvPr/>
        </p:nvCxnSpPr>
        <p:spPr>
          <a:xfrm flipV="1">
            <a:off x="7255202" y="2502604"/>
            <a:ext cx="0" cy="535433"/>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F395EFA-ED42-E84A-B850-B57819637D3F}"/>
              </a:ext>
            </a:extLst>
          </p:cNvPr>
          <p:cNvSpPr/>
          <p:nvPr/>
        </p:nvSpPr>
        <p:spPr>
          <a:xfrm>
            <a:off x="7188281" y="295555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E472BE-D615-9347-961E-99FED43F8DE1}"/>
              </a:ext>
            </a:extLst>
          </p:cNvPr>
          <p:cNvSpPr/>
          <p:nvPr/>
        </p:nvSpPr>
        <p:spPr>
          <a:xfrm>
            <a:off x="9950750" y="2291610"/>
            <a:ext cx="136127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County</a:t>
            </a:r>
          </a:p>
        </p:txBody>
      </p:sp>
      <p:sp>
        <p:nvSpPr>
          <p:cNvPr id="25" name="Rectangle 24">
            <a:extLst>
              <a:ext uri="{FF2B5EF4-FFF2-40B4-BE49-F238E27FC236}">
                <a16:creationId xmlns:a16="http://schemas.microsoft.com/office/drawing/2014/main" id="{4D798E26-4F0E-E544-8B98-53D11D138BA7}"/>
              </a:ext>
            </a:extLst>
          </p:cNvPr>
          <p:cNvSpPr/>
          <p:nvPr/>
        </p:nvSpPr>
        <p:spPr>
          <a:xfrm>
            <a:off x="9498642" y="2195859"/>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65</a:t>
            </a:r>
          </a:p>
        </p:txBody>
      </p:sp>
      <p:sp>
        <p:nvSpPr>
          <p:cNvPr id="26" name="Oval 25">
            <a:extLst>
              <a:ext uri="{FF2B5EF4-FFF2-40B4-BE49-F238E27FC236}">
                <a16:creationId xmlns:a16="http://schemas.microsoft.com/office/drawing/2014/main" id="{2D7C09AA-74FA-A54D-A9BF-E793B0011735}"/>
              </a:ext>
            </a:extLst>
          </p:cNvPr>
          <p:cNvSpPr/>
          <p:nvPr/>
        </p:nvSpPr>
        <p:spPr>
          <a:xfrm>
            <a:off x="7111406" y="639737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808AB6D3-EBB8-3446-93DB-621EBD9267F8}"/>
              </a:ext>
            </a:extLst>
          </p:cNvPr>
          <p:cNvSpPr/>
          <p:nvPr/>
        </p:nvSpPr>
        <p:spPr>
          <a:xfrm>
            <a:off x="9498110" y="227362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BC473AD1-B695-FF4F-AA0B-46892F4402BB}"/>
              </a:ext>
            </a:extLst>
          </p:cNvPr>
          <p:cNvCxnSpPr>
            <a:cxnSpLocks/>
          </p:cNvCxnSpPr>
          <p:nvPr/>
        </p:nvCxnSpPr>
        <p:spPr>
          <a:xfrm flipV="1">
            <a:off x="6690142" y="2502604"/>
            <a:ext cx="0" cy="558267"/>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DDCD0B8-EA05-D740-A039-A771CABC97F8}"/>
              </a:ext>
            </a:extLst>
          </p:cNvPr>
          <p:cNvSpPr/>
          <p:nvPr/>
        </p:nvSpPr>
        <p:spPr>
          <a:xfrm>
            <a:off x="6623221" y="297839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4502C5E-AA3F-C14B-8F5A-392995157BDB}"/>
              </a:ext>
            </a:extLst>
          </p:cNvPr>
          <p:cNvSpPr/>
          <p:nvPr/>
        </p:nvSpPr>
        <p:spPr>
          <a:xfrm>
            <a:off x="5314434" y="2097893"/>
            <a:ext cx="1164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Carroll County</a:t>
            </a:r>
          </a:p>
        </p:txBody>
      </p:sp>
      <p:sp>
        <p:nvSpPr>
          <p:cNvPr id="31" name="Rectangle 30">
            <a:extLst>
              <a:ext uri="{FF2B5EF4-FFF2-40B4-BE49-F238E27FC236}">
                <a16:creationId xmlns:a16="http://schemas.microsoft.com/office/drawing/2014/main" id="{7BD8EB96-3D2E-224F-91A3-1593FBBE0C08}"/>
              </a:ext>
            </a:extLst>
          </p:cNvPr>
          <p:cNvSpPr/>
          <p:nvPr/>
        </p:nvSpPr>
        <p:spPr>
          <a:xfrm>
            <a:off x="6541090" y="2033097"/>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6</a:t>
            </a:r>
          </a:p>
        </p:txBody>
      </p:sp>
      <p:sp>
        <p:nvSpPr>
          <p:cNvPr id="32" name="Oval 31">
            <a:extLst>
              <a:ext uri="{FF2B5EF4-FFF2-40B4-BE49-F238E27FC236}">
                <a16:creationId xmlns:a16="http://schemas.microsoft.com/office/drawing/2014/main" id="{FAFE7F74-1756-0848-823A-F8FD60EE2784}"/>
              </a:ext>
            </a:extLst>
          </p:cNvPr>
          <p:cNvSpPr/>
          <p:nvPr/>
        </p:nvSpPr>
        <p:spPr>
          <a:xfrm>
            <a:off x="6483996" y="209657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D9A8A989-67FA-A346-8A92-1B1B7D36AA8E}"/>
              </a:ext>
            </a:extLst>
          </p:cNvPr>
          <p:cNvCxnSpPr>
            <a:cxnSpLocks/>
          </p:cNvCxnSpPr>
          <p:nvPr/>
        </p:nvCxnSpPr>
        <p:spPr>
          <a:xfrm flipV="1">
            <a:off x="7251727" y="2508866"/>
            <a:ext cx="2246382" cy="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DBFC24B0-182F-D743-88EE-FE7A3A0DC3DE}"/>
              </a:ext>
            </a:extLst>
          </p:cNvPr>
          <p:cNvSpPr/>
          <p:nvPr/>
        </p:nvSpPr>
        <p:spPr>
          <a:xfrm>
            <a:off x="8522960" y="289594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E3A5BA9-E2D4-9D4E-97F0-A1063C167767}"/>
              </a:ext>
            </a:extLst>
          </p:cNvPr>
          <p:cNvSpPr/>
          <p:nvPr/>
        </p:nvSpPr>
        <p:spPr>
          <a:xfrm>
            <a:off x="9957136" y="2765897"/>
            <a:ext cx="105349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Cecil County</a:t>
            </a:r>
          </a:p>
        </p:txBody>
      </p:sp>
      <p:sp>
        <p:nvSpPr>
          <p:cNvPr id="36" name="Rectangle 35">
            <a:extLst>
              <a:ext uri="{FF2B5EF4-FFF2-40B4-BE49-F238E27FC236}">
                <a16:creationId xmlns:a16="http://schemas.microsoft.com/office/drawing/2014/main" id="{16487AF2-92E3-B749-A5AE-69D05CFDBCEC}"/>
              </a:ext>
            </a:extLst>
          </p:cNvPr>
          <p:cNvSpPr/>
          <p:nvPr/>
        </p:nvSpPr>
        <p:spPr>
          <a:xfrm>
            <a:off x="9558193" y="2684434"/>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37" name="Oval 36">
            <a:extLst>
              <a:ext uri="{FF2B5EF4-FFF2-40B4-BE49-F238E27FC236}">
                <a16:creationId xmlns:a16="http://schemas.microsoft.com/office/drawing/2014/main" id="{5B843A14-15F5-9F4C-BB7E-A849F17B86CF}"/>
              </a:ext>
            </a:extLst>
          </p:cNvPr>
          <p:cNvSpPr/>
          <p:nvPr/>
        </p:nvSpPr>
        <p:spPr>
          <a:xfrm>
            <a:off x="9504496" y="274791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6B600A31-6DC5-9147-974C-1D37F748BA28}"/>
              </a:ext>
            </a:extLst>
          </p:cNvPr>
          <p:cNvSpPr/>
          <p:nvPr/>
        </p:nvSpPr>
        <p:spPr>
          <a:xfrm>
            <a:off x="7851364" y="304941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81A9F6B-9C80-3C42-86FB-381A2A678ABE}"/>
              </a:ext>
            </a:extLst>
          </p:cNvPr>
          <p:cNvSpPr/>
          <p:nvPr/>
        </p:nvSpPr>
        <p:spPr>
          <a:xfrm>
            <a:off x="9963427" y="3235057"/>
            <a:ext cx="122501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Harford County</a:t>
            </a:r>
          </a:p>
        </p:txBody>
      </p:sp>
      <p:sp>
        <p:nvSpPr>
          <p:cNvPr id="40" name="Rectangle 39">
            <a:extLst>
              <a:ext uri="{FF2B5EF4-FFF2-40B4-BE49-F238E27FC236}">
                <a16:creationId xmlns:a16="http://schemas.microsoft.com/office/drawing/2014/main" id="{39063AFF-C3E8-D04A-8E37-C199BF8035F3}"/>
              </a:ext>
            </a:extLst>
          </p:cNvPr>
          <p:cNvSpPr/>
          <p:nvPr/>
        </p:nvSpPr>
        <p:spPr>
          <a:xfrm>
            <a:off x="9506610" y="3153594"/>
            <a:ext cx="42402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a:t>
            </a:r>
          </a:p>
        </p:txBody>
      </p:sp>
      <p:sp>
        <p:nvSpPr>
          <p:cNvPr id="41" name="Oval 40">
            <a:extLst>
              <a:ext uri="{FF2B5EF4-FFF2-40B4-BE49-F238E27FC236}">
                <a16:creationId xmlns:a16="http://schemas.microsoft.com/office/drawing/2014/main" id="{F15082FE-F190-BF42-BE26-67BE7BAD989B}"/>
              </a:ext>
            </a:extLst>
          </p:cNvPr>
          <p:cNvSpPr/>
          <p:nvPr/>
        </p:nvSpPr>
        <p:spPr>
          <a:xfrm>
            <a:off x="9510787" y="321707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CDA5D67F-AFFF-7340-ACBF-997D0BE47889}"/>
              </a:ext>
            </a:extLst>
          </p:cNvPr>
          <p:cNvSpPr/>
          <p:nvPr/>
        </p:nvSpPr>
        <p:spPr>
          <a:xfrm>
            <a:off x="4292658" y="5069020"/>
            <a:ext cx="124104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Howard County</a:t>
            </a:r>
          </a:p>
        </p:txBody>
      </p:sp>
      <p:sp>
        <p:nvSpPr>
          <p:cNvPr id="43" name="Rectangle 42">
            <a:extLst>
              <a:ext uri="{FF2B5EF4-FFF2-40B4-BE49-F238E27FC236}">
                <a16:creationId xmlns:a16="http://schemas.microsoft.com/office/drawing/2014/main" id="{86A78040-D13C-BA4D-860A-5A2BFF113377}"/>
              </a:ext>
            </a:extLst>
          </p:cNvPr>
          <p:cNvSpPr/>
          <p:nvPr/>
        </p:nvSpPr>
        <p:spPr>
          <a:xfrm>
            <a:off x="5540510" y="5005544"/>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13</a:t>
            </a:r>
          </a:p>
        </p:txBody>
      </p:sp>
      <p:sp>
        <p:nvSpPr>
          <p:cNvPr id="44" name="Oval 43">
            <a:extLst>
              <a:ext uri="{FF2B5EF4-FFF2-40B4-BE49-F238E27FC236}">
                <a16:creationId xmlns:a16="http://schemas.microsoft.com/office/drawing/2014/main" id="{6806FAA0-A18F-004F-8C54-A7704F7C43A2}"/>
              </a:ext>
            </a:extLst>
          </p:cNvPr>
          <p:cNvSpPr/>
          <p:nvPr/>
        </p:nvSpPr>
        <p:spPr>
          <a:xfrm>
            <a:off x="5544688" y="506902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a:extLst>
              <a:ext uri="{FF2B5EF4-FFF2-40B4-BE49-F238E27FC236}">
                <a16:creationId xmlns:a16="http://schemas.microsoft.com/office/drawing/2014/main" id="{8E5617A0-C515-6D46-8FD9-052CD0CB028A}"/>
              </a:ext>
            </a:extLst>
          </p:cNvPr>
          <p:cNvCxnSpPr>
            <a:cxnSpLocks/>
          </p:cNvCxnSpPr>
          <p:nvPr/>
        </p:nvCxnSpPr>
        <p:spPr>
          <a:xfrm>
            <a:off x="8589880" y="2962865"/>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52EA30-B70E-4B45-BD09-C97A9989ED5E}"/>
              </a:ext>
            </a:extLst>
          </p:cNvPr>
          <p:cNvCxnSpPr>
            <a:cxnSpLocks/>
          </p:cNvCxnSpPr>
          <p:nvPr/>
        </p:nvCxnSpPr>
        <p:spPr>
          <a:xfrm>
            <a:off x="8589879" y="3448255"/>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2B9916D-AF05-C24A-83A3-E4A783E33E94}"/>
              </a:ext>
            </a:extLst>
          </p:cNvPr>
          <p:cNvCxnSpPr>
            <a:cxnSpLocks/>
          </p:cNvCxnSpPr>
          <p:nvPr/>
        </p:nvCxnSpPr>
        <p:spPr>
          <a:xfrm>
            <a:off x="7861821" y="3087299"/>
            <a:ext cx="751290" cy="36095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6DAC0B5-6721-3C4D-B516-7BB82C242C81}"/>
              </a:ext>
            </a:extLst>
          </p:cNvPr>
          <p:cNvCxnSpPr>
            <a:cxnSpLocks/>
          </p:cNvCxnSpPr>
          <p:nvPr/>
        </p:nvCxnSpPr>
        <p:spPr>
          <a:xfrm>
            <a:off x="5967076" y="5275032"/>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3B4889-2676-3C49-A78E-7C5DF2A4488D}"/>
              </a:ext>
            </a:extLst>
          </p:cNvPr>
          <p:cNvCxnSpPr>
            <a:cxnSpLocks/>
          </p:cNvCxnSpPr>
          <p:nvPr/>
        </p:nvCxnSpPr>
        <p:spPr>
          <a:xfrm flipV="1">
            <a:off x="6230606" y="3726039"/>
            <a:ext cx="582220" cy="155814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2AFAA6FE-3DC2-F344-AEE9-8FB5C136889A}"/>
              </a:ext>
            </a:extLst>
          </p:cNvPr>
          <p:cNvSpPr/>
          <p:nvPr/>
        </p:nvSpPr>
        <p:spPr>
          <a:xfrm>
            <a:off x="3982476" y="4576700"/>
            <a:ext cx="156645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Montgomery County</a:t>
            </a:r>
          </a:p>
        </p:txBody>
      </p:sp>
      <p:sp>
        <p:nvSpPr>
          <p:cNvPr id="51" name="Rectangle 50">
            <a:extLst>
              <a:ext uri="{FF2B5EF4-FFF2-40B4-BE49-F238E27FC236}">
                <a16:creationId xmlns:a16="http://schemas.microsoft.com/office/drawing/2014/main" id="{7CEB8335-CE73-EB47-A4F4-76CC7B83268B}"/>
              </a:ext>
            </a:extLst>
          </p:cNvPr>
          <p:cNvSpPr/>
          <p:nvPr/>
        </p:nvSpPr>
        <p:spPr>
          <a:xfrm>
            <a:off x="5541823" y="4513224"/>
            <a:ext cx="42402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a:t>
            </a:r>
          </a:p>
        </p:txBody>
      </p:sp>
      <p:sp>
        <p:nvSpPr>
          <p:cNvPr id="52" name="Oval 51">
            <a:extLst>
              <a:ext uri="{FF2B5EF4-FFF2-40B4-BE49-F238E27FC236}">
                <a16:creationId xmlns:a16="http://schemas.microsoft.com/office/drawing/2014/main" id="{9DDA9616-C804-7F44-8AC7-EB3F6928AF85}"/>
              </a:ext>
            </a:extLst>
          </p:cNvPr>
          <p:cNvSpPr/>
          <p:nvPr/>
        </p:nvSpPr>
        <p:spPr>
          <a:xfrm>
            <a:off x="5544688" y="457670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F350EB2A-7678-C344-94DD-9CD1DC093687}"/>
              </a:ext>
            </a:extLst>
          </p:cNvPr>
          <p:cNvCxnSpPr>
            <a:cxnSpLocks/>
          </p:cNvCxnSpPr>
          <p:nvPr/>
        </p:nvCxnSpPr>
        <p:spPr>
          <a:xfrm>
            <a:off x="5964988" y="4769142"/>
            <a:ext cx="136068"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F3CE4EE-E4D1-084B-88F7-7187F120C825}"/>
              </a:ext>
            </a:extLst>
          </p:cNvPr>
          <p:cNvCxnSpPr>
            <a:cxnSpLocks/>
          </p:cNvCxnSpPr>
          <p:nvPr/>
        </p:nvCxnSpPr>
        <p:spPr>
          <a:xfrm flipV="1">
            <a:off x="6086530" y="3996106"/>
            <a:ext cx="192923" cy="78674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E8754D1F-BADD-464C-BBDF-762CA1A92B2C}"/>
              </a:ext>
            </a:extLst>
          </p:cNvPr>
          <p:cNvSpPr/>
          <p:nvPr/>
        </p:nvSpPr>
        <p:spPr>
          <a:xfrm>
            <a:off x="6755332" y="364969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C18961B0-F6A9-E746-B639-67228AF425E8}"/>
              </a:ext>
            </a:extLst>
          </p:cNvPr>
          <p:cNvSpPr/>
          <p:nvPr/>
        </p:nvSpPr>
        <p:spPr>
          <a:xfrm>
            <a:off x="6223714" y="3914343"/>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EF11A3BD-DD5D-704C-80B4-56EA77437F82}"/>
              </a:ext>
            </a:extLst>
          </p:cNvPr>
          <p:cNvSpPr/>
          <p:nvPr/>
        </p:nvSpPr>
        <p:spPr>
          <a:xfrm>
            <a:off x="3732942" y="5558987"/>
            <a:ext cx="181056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Prince George’s County</a:t>
            </a:r>
          </a:p>
        </p:txBody>
      </p:sp>
      <p:sp>
        <p:nvSpPr>
          <p:cNvPr id="58" name="Rectangle 57">
            <a:extLst>
              <a:ext uri="{FF2B5EF4-FFF2-40B4-BE49-F238E27FC236}">
                <a16:creationId xmlns:a16="http://schemas.microsoft.com/office/drawing/2014/main" id="{41D29AD4-8C60-8148-8437-31F32239EFF0}"/>
              </a:ext>
            </a:extLst>
          </p:cNvPr>
          <p:cNvSpPr/>
          <p:nvPr/>
        </p:nvSpPr>
        <p:spPr>
          <a:xfrm>
            <a:off x="5550343" y="5495511"/>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13</a:t>
            </a:r>
          </a:p>
        </p:txBody>
      </p:sp>
      <p:sp>
        <p:nvSpPr>
          <p:cNvPr id="59" name="Oval 58">
            <a:extLst>
              <a:ext uri="{FF2B5EF4-FFF2-40B4-BE49-F238E27FC236}">
                <a16:creationId xmlns:a16="http://schemas.microsoft.com/office/drawing/2014/main" id="{24E4F256-EE0B-9A45-BB49-1C3AE0D2EB79}"/>
              </a:ext>
            </a:extLst>
          </p:cNvPr>
          <p:cNvSpPr/>
          <p:nvPr/>
        </p:nvSpPr>
        <p:spPr>
          <a:xfrm>
            <a:off x="5554520" y="5558987"/>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9451F9D2-8A4B-6A4F-91AF-977439BD59C8}"/>
              </a:ext>
            </a:extLst>
          </p:cNvPr>
          <p:cNvCxnSpPr>
            <a:cxnSpLocks/>
          </p:cNvCxnSpPr>
          <p:nvPr/>
        </p:nvCxnSpPr>
        <p:spPr>
          <a:xfrm>
            <a:off x="5976908" y="5764999"/>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B45EE7-50FC-8847-9446-2F9674E7D3C8}"/>
              </a:ext>
            </a:extLst>
          </p:cNvPr>
          <p:cNvCxnSpPr>
            <a:cxnSpLocks/>
            <a:endCxn id="62" idx="7"/>
          </p:cNvCxnSpPr>
          <p:nvPr/>
        </p:nvCxnSpPr>
        <p:spPr>
          <a:xfrm flipV="1">
            <a:off x="6240438" y="4659621"/>
            <a:ext cx="719072" cy="111452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2D0D022B-61F1-EF4E-B760-F7916F7B1B0E}"/>
              </a:ext>
            </a:extLst>
          </p:cNvPr>
          <p:cNvSpPr/>
          <p:nvPr/>
        </p:nvSpPr>
        <p:spPr>
          <a:xfrm>
            <a:off x="6845270" y="464002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091C06F5-D04A-8A4A-9D8C-D1F9C974C740}"/>
              </a:ext>
            </a:extLst>
          </p:cNvPr>
          <p:cNvSpPr/>
          <p:nvPr/>
        </p:nvSpPr>
        <p:spPr>
          <a:xfrm>
            <a:off x="4166265" y="6046011"/>
            <a:ext cx="1352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St Mary’s County</a:t>
            </a:r>
          </a:p>
        </p:txBody>
      </p:sp>
      <p:sp>
        <p:nvSpPr>
          <p:cNvPr id="64" name="Rectangle 63">
            <a:extLst>
              <a:ext uri="{FF2B5EF4-FFF2-40B4-BE49-F238E27FC236}">
                <a16:creationId xmlns:a16="http://schemas.microsoft.com/office/drawing/2014/main" id="{90339F6E-BEC7-D945-9789-2C9C995603C3}"/>
              </a:ext>
            </a:extLst>
          </p:cNvPr>
          <p:cNvSpPr/>
          <p:nvPr/>
        </p:nvSpPr>
        <p:spPr>
          <a:xfrm>
            <a:off x="5603327" y="598253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65" name="Oval 64">
            <a:extLst>
              <a:ext uri="{FF2B5EF4-FFF2-40B4-BE49-F238E27FC236}">
                <a16:creationId xmlns:a16="http://schemas.microsoft.com/office/drawing/2014/main" id="{458F8D9E-E36D-CC45-BAB5-2784FCC78B4F}"/>
              </a:ext>
            </a:extLst>
          </p:cNvPr>
          <p:cNvSpPr/>
          <p:nvPr/>
        </p:nvSpPr>
        <p:spPr>
          <a:xfrm>
            <a:off x="5549630" y="6046011"/>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7C753245-CE6B-7945-AD94-4BE76AD25F9D}"/>
              </a:ext>
            </a:extLst>
          </p:cNvPr>
          <p:cNvCxnSpPr>
            <a:cxnSpLocks/>
          </p:cNvCxnSpPr>
          <p:nvPr/>
        </p:nvCxnSpPr>
        <p:spPr>
          <a:xfrm>
            <a:off x="5972018" y="6252023"/>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F1893D0-19F3-CF43-B3B9-3368BC94249B}"/>
              </a:ext>
            </a:extLst>
          </p:cNvPr>
          <p:cNvCxnSpPr>
            <a:cxnSpLocks/>
          </p:cNvCxnSpPr>
          <p:nvPr/>
        </p:nvCxnSpPr>
        <p:spPr>
          <a:xfrm flipV="1">
            <a:off x="6235548" y="5726260"/>
            <a:ext cx="892838" cy="53491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1F6A1E76-C07C-6945-BC78-77B084A0592B}"/>
              </a:ext>
            </a:extLst>
          </p:cNvPr>
          <p:cNvSpPr/>
          <p:nvPr/>
        </p:nvSpPr>
        <p:spPr>
          <a:xfrm>
            <a:off x="7086593" y="56484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C63D5D5A-C093-6E42-BD27-71BC54D28DC4}"/>
              </a:ext>
            </a:extLst>
          </p:cNvPr>
          <p:cNvSpPr/>
          <p:nvPr/>
        </p:nvSpPr>
        <p:spPr>
          <a:xfrm>
            <a:off x="5294463" y="282171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Connector 69">
            <a:extLst>
              <a:ext uri="{FF2B5EF4-FFF2-40B4-BE49-F238E27FC236}">
                <a16:creationId xmlns:a16="http://schemas.microsoft.com/office/drawing/2014/main" id="{65FF2125-8A94-CC43-8861-63A52B8365AD}"/>
              </a:ext>
            </a:extLst>
          </p:cNvPr>
          <p:cNvCxnSpPr>
            <a:cxnSpLocks/>
          </p:cNvCxnSpPr>
          <p:nvPr/>
        </p:nvCxnSpPr>
        <p:spPr>
          <a:xfrm flipV="1">
            <a:off x="5361383" y="2875360"/>
            <a:ext cx="0" cy="84125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2B4CCE1B-2B50-E34F-9137-F5F379968B32}"/>
              </a:ext>
            </a:extLst>
          </p:cNvPr>
          <p:cNvSpPr/>
          <p:nvPr/>
        </p:nvSpPr>
        <p:spPr>
          <a:xfrm>
            <a:off x="5158585" y="372335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500C3E5A-5510-5A4D-8638-CDBC19772DAD}"/>
              </a:ext>
            </a:extLst>
          </p:cNvPr>
          <p:cNvSpPr/>
          <p:nvPr/>
        </p:nvSpPr>
        <p:spPr>
          <a:xfrm>
            <a:off x="5150951" y="3659815"/>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17</a:t>
            </a:r>
          </a:p>
        </p:txBody>
      </p:sp>
      <p:sp>
        <p:nvSpPr>
          <p:cNvPr id="73" name="Rectangle 72">
            <a:extLst>
              <a:ext uri="{FF2B5EF4-FFF2-40B4-BE49-F238E27FC236}">
                <a16:creationId xmlns:a16="http://schemas.microsoft.com/office/drawing/2014/main" id="{E43CE629-F12C-6A42-BFCB-26BA7A1963FC}"/>
              </a:ext>
            </a:extLst>
          </p:cNvPr>
          <p:cNvSpPr/>
          <p:nvPr/>
        </p:nvSpPr>
        <p:spPr>
          <a:xfrm>
            <a:off x="3644924" y="3723359"/>
            <a:ext cx="15174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Washington County</a:t>
            </a:r>
          </a:p>
        </p:txBody>
      </p:sp>
      <p:sp>
        <p:nvSpPr>
          <p:cNvPr id="74" name="Oval 73">
            <a:extLst>
              <a:ext uri="{FF2B5EF4-FFF2-40B4-BE49-F238E27FC236}">
                <a16:creationId xmlns:a16="http://schemas.microsoft.com/office/drawing/2014/main" id="{F4B6FCD2-159E-C94F-A0A4-0BC32EE71DA2}"/>
              </a:ext>
            </a:extLst>
          </p:cNvPr>
          <p:cNvSpPr/>
          <p:nvPr/>
        </p:nvSpPr>
        <p:spPr>
          <a:xfrm>
            <a:off x="10207956" y="5516384"/>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7C7ABB8-4E52-BE41-81BF-4415159BA574}"/>
              </a:ext>
            </a:extLst>
          </p:cNvPr>
          <p:cNvSpPr/>
          <p:nvPr/>
        </p:nvSpPr>
        <p:spPr>
          <a:xfrm>
            <a:off x="10259315" y="545284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8</a:t>
            </a:r>
          </a:p>
        </p:txBody>
      </p:sp>
      <p:sp>
        <p:nvSpPr>
          <p:cNvPr id="76" name="Rectangle 75">
            <a:extLst>
              <a:ext uri="{FF2B5EF4-FFF2-40B4-BE49-F238E27FC236}">
                <a16:creationId xmlns:a16="http://schemas.microsoft.com/office/drawing/2014/main" id="{B3C1DB68-E291-1045-8E1B-89DC2CC4C208}"/>
              </a:ext>
            </a:extLst>
          </p:cNvPr>
          <p:cNvSpPr/>
          <p:nvPr/>
        </p:nvSpPr>
        <p:spPr>
          <a:xfrm>
            <a:off x="10629675" y="5556230"/>
            <a:ext cx="137890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Wicomico County</a:t>
            </a:r>
          </a:p>
        </p:txBody>
      </p:sp>
      <p:sp>
        <p:nvSpPr>
          <p:cNvPr id="77" name="Oval 76">
            <a:extLst>
              <a:ext uri="{FF2B5EF4-FFF2-40B4-BE49-F238E27FC236}">
                <a16:creationId xmlns:a16="http://schemas.microsoft.com/office/drawing/2014/main" id="{7568DAB9-2FF4-E948-BE1C-74F42CF6FAF3}"/>
              </a:ext>
            </a:extLst>
          </p:cNvPr>
          <p:cNvSpPr/>
          <p:nvPr/>
        </p:nvSpPr>
        <p:spPr>
          <a:xfrm>
            <a:off x="10197532" y="597825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D5F13C7E-947C-254E-B76A-0716F9E1649A}"/>
              </a:ext>
            </a:extLst>
          </p:cNvPr>
          <p:cNvSpPr/>
          <p:nvPr/>
        </p:nvSpPr>
        <p:spPr>
          <a:xfrm>
            <a:off x="10248891" y="5914706"/>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79" name="Rectangle 78">
            <a:extLst>
              <a:ext uri="{FF2B5EF4-FFF2-40B4-BE49-F238E27FC236}">
                <a16:creationId xmlns:a16="http://schemas.microsoft.com/office/drawing/2014/main" id="{0902FF2E-469C-FF47-8247-94D665A5787E}"/>
              </a:ext>
            </a:extLst>
          </p:cNvPr>
          <p:cNvSpPr/>
          <p:nvPr/>
        </p:nvSpPr>
        <p:spPr>
          <a:xfrm>
            <a:off x="10619251" y="6018096"/>
            <a:ext cx="141141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Worcester County</a:t>
            </a:r>
          </a:p>
        </p:txBody>
      </p:sp>
      <p:cxnSp>
        <p:nvCxnSpPr>
          <p:cNvPr id="80" name="Straight Connector 79">
            <a:extLst>
              <a:ext uri="{FF2B5EF4-FFF2-40B4-BE49-F238E27FC236}">
                <a16:creationId xmlns:a16="http://schemas.microsoft.com/office/drawing/2014/main" id="{F0C79F2A-B16E-3344-9F21-99084DE5E4CE}"/>
              </a:ext>
            </a:extLst>
          </p:cNvPr>
          <p:cNvCxnSpPr>
            <a:cxnSpLocks/>
          </p:cNvCxnSpPr>
          <p:nvPr/>
        </p:nvCxnSpPr>
        <p:spPr>
          <a:xfrm>
            <a:off x="9558193" y="6174473"/>
            <a:ext cx="63933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10F70FFF-2444-3740-A055-01238A0AA3E4}"/>
              </a:ext>
            </a:extLst>
          </p:cNvPr>
          <p:cNvSpPr/>
          <p:nvPr/>
        </p:nvSpPr>
        <p:spPr>
          <a:xfrm>
            <a:off x="9481845" y="6098989"/>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a:extLst>
              <a:ext uri="{FF2B5EF4-FFF2-40B4-BE49-F238E27FC236}">
                <a16:creationId xmlns:a16="http://schemas.microsoft.com/office/drawing/2014/main" id="{E80BE4E0-11D0-9943-8798-74220F78E749}"/>
              </a:ext>
            </a:extLst>
          </p:cNvPr>
          <p:cNvCxnSpPr>
            <a:cxnSpLocks/>
          </p:cNvCxnSpPr>
          <p:nvPr/>
        </p:nvCxnSpPr>
        <p:spPr>
          <a:xfrm>
            <a:off x="9384586" y="5730866"/>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B24F9D9E-B1E7-6A44-9441-865C8AF2ECCE}"/>
              </a:ext>
            </a:extLst>
          </p:cNvPr>
          <p:cNvSpPr/>
          <p:nvPr/>
        </p:nvSpPr>
        <p:spPr>
          <a:xfrm>
            <a:off x="9308238" y="5671946"/>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Connector 90">
            <a:extLst>
              <a:ext uri="{FF2B5EF4-FFF2-40B4-BE49-F238E27FC236}">
                <a16:creationId xmlns:a16="http://schemas.microsoft.com/office/drawing/2014/main" id="{FB68BFEA-DC6F-584B-9AE4-3D916FC27C8A}"/>
              </a:ext>
            </a:extLst>
          </p:cNvPr>
          <p:cNvCxnSpPr>
            <a:cxnSpLocks/>
          </p:cNvCxnSpPr>
          <p:nvPr/>
        </p:nvCxnSpPr>
        <p:spPr>
          <a:xfrm>
            <a:off x="9392092" y="5259529"/>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0A46E92-091E-6B4D-BA35-0290BBB0BD91}"/>
              </a:ext>
            </a:extLst>
          </p:cNvPr>
          <p:cNvCxnSpPr>
            <a:cxnSpLocks/>
          </p:cNvCxnSpPr>
          <p:nvPr/>
        </p:nvCxnSpPr>
        <p:spPr>
          <a:xfrm flipV="1">
            <a:off x="7598282" y="4784691"/>
            <a:ext cx="1830607" cy="68775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F2089F4A-15CA-4745-AF90-6FC98139E6D3}"/>
              </a:ext>
            </a:extLst>
          </p:cNvPr>
          <p:cNvSpPr/>
          <p:nvPr/>
        </p:nvSpPr>
        <p:spPr>
          <a:xfrm>
            <a:off x="10217962" y="5045772"/>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E87F71DB-4B49-8B42-A515-593360A3EEAC}"/>
              </a:ext>
            </a:extLst>
          </p:cNvPr>
          <p:cNvSpPr/>
          <p:nvPr/>
        </p:nvSpPr>
        <p:spPr>
          <a:xfrm>
            <a:off x="10269321" y="4982228"/>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96" name="Rectangle 95">
            <a:extLst>
              <a:ext uri="{FF2B5EF4-FFF2-40B4-BE49-F238E27FC236}">
                <a16:creationId xmlns:a16="http://schemas.microsoft.com/office/drawing/2014/main" id="{4FC7FD1C-D735-BA41-9807-7D735631DBA1}"/>
              </a:ext>
            </a:extLst>
          </p:cNvPr>
          <p:cNvSpPr/>
          <p:nvPr/>
        </p:nvSpPr>
        <p:spPr>
          <a:xfrm>
            <a:off x="10639681" y="5085618"/>
            <a:ext cx="146386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Dorchester County</a:t>
            </a:r>
          </a:p>
        </p:txBody>
      </p:sp>
      <p:sp>
        <p:nvSpPr>
          <p:cNvPr id="98" name="Oval 97">
            <a:extLst>
              <a:ext uri="{FF2B5EF4-FFF2-40B4-BE49-F238E27FC236}">
                <a16:creationId xmlns:a16="http://schemas.microsoft.com/office/drawing/2014/main" id="{542BBA06-E9E3-9B49-BAA3-B3E1DC8A1FBB}"/>
              </a:ext>
            </a:extLst>
          </p:cNvPr>
          <p:cNvSpPr/>
          <p:nvPr/>
        </p:nvSpPr>
        <p:spPr>
          <a:xfrm>
            <a:off x="10217962" y="4563291"/>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A79702BB-7787-BA43-9272-F6C5A5D4BBB5}"/>
              </a:ext>
            </a:extLst>
          </p:cNvPr>
          <p:cNvSpPr/>
          <p:nvPr/>
        </p:nvSpPr>
        <p:spPr>
          <a:xfrm>
            <a:off x="10269321" y="4499747"/>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00" name="Rectangle 99">
            <a:extLst>
              <a:ext uri="{FF2B5EF4-FFF2-40B4-BE49-F238E27FC236}">
                <a16:creationId xmlns:a16="http://schemas.microsoft.com/office/drawing/2014/main" id="{C67C32ED-D6B5-4D4D-B842-DB0E336C629F}"/>
              </a:ext>
            </a:extLst>
          </p:cNvPr>
          <p:cNvSpPr/>
          <p:nvPr/>
        </p:nvSpPr>
        <p:spPr>
          <a:xfrm>
            <a:off x="10639681" y="4603137"/>
            <a:ext cx="11993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Calvert County</a:t>
            </a:r>
          </a:p>
        </p:txBody>
      </p:sp>
      <p:cxnSp>
        <p:nvCxnSpPr>
          <p:cNvPr id="104" name="Straight Connector 103">
            <a:extLst>
              <a:ext uri="{FF2B5EF4-FFF2-40B4-BE49-F238E27FC236}">
                <a16:creationId xmlns:a16="http://schemas.microsoft.com/office/drawing/2014/main" id="{7D646272-4A3D-7741-BF1F-26B823FD85DB}"/>
              </a:ext>
            </a:extLst>
          </p:cNvPr>
          <p:cNvCxnSpPr>
            <a:cxnSpLocks/>
          </p:cNvCxnSpPr>
          <p:nvPr/>
        </p:nvCxnSpPr>
        <p:spPr>
          <a:xfrm>
            <a:off x="9401060" y="4791954"/>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1C9F757-E3FA-4347-878A-D1AD1DBD4387}"/>
              </a:ext>
            </a:extLst>
          </p:cNvPr>
          <p:cNvCxnSpPr>
            <a:cxnSpLocks/>
          </p:cNvCxnSpPr>
          <p:nvPr/>
        </p:nvCxnSpPr>
        <p:spPr>
          <a:xfrm flipV="1">
            <a:off x="8442907" y="5256060"/>
            <a:ext cx="969372" cy="37803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08C09483-1D73-384E-8E21-6A2807D6A02B}"/>
              </a:ext>
            </a:extLst>
          </p:cNvPr>
          <p:cNvSpPr/>
          <p:nvPr/>
        </p:nvSpPr>
        <p:spPr>
          <a:xfrm>
            <a:off x="8366559" y="557123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77212B46-4596-544B-A8FB-A09447680779}"/>
              </a:ext>
            </a:extLst>
          </p:cNvPr>
          <p:cNvSpPr/>
          <p:nvPr/>
        </p:nvSpPr>
        <p:spPr>
          <a:xfrm>
            <a:off x="2629220" y="4170846"/>
            <a:ext cx="13532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Frederick County</a:t>
            </a:r>
          </a:p>
        </p:txBody>
      </p:sp>
      <p:sp>
        <p:nvSpPr>
          <p:cNvPr id="112" name="Rectangle 111">
            <a:extLst>
              <a:ext uri="{FF2B5EF4-FFF2-40B4-BE49-F238E27FC236}">
                <a16:creationId xmlns:a16="http://schemas.microsoft.com/office/drawing/2014/main" id="{9EF6C908-59EA-F749-B84D-FC4F8E5C253C}"/>
              </a:ext>
            </a:extLst>
          </p:cNvPr>
          <p:cNvSpPr/>
          <p:nvPr/>
        </p:nvSpPr>
        <p:spPr>
          <a:xfrm>
            <a:off x="4014651" y="4107370"/>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21</a:t>
            </a:r>
          </a:p>
        </p:txBody>
      </p:sp>
      <p:sp>
        <p:nvSpPr>
          <p:cNvPr id="113" name="Oval 112">
            <a:extLst>
              <a:ext uri="{FF2B5EF4-FFF2-40B4-BE49-F238E27FC236}">
                <a16:creationId xmlns:a16="http://schemas.microsoft.com/office/drawing/2014/main" id="{73F2EB31-1526-A64B-9CA2-BC39C766C111}"/>
              </a:ext>
            </a:extLst>
          </p:cNvPr>
          <p:cNvSpPr/>
          <p:nvPr/>
        </p:nvSpPr>
        <p:spPr>
          <a:xfrm>
            <a:off x="4018828" y="417084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4" name="Straight Connector 113">
            <a:extLst>
              <a:ext uri="{FF2B5EF4-FFF2-40B4-BE49-F238E27FC236}">
                <a16:creationId xmlns:a16="http://schemas.microsoft.com/office/drawing/2014/main" id="{943B363E-DAA1-A744-A965-8E3BCAD17223}"/>
              </a:ext>
            </a:extLst>
          </p:cNvPr>
          <p:cNvCxnSpPr>
            <a:cxnSpLocks/>
          </p:cNvCxnSpPr>
          <p:nvPr/>
        </p:nvCxnSpPr>
        <p:spPr>
          <a:xfrm>
            <a:off x="4431120" y="4389476"/>
            <a:ext cx="131971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CC4BE28-FC82-C543-985B-13DB74E58487}"/>
              </a:ext>
            </a:extLst>
          </p:cNvPr>
          <p:cNvCxnSpPr>
            <a:cxnSpLocks/>
          </p:cNvCxnSpPr>
          <p:nvPr/>
        </p:nvCxnSpPr>
        <p:spPr>
          <a:xfrm flipV="1">
            <a:off x="5744878" y="3392452"/>
            <a:ext cx="190667" cy="100348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7DD7D822-528A-774B-ABD2-383A730F8847}"/>
              </a:ext>
            </a:extLst>
          </p:cNvPr>
          <p:cNvSpPr/>
          <p:nvPr/>
        </p:nvSpPr>
        <p:spPr>
          <a:xfrm>
            <a:off x="5871269" y="32946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1F68C903-C002-8149-A4FD-53DDB8272F96}"/>
              </a:ext>
            </a:extLst>
          </p:cNvPr>
          <p:cNvSpPr/>
          <p:nvPr/>
        </p:nvSpPr>
        <p:spPr>
          <a:xfrm>
            <a:off x="9965833" y="3716463"/>
            <a:ext cx="16738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Queen Anne’s County</a:t>
            </a:r>
          </a:p>
        </p:txBody>
      </p:sp>
      <p:sp>
        <p:nvSpPr>
          <p:cNvPr id="123" name="Rectangle 122">
            <a:extLst>
              <a:ext uri="{FF2B5EF4-FFF2-40B4-BE49-F238E27FC236}">
                <a16:creationId xmlns:a16="http://schemas.microsoft.com/office/drawing/2014/main" id="{E3C82E4E-157C-3047-BF05-849EEB91B03E}"/>
              </a:ext>
            </a:extLst>
          </p:cNvPr>
          <p:cNvSpPr/>
          <p:nvPr/>
        </p:nvSpPr>
        <p:spPr>
          <a:xfrm>
            <a:off x="9566890" y="363500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5</a:t>
            </a:r>
          </a:p>
        </p:txBody>
      </p:sp>
      <p:sp>
        <p:nvSpPr>
          <p:cNvPr id="124" name="Oval 123">
            <a:extLst>
              <a:ext uri="{FF2B5EF4-FFF2-40B4-BE49-F238E27FC236}">
                <a16:creationId xmlns:a16="http://schemas.microsoft.com/office/drawing/2014/main" id="{5573E5D5-C603-FE43-8618-20AC47B5CDDA}"/>
              </a:ext>
            </a:extLst>
          </p:cNvPr>
          <p:cNvSpPr/>
          <p:nvPr/>
        </p:nvSpPr>
        <p:spPr>
          <a:xfrm>
            <a:off x="9513193" y="369847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BF03F32D-CD53-CE40-A88E-3C53C3DCBA3E}"/>
              </a:ext>
            </a:extLst>
          </p:cNvPr>
          <p:cNvSpPr/>
          <p:nvPr/>
        </p:nvSpPr>
        <p:spPr>
          <a:xfrm>
            <a:off x="8511621" y="3842833"/>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Straight Connector 126">
            <a:extLst>
              <a:ext uri="{FF2B5EF4-FFF2-40B4-BE49-F238E27FC236}">
                <a16:creationId xmlns:a16="http://schemas.microsoft.com/office/drawing/2014/main" id="{96E7F4B7-615C-994A-A18C-A308E7744495}"/>
              </a:ext>
            </a:extLst>
          </p:cNvPr>
          <p:cNvCxnSpPr>
            <a:cxnSpLocks/>
          </p:cNvCxnSpPr>
          <p:nvPr/>
        </p:nvCxnSpPr>
        <p:spPr>
          <a:xfrm>
            <a:off x="8613111" y="3900143"/>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D7FB472A-5E87-F546-9CE5-032F07A4B47E}"/>
              </a:ext>
            </a:extLst>
          </p:cNvPr>
          <p:cNvSpPr/>
          <p:nvPr/>
        </p:nvSpPr>
        <p:spPr>
          <a:xfrm>
            <a:off x="7506944" y="540552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a:extLst>
              <a:ext uri="{FF2B5EF4-FFF2-40B4-BE49-F238E27FC236}">
                <a16:creationId xmlns:a16="http://schemas.microsoft.com/office/drawing/2014/main" id="{737EF1E2-2D41-4D47-8A99-4A908B4745E6}"/>
              </a:ext>
            </a:extLst>
          </p:cNvPr>
          <p:cNvSpPr/>
          <p:nvPr/>
        </p:nvSpPr>
        <p:spPr>
          <a:xfrm>
            <a:off x="9965833" y="4190385"/>
            <a:ext cx="112300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Talbot County</a:t>
            </a:r>
          </a:p>
        </p:txBody>
      </p:sp>
      <p:sp>
        <p:nvSpPr>
          <p:cNvPr id="132" name="Rectangle 131">
            <a:extLst>
              <a:ext uri="{FF2B5EF4-FFF2-40B4-BE49-F238E27FC236}">
                <a16:creationId xmlns:a16="http://schemas.microsoft.com/office/drawing/2014/main" id="{BFE600B0-77D5-254C-99A9-570B8142CA36}"/>
              </a:ext>
            </a:extLst>
          </p:cNvPr>
          <p:cNvSpPr/>
          <p:nvPr/>
        </p:nvSpPr>
        <p:spPr>
          <a:xfrm>
            <a:off x="9566890" y="4108922"/>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133" name="Oval 132">
            <a:extLst>
              <a:ext uri="{FF2B5EF4-FFF2-40B4-BE49-F238E27FC236}">
                <a16:creationId xmlns:a16="http://schemas.microsoft.com/office/drawing/2014/main" id="{B6F0E93B-3A91-0C43-82D9-8AEA84BC602B}"/>
              </a:ext>
            </a:extLst>
          </p:cNvPr>
          <p:cNvSpPr/>
          <p:nvPr/>
        </p:nvSpPr>
        <p:spPr>
          <a:xfrm>
            <a:off x="9513193" y="417239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Straight Connector 133">
            <a:extLst>
              <a:ext uri="{FF2B5EF4-FFF2-40B4-BE49-F238E27FC236}">
                <a16:creationId xmlns:a16="http://schemas.microsoft.com/office/drawing/2014/main" id="{4870022D-8CC4-3743-BCCA-46865C02D7C6}"/>
              </a:ext>
            </a:extLst>
          </p:cNvPr>
          <p:cNvCxnSpPr>
            <a:cxnSpLocks/>
          </p:cNvCxnSpPr>
          <p:nvPr/>
        </p:nvCxnSpPr>
        <p:spPr>
          <a:xfrm>
            <a:off x="8589879" y="4389476"/>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209AFD95-AF8B-4744-921A-10BF175AC931}"/>
              </a:ext>
            </a:extLst>
          </p:cNvPr>
          <p:cNvSpPr/>
          <p:nvPr/>
        </p:nvSpPr>
        <p:spPr>
          <a:xfrm>
            <a:off x="8245520" y="461898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6" name="Straight Connector 135">
            <a:extLst>
              <a:ext uri="{FF2B5EF4-FFF2-40B4-BE49-F238E27FC236}">
                <a16:creationId xmlns:a16="http://schemas.microsoft.com/office/drawing/2014/main" id="{5A37A8B2-4213-5B44-A7C0-5102462B1243}"/>
              </a:ext>
            </a:extLst>
          </p:cNvPr>
          <p:cNvCxnSpPr>
            <a:cxnSpLocks/>
          </p:cNvCxnSpPr>
          <p:nvPr/>
        </p:nvCxnSpPr>
        <p:spPr>
          <a:xfrm flipV="1">
            <a:off x="8319374" y="4376992"/>
            <a:ext cx="282514" cy="29242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5772B5F5-806E-134C-9112-D9D5801CDF5C}"/>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16" name="Oval 115">
            <a:extLst>
              <a:ext uri="{FF2B5EF4-FFF2-40B4-BE49-F238E27FC236}">
                <a16:creationId xmlns:a16="http://schemas.microsoft.com/office/drawing/2014/main" id="{FC9F983D-4A84-1044-A2B7-9DE6CF68139C}"/>
              </a:ext>
            </a:extLst>
          </p:cNvPr>
          <p:cNvSpPr/>
          <p:nvPr/>
        </p:nvSpPr>
        <p:spPr>
          <a:xfrm>
            <a:off x="1193921" y="288525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BA02B6A5-79D8-D041-94BB-8BB9CF8D126A}"/>
              </a:ext>
            </a:extLst>
          </p:cNvPr>
          <p:cNvSpPr/>
          <p:nvPr/>
        </p:nvSpPr>
        <p:spPr>
          <a:xfrm>
            <a:off x="1245280" y="2821714"/>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20" name="Rectangle 119">
            <a:extLst>
              <a:ext uri="{FF2B5EF4-FFF2-40B4-BE49-F238E27FC236}">
                <a16:creationId xmlns:a16="http://schemas.microsoft.com/office/drawing/2014/main" id="{75D51019-1DF3-E24A-B620-1D35CBC3308C}"/>
              </a:ext>
            </a:extLst>
          </p:cNvPr>
          <p:cNvSpPr/>
          <p:nvPr/>
        </p:nvSpPr>
        <p:spPr>
          <a:xfrm>
            <a:off x="834404" y="3305680"/>
            <a:ext cx="119295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Garrett County</a:t>
            </a:r>
          </a:p>
        </p:txBody>
      </p:sp>
      <p:cxnSp>
        <p:nvCxnSpPr>
          <p:cNvPr id="121" name="Straight Connector 120">
            <a:extLst>
              <a:ext uri="{FF2B5EF4-FFF2-40B4-BE49-F238E27FC236}">
                <a16:creationId xmlns:a16="http://schemas.microsoft.com/office/drawing/2014/main" id="{AB222FA3-9AB0-2A49-9833-6B3DD37A61A8}"/>
              </a:ext>
            </a:extLst>
          </p:cNvPr>
          <p:cNvCxnSpPr>
            <a:cxnSpLocks/>
          </p:cNvCxnSpPr>
          <p:nvPr/>
        </p:nvCxnSpPr>
        <p:spPr>
          <a:xfrm>
            <a:off x="1606213" y="3087299"/>
            <a:ext cx="125273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4B670ECD-81A7-0F47-B8D0-04DC9AC93AC8}"/>
              </a:ext>
            </a:extLst>
          </p:cNvPr>
          <p:cNvSpPr/>
          <p:nvPr/>
        </p:nvSpPr>
        <p:spPr>
          <a:xfrm>
            <a:off x="2849932" y="302470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A13BDD81-B7F2-A14A-BC06-A4AFF60E766C}"/>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92863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2997359"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TAM Staffing</a:t>
            </a:r>
          </a:p>
        </p:txBody>
      </p:sp>
      <p:sp>
        <p:nvSpPr>
          <p:cNvPr id="3" name="Rectangle 2">
            <a:extLst>
              <a:ext uri="{FF2B5EF4-FFF2-40B4-BE49-F238E27FC236}">
                <a16:creationId xmlns:a16="http://schemas.microsoft.com/office/drawing/2014/main" id="{9836B872-F012-394F-A6F7-D58FF7C2AE6E}"/>
              </a:ext>
            </a:extLst>
          </p:cNvPr>
          <p:cNvSpPr/>
          <p:nvPr/>
        </p:nvSpPr>
        <p:spPr>
          <a:xfrm>
            <a:off x="898336" y="2949012"/>
            <a:ext cx="7526751" cy="2092881"/>
          </a:xfrm>
          <a:prstGeom prst="rect">
            <a:avLst/>
          </a:prstGeom>
        </p:spPr>
        <p:txBody>
          <a:bodyPr wrap="square">
            <a:spAutoFit/>
          </a:bodyPr>
          <a:lstStyle/>
          <a:p>
            <a:pPr>
              <a:spcBef>
                <a:spcPts val="1200"/>
              </a:spcBef>
            </a:pPr>
            <a:r>
              <a:rPr lang="en-US" sz="4000" b="1" dirty="0">
                <a:latin typeface="+mj-lt"/>
                <a:ea typeface="Times New Roman" panose="02020603050405020304" pitchFamily="18" charset="0"/>
                <a:cs typeface="Times New Roman" panose="02020603050405020304" pitchFamily="18" charset="0"/>
              </a:rPr>
              <a:t>Please welcome </a:t>
            </a:r>
          </a:p>
          <a:p>
            <a:pPr>
              <a:spcBef>
                <a:spcPts val="1200"/>
              </a:spcBef>
            </a:pPr>
            <a:r>
              <a:rPr lang="en-US" sz="4800" b="1" dirty="0">
                <a:solidFill>
                  <a:srgbClr val="C11339"/>
                </a:solidFill>
                <a:ea typeface="Times New Roman" panose="02020603050405020304" pitchFamily="18" charset="0"/>
                <a:cs typeface="Times New Roman" panose="02020603050405020304" pitchFamily="18" charset="0"/>
              </a:rPr>
              <a:t>Eddie Martinez, Jr., </a:t>
            </a:r>
          </a:p>
          <a:p>
            <a:r>
              <a:rPr lang="en-US" sz="3200" b="1" i="1" dirty="0">
                <a:solidFill>
                  <a:srgbClr val="C11339"/>
                </a:solidFill>
                <a:latin typeface="+mj-lt"/>
                <a:ea typeface="Times New Roman" panose="02020603050405020304" pitchFamily="18" charset="0"/>
                <a:cs typeface="Times New Roman" panose="02020603050405020304" pitchFamily="18" charset="0"/>
              </a:rPr>
              <a:t>MAT Program Deafblind Specialist</a:t>
            </a:r>
            <a:endParaRPr lang="en-US" sz="3200" i="1" dirty="0">
              <a:latin typeface="+mj-l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8" name="Oval 7">
            <a:extLst>
              <a:ext uri="{FF2B5EF4-FFF2-40B4-BE49-F238E27FC236}">
                <a16:creationId xmlns:a16="http://schemas.microsoft.com/office/drawing/2014/main" id="{6BA2A601-E794-4F4E-8308-78C2077F055D}"/>
              </a:ext>
            </a:extLst>
          </p:cNvPr>
          <p:cNvSpPr/>
          <p:nvPr/>
        </p:nvSpPr>
        <p:spPr>
          <a:xfrm>
            <a:off x="7759671" y="2371960"/>
            <a:ext cx="3307416" cy="3307416"/>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7D80E5A-CD5E-6442-AC19-D61287898E4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pic>
        <p:nvPicPr>
          <p:cNvPr id="11" name="Picture 10" descr="A person sitting next to a dog&#10;&#10;Description automatically generated with medium confidence">
            <a:extLst>
              <a:ext uri="{FF2B5EF4-FFF2-40B4-BE49-F238E27FC236}">
                <a16:creationId xmlns:a16="http://schemas.microsoft.com/office/drawing/2014/main" id="{C243BEB0-F26A-1C4E-A4A5-DD925D3C3452}"/>
              </a:ext>
            </a:extLst>
          </p:cNvPr>
          <p:cNvPicPr>
            <a:picLocks noChangeAspect="1"/>
          </p:cNvPicPr>
          <p:nvPr/>
        </p:nvPicPr>
        <p:blipFill rotWithShape="1">
          <a:blip r:embed="rId5"/>
          <a:srcRect l="18294" t="41" r="13038" b="45119"/>
          <a:stretch/>
        </p:blipFill>
        <p:spPr>
          <a:xfrm>
            <a:off x="7860399" y="2461463"/>
            <a:ext cx="3129110" cy="3129110"/>
          </a:xfrm>
          <a:prstGeom prst="ellipse">
            <a:avLst/>
          </a:prstGeom>
        </p:spPr>
      </p:pic>
    </p:spTree>
    <p:extLst>
      <p:ext uri="{BB962C8B-B14F-4D97-AF65-F5344CB8AC3E}">
        <p14:creationId xmlns:p14="http://schemas.microsoft.com/office/powerpoint/2010/main" val="657586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339376"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New Positions</a:t>
            </a:r>
          </a:p>
        </p:txBody>
      </p:sp>
      <p:sp>
        <p:nvSpPr>
          <p:cNvPr id="14" name="Rectangle 13">
            <a:extLst>
              <a:ext uri="{FF2B5EF4-FFF2-40B4-BE49-F238E27FC236}">
                <a16:creationId xmlns:a16="http://schemas.microsoft.com/office/drawing/2014/main" id="{531A7C43-7E3C-7A43-B915-433557E44D98}"/>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30" name="Rectangle 29">
            <a:extLst>
              <a:ext uri="{FF2B5EF4-FFF2-40B4-BE49-F238E27FC236}">
                <a16:creationId xmlns:a16="http://schemas.microsoft.com/office/drawing/2014/main" id="{1C087BEE-E4CC-2A45-A073-AD3840C5697A}"/>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33" name="Rectangle 32">
            <a:extLst>
              <a:ext uri="{FF2B5EF4-FFF2-40B4-BE49-F238E27FC236}">
                <a16:creationId xmlns:a16="http://schemas.microsoft.com/office/drawing/2014/main" id="{E7F1F638-A9CE-DC49-99F6-01A2B17C63CF}"/>
              </a:ext>
            </a:extLst>
          </p:cNvPr>
          <p:cNvSpPr/>
          <p:nvPr/>
        </p:nvSpPr>
        <p:spPr>
          <a:xfrm>
            <a:off x="1962446" y="4989089"/>
            <a:ext cx="2454683" cy="954107"/>
          </a:xfrm>
          <a:prstGeom prst="rect">
            <a:avLst/>
          </a:prstGeom>
        </p:spPr>
        <p:txBody>
          <a:bodyPr wrap="square">
            <a:spAutoFit/>
          </a:bodyPr>
          <a:lstStyle/>
          <a:p>
            <a:pPr algn="ctr">
              <a:spcBef>
                <a:spcPts val="1200"/>
              </a:spcBef>
            </a:pPr>
            <a:r>
              <a:rPr lang="en-US" sz="3600" b="1" dirty="0">
                <a:solidFill>
                  <a:srgbClr val="C11339"/>
                </a:solidFill>
                <a:ea typeface="Times New Roman" panose="02020603050405020304" pitchFamily="18" charset="0"/>
                <a:cs typeface="Times New Roman" panose="02020603050405020304" pitchFamily="18" charset="0"/>
              </a:rPr>
              <a:t>Jane Hager</a:t>
            </a:r>
          </a:p>
          <a:p>
            <a:pPr algn="ctr"/>
            <a:r>
              <a:rPr lang="en-US" sz="2000" b="1" i="1" dirty="0">
                <a:solidFill>
                  <a:srgbClr val="C11339"/>
                </a:solidFill>
                <a:latin typeface="+mj-lt"/>
                <a:ea typeface="Times New Roman" panose="02020603050405020304" pitchFamily="18" charset="0"/>
                <a:cs typeface="Times New Roman" panose="02020603050405020304" pitchFamily="18" charset="0"/>
              </a:rPr>
              <a:t>MAT Specialist</a:t>
            </a:r>
            <a:endParaRPr lang="en-US" sz="2000" i="1" dirty="0">
              <a:latin typeface="+mj-lt"/>
              <a:ea typeface="Calibri" panose="020F0502020204030204" pitchFamily="34" charset="0"/>
              <a:cs typeface="Times New Roman" panose="02020603050405020304" pitchFamily="18" charset="0"/>
            </a:endParaRPr>
          </a:p>
        </p:txBody>
      </p:sp>
      <p:sp>
        <p:nvSpPr>
          <p:cNvPr id="39" name="Oval 38">
            <a:extLst>
              <a:ext uri="{FF2B5EF4-FFF2-40B4-BE49-F238E27FC236}">
                <a16:creationId xmlns:a16="http://schemas.microsoft.com/office/drawing/2014/main" id="{2BB16D29-2BF0-ED48-A65B-4EBB8FD8B42B}"/>
              </a:ext>
            </a:extLst>
          </p:cNvPr>
          <p:cNvSpPr/>
          <p:nvPr/>
        </p:nvSpPr>
        <p:spPr>
          <a:xfrm>
            <a:off x="2003006" y="2427940"/>
            <a:ext cx="2454683" cy="2454683"/>
          </a:xfrm>
          <a:prstGeom prst="ellipse">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wearing glasses&#10;&#10;Description automatically generated with low confidence">
            <a:extLst>
              <a:ext uri="{FF2B5EF4-FFF2-40B4-BE49-F238E27FC236}">
                <a16:creationId xmlns:a16="http://schemas.microsoft.com/office/drawing/2014/main" id="{3B0572FE-F1F1-C846-A364-ACABA497848F}"/>
              </a:ext>
            </a:extLst>
          </p:cNvPr>
          <p:cNvPicPr>
            <a:picLocks noChangeAspect="1"/>
          </p:cNvPicPr>
          <p:nvPr/>
        </p:nvPicPr>
        <p:blipFill rotWithShape="1">
          <a:blip r:embed="rId6"/>
          <a:srcRect l="3215" r="3215"/>
          <a:stretch/>
        </p:blipFill>
        <p:spPr>
          <a:xfrm>
            <a:off x="2087582" y="2503424"/>
            <a:ext cx="2285529" cy="2285529"/>
          </a:xfrm>
          <a:prstGeom prst="ellipse">
            <a:avLst/>
          </a:prstGeom>
        </p:spPr>
      </p:pic>
      <p:sp>
        <p:nvSpPr>
          <p:cNvPr id="40" name="Rectangle 39">
            <a:extLst>
              <a:ext uri="{FF2B5EF4-FFF2-40B4-BE49-F238E27FC236}">
                <a16:creationId xmlns:a16="http://schemas.microsoft.com/office/drawing/2014/main" id="{4A87137E-0F2E-374E-A1BA-F8A63BB48770}"/>
              </a:ext>
            </a:extLst>
          </p:cNvPr>
          <p:cNvSpPr/>
          <p:nvPr/>
        </p:nvSpPr>
        <p:spPr>
          <a:xfrm>
            <a:off x="5894915" y="5007272"/>
            <a:ext cx="3678795" cy="954107"/>
          </a:xfrm>
          <a:prstGeom prst="rect">
            <a:avLst/>
          </a:prstGeom>
        </p:spPr>
        <p:txBody>
          <a:bodyPr wrap="square">
            <a:spAutoFit/>
          </a:bodyPr>
          <a:lstStyle/>
          <a:p>
            <a:pPr algn="ctr">
              <a:spcBef>
                <a:spcPts val="1200"/>
              </a:spcBef>
            </a:pPr>
            <a:r>
              <a:rPr lang="en-US" sz="3600" b="1" dirty="0">
                <a:solidFill>
                  <a:srgbClr val="C11339"/>
                </a:solidFill>
                <a:ea typeface="Times New Roman" panose="02020603050405020304" pitchFamily="18" charset="0"/>
                <a:cs typeface="Times New Roman" panose="02020603050405020304" pitchFamily="18" charset="0"/>
              </a:rPr>
              <a:t>Eddie Martinez Jr.</a:t>
            </a:r>
          </a:p>
          <a:p>
            <a:pPr algn="ctr"/>
            <a:r>
              <a:rPr lang="en-US" sz="2000" b="1" i="1" dirty="0">
                <a:solidFill>
                  <a:srgbClr val="C11339"/>
                </a:solidFill>
                <a:latin typeface="+mj-lt"/>
                <a:ea typeface="Times New Roman" panose="02020603050405020304" pitchFamily="18" charset="0"/>
                <a:cs typeface="Times New Roman" panose="02020603050405020304" pitchFamily="18" charset="0"/>
              </a:rPr>
              <a:t>MAT </a:t>
            </a:r>
            <a:r>
              <a:rPr lang="en-US" sz="2000" b="1" i="1" dirty="0" err="1">
                <a:solidFill>
                  <a:srgbClr val="C11339"/>
                </a:solidFill>
                <a:latin typeface="+mj-lt"/>
                <a:ea typeface="Times New Roman" panose="02020603050405020304" pitchFamily="18" charset="0"/>
                <a:cs typeface="Times New Roman" panose="02020603050405020304" pitchFamily="18" charset="0"/>
              </a:rPr>
              <a:t>DeafBlind</a:t>
            </a:r>
            <a:r>
              <a:rPr lang="en-US" sz="2000" b="1" i="1" dirty="0">
                <a:solidFill>
                  <a:srgbClr val="C11339"/>
                </a:solidFill>
                <a:latin typeface="+mj-lt"/>
                <a:ea typeface="Times New Roman" panose="02020603050405020304" pitchFamily="18" charset="0"/>
                <a:cs typeface="Times New Roman" panose="02020603050405020304" pitchFamily="18" charset="0"/>
              </a:rPr>
              <a:t> Specialist</a:t>
            </a:r>
            <a:endParaRPr lang="en-US" sz="2000" i="1" dirty="0">
              <a:latin typeface="+mj-lt"/>
              <a:ea typeface="Calibri" panose="020F0502020204030204" pitchFamily="34" charset="0"/>
              <a:cs typeface="Times New Roman" panose="02020603050405020304" pitchFamily="18" charset="0"/>
            </a:endParaRPr>
          </a:p>
        </p:txBody>
      </p:sp>
      <p:sp>
        <p:nvSpPr>
          <p:cNvPr id="41" name="Oval 40">
            <a:extLst>
              <a:ext uri="{FF2B5EF4-FFF2-40B4-BE49-F238E27FC236}">
                <a16:creationId xmlns:a16="http://schemas.microsoft.com/office/drawing/2014/main" id="{2298C7AD-D6C7-EA40-BF5C-021B97FF5F1A}"/>
              </a:ext>
            </a:extLst>
          </p:cNvPr>
          <p:cNvSpPr/>
          <p:nvPr/>
        </p:nvSpPr>
        <p:spPr>
          <a:xfrm>
            <a:off x="6506972" y="2427940"/>
            <a:ext cx="2454683" cy="2454683"/>
          </a:xfrm>
          <a:prstGeom prst="ellipse">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sitting next to a dog&#10;&#10;Description automatically generated with medium confidence">
            <a:extLst>
              <a:ext uri="{FF2B5EF4-FFF2-40B4-BE49-F238E27FC236}">
                <a16:creationId xmlns:a16="http://schemas.microsoft.com/office/drawing/2014/main" id="{7AED8E8B-7222-E646-89FE-4526950B2D5C}"/>
              </a:ext>
            </a:extLst>
          </p:cNvPr>
          <p:cNvPicPr>
            <a:picLocks noChangeAspect="1"/>
          </p:cNvPicPr>
          <p:nvPr/>
        </p:nvPicPr>
        <p:blipFill rotWithShape="1">
          <a:blip r:embed="rId7"/>
          <a:srcRect l="18294" t="41" r="13038" b="45119"/>
          <a:stretch/>
        </p:blipFill>
        <p:spPr>
          <a:xfrm>
            <a:off x="6582457" y="2503424"/>
            <a:ext cx="2303712" cy="2303712"/>
          </a:xfrm>
          <a:prstGeom prst="ellipse">
            <a:avLst/>
          </a:prstGeom>
        </p:spPr>
      </p:pic>
    </p:spTree>
    <p:extLst>
      <p:ext uri="{BB962C8B-B14F-4D97-AF65-F5344CB8AC3E}">
        <p14:creationId xmlns:p14="http://schemas.microsoft.com/office/powerpoint/2010/main" val="1452779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41632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Lunch &amp; Learn</a:t>
            </a:r>
          </a:p>
        </p:txBody>
      </p:sp>
      <p:sp>
        <p:nvSpPr>
          <p:cNvPr id="14" name="Rectangle 13">
            <a:extLst>
              <a:ext uri="{FF2B5EF4-FFF2-40B4-BE49-F238E27FC236}">
                <a16:creationId xmlns:a16="http://schemas.microsoft.com/office/drawing/2014/main" id="{531A7C43-7E3C-7A43-B915-433557E44D98}"/>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30" name="Rectangle 29">
            <a:extLst>
              <a:ext uri="{FF2B5EF4-FFF2-40B4-BE49-F238E27FC236}">
                <a16:creationId xmlns:a16="http://schemas.microsoft.com/office/drawing/2014/main" id="{1C087BEE-E4CC-2A45-A073-AD3840C5697A}"/>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7" name="Rectangle 16">
            <a:extLst>
              <a:ext uri="{FF2B5EF4-FFF2-40B4-BE49-F238E27FC236}">
                <a16:creationId xmlns:a16="http://schemas.microsoft.com/office/drawing/2014/main" id="{08D0174A-61B2-6A4C-999F-6D38E7D2C999}"/>
              </a:ext>
            </a:extLst>
          </p:cNvPr>
          <p:cNvSpPr/>
          <p:nvPr/>
        </p:nvSpPr>
        <p:spPr>
          <a:xfrm>
            <a:off x="767759" y="2505048"/>
            <a:ext cx="10816376" cy="1723549"/>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We will host a Lunch &amp; Learn for those professionals (physician, audiologist, rehabilitation counselor, speech language pathologist, social worker, psychologist, mental health counselor, nurse, and more health professionals).</a:t>
            </a:r>
            <a:endParaRPr lang="en-US" sz="2400" dirty="0">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400" dirty="0">
                <a:solidFill>
                  <a:srgbClr val="000000"/>
                </a:solidFill>
                <a:latin typeface="+mj-lt"/>
                <a:ea typeface="Times New Roman" panose="02020603050405020304" pitchFamily="18" charset="0"/>
                <a:cs typeface="Times New Roman" panose="02020603050405020304" pitchFamily="18" charset="0"/>
              </a:rPr>
              <a:t>Donna will share more information on the Lunch &amp; Learn during her report.</a:t>
            </a:r>
            <a:endParaRPr lang="en-US" sz="24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9869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815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05773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MAT Application Form</a:t>
            </a:r>
          </a:p>
        </p:txBody>
      </p:sp>
      <p:sp>
        <p:nvSpPr>
          <p:cNvPr id="3" name="Rectangle 2">
            <a:extLst>
              <a:ext uri="{FF2B5EF4-FFF2-40B4-BE49-F238E27FC236}">
                <a16:creationId xmlns:a16="http://schemas.microsoft.com/office/drawing/2014/main" id="{9836B872-F012-394F-A6F7-D58FF7C2AE6E}"/>
              </a:ext>
            </a:extLst>
          </p:cNvPr>
          <p:cNvSpPr/>
          <p:nvPr/>
        </p:nvSpPr>
        <p:spPr>
          <a:xfrm>
            <a:off x="503258" y="2959680"/>
            <a:ext cx="6225443" cy="2092881"/>
          </a:xfrm>
          <a:prstGeom prst="rect">
            <a:avLst/>
          </a:prstGeom>
        </p:spPr>
        <p:txBody>
          <a:bodyPr wrap="square">
            <a:spAutoFit/>
          </a:bodyPr>
          <a:lstStyle/>
          <a:p>
            <a:pPr>
              <a:spcBef>
                <a:spcPts val="1800"/>
              </a:spcBef>
            </a:pPr>
            <a:r>
              <a:rPr lang="en-US" sz="2000" dirty="0">
                <a:latin typeface="+mj-lt"/>
              </a:rPr>
              <a:t>The issue with the BRM (Business Reply Mail) was solved.</a:t>
            </a:r>
          </a:p>
          <a:p>
            <a:pPr>
              <a:spcBef>
                <a:spcPts val="1800"/>
              </a:spcBef>
            </a:pPr>
            <a:r>
              <a:rPr lang="en-US" sz="2000" dirty="0">
                <a:latin typeface="+mj-lt"/>
              </a:rPr>
              <a:t>Devaney created the MAT Application form with </a:t>
            </a:r>
            <a:r>
              <a:rPr lang="en-US" sz="2000" b="1" dirty="0">
                <a:solidFill>
                  <a:srgbClr val="C11339"/>
                </a:solidFill>
              </a:rPr>
              <a:t>large fonts for low vision </a:t>
            </a:r>
            <a:r>
              <a:rPr lang="en-US" sz="2000" dirty="0">
                <a:latin typeface="+mj-lt"/>
              </a:rPr>
              <a:t>people and a </a:t>
            </a:r>
            <a:r>
              <a:rPr lang="en-US" sz="2000" b="1" dirty="0">
                <a:solidFill>
                  <a:srgbClr val="C11339"/>
                </a:solidFill>
              </a:rPr>
              <a:t>Spanish version.</a:t>
            </a:r>
          </a:p>
          <a:p>
            <a:pPr>
              <a:spcBef>
                <a:spcPts val="1800"/>
              </a:spcBef>
            </a:pPr>
            <a:r>
              <a:rPr lang="en-US" sz="2000" dirty="0">
                <a:latin typeface="+mj-lt"/>
              </a:rPr>
              <a:t>We will work on the </a:t>
            </a:r>
            <a:r>
              <a:rPr lang="en-US" sz="2000" b="1" dirty="0">
                <a:solidFill>
                  <a:srgbClr val="C11339"/>
                </a:solidFill>
              </a:rPr>
              <a:t>application form with braille </a:t>
            </a:r>
            <a:r>
              <a:rPr lang="en-US" sz="2000" dirty="0">
                <a:latin typeface="+mj-lt"/>
              </a:rPr>
              <a:t>and add </a:t>
            </a:r>
            <a:r>
              <a:rPr lang="en-US" sz="2000" b="1" dirty="0">
                <a:solidFill>
                  <a:srgbClr val="C11339"/>
                </a:solidFill>
              </a:rPr>
              <a:t>e-signature</a:t>
            </a:r>
            <a:r>
              <a:rPr lang="en-US" sz="2000" dirty="0">
                <a:latin typeface="+mj-lt"/>
              </a:rPr>
              <a:t> capability to our online application form.</a:t>
            </a:r>
          </a:p>
        </p:txBody>
      </p:sp>
      <p:sp>
        <p:nvSpPr>
          <p:cNvPr id="14" name="Rectangle 13">
            <a:extLst>
              <a:ext uri="{FF2B5EF4-FFF2-40B4-BE49-F238E27FC236}">
                <a16:creationId xmlns:a16="http://schemas.microsoft.com/office/drawing/2014/main" id="{99E8699E-21D4-C947-9D1F-E2C430B29F35}"/>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pic>
        <p:nvPicPr>
          <p:cNvPr id="15" name="Picture 14" descr="Text&#10;&#10;Description automatically generated">
            <a:extLst>
              <a:ext uri="{FF2B5EF4-FFF2-40B4-BE49-F238E27FC236}">
                <a16:creationId xmlns:a16="http://schemas.microsoft.com/office/drawing/2014/main" id="{72CD27F6-BFA7-A642-A39C-7D3BA6B157C2}"/>
              </a:ext>
            </a:extLst>
          </p:cNvPr>
          <p:cNvPicPr>
            <a:picLocks noChangeAspect="1"/>
          </p:cNvPicPr>
          <p:nvPr/>
        </p:nvPicPr>
        <p:blipFill>
          <a:blip r:embed="rId5"/>
          <a:stretch>
            <a:fillRect/>
          </a:stretch>
        </p:blipFill>
        <p:spPr>
          <a:xfrm>
            <a:off x="6728702" y="2046460"/>
            <a:ext cx="5463298" cy="3919322"/>
          </a:xfrm>
          <a:prstGeom prst="rect">
            <a:avLst/>
          </a:prstGeom>
        </p:spPr>
      </p:pic>
      <p:sp>
        <p:nvSpPr>
          <p:cNvPr id="16" name="Rectangle 15">
            <a:extLst>
              <a:ext uri="{FF2B5EF4-FFF2-40B4-BE49-F238E27FC236}">
                <a16:creationId xmlns:a16="http://schemas.microsoft.com/office/drawing/2014/main" id="{96769552-07F5-4E4D-98B9-DFA4C73897FB}"/>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4228537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9832"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766535"/>
            <a:ext cx="8721811" cy="658835"/>
          </a:xfrm>
          <a:prstGeom prst="rect">
            <a:avLst/>
          </a:prstGeom>
        </p:spPr>
        <p:txBody>
          <a:bodyPr wrap="none">
            <a:spAutoFit/>
          </a:bodyPr>
          <a:lstStyle/>
          <a:p>
            <a:pPr>
              <a:lnSpc>
                <a:spcPct val="150000"/>
              </a:lnSpc>
            </a:pPr>
            <a:r>
              <a:rPr lang="en-US" sz="2800" b="1" dirty="0">
                <a:solidFill>
                  <a:schemeClr val="bg1"/>
                </a:solidFill>
                <a:latin typeface="Arial" panose="020B0604020202020204" pitchFamily="34" charset="0"/>
                <a:cs typeface="Arial" panose="020B0604020202020204" pitchFamily="34" charset="0"/>
              </a:rPr>
              <a:t>Assistance Telecommunications Equipment (ATE)</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2" name="Rectangle 11">
            <a:extLst>
              <a:ext uri="{FF2B5EF4-FFF2-40B4-BE49-F238E27FC236}">
                <a16:creationId xmlns:a16="http://schemas.microsoft.com/office/drawing/2014/main" id="{6814A231-BB90-D24D-9F4D-49A14461C7EB}"/>
              </a:ext>
            </a:extLst>
          </p:cNvPr>
          <p:cNvSpPr/>
          <p:nvPr/>
        </p:nvSpPr>
        <p:spPr>
          <a:xfrm>
            <a:off x="1435100" y="2850738"/>
            <a:ext cx="8054507" cy="1077218"/>
          </a:xfrm>
          <a:prstGeom prst="rect">
            <a:avLst/>
          </a:prstGeom>
        </p:spPr>
        <p:txBody>
          <a:bodyPr wrap="square">
            <a:spAutoFit/>
          </a:bodyPr>
          <a:lstStyle/>
          <a:p>
            <a:r>
              <a:rPr lang="en-US" sz="3200" dirty="0">
                <a:latin typeface="+mj-lt"/>
              </a:rPr>
              <a:t>We will use Information for Bid (IFB) instead of Requestion for Proposal (RFP).</a:t>
            </a:r>
          </a:p>
        </p:txBody>
      </p:sp>
      <p:sp>
        <p:nvSpPr>
          <p:cNvPr id="13" name="Rectangle 12">
            <a:extLst>
              <a:ext uri="{FF2B5EF4-FFF2-40B4-BE49-F238E27FC236}">
                <a16:creationId xmlns:a16="http://schemas.microsoft.com/office/drawing/2014/main" id="{94689F0C-7508-F145-A777-094C1D106BC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249207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9832"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73938"/>
            <a:ext cx="721223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Communication Facilitator (CF):</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2" name="Rectangle 11">
            <a:extLst>
              <a:ext uri="{FF2B5EF4-FFF2-40B4-BE49-F238E27FC236}">
                <a16:creationId xmlns:a16="http://schemas.microsoft.com/office/drawing/2014/main" id="{6814A231-BB90-D24D-9F4D-49A14461C7EB}"/>
              </a:ext>
            </a:extLst>
          </p:cNvPr>
          <p:cNvSpPr/>
          <p:nvPr/>
        </p:nvSpPr>
        <p:spPr>
          <a:xfrm>
            <a:off x="811701" y="2065907"/>
            <a:ext cx="10899950" cy="3862596"/>
          </a:xfrm>
          <a:prstGeom prst="rect">
            <a:avLst/>
          </a:prstGeom>
        </p:spPr>
        <p:txBody>
          <a:bodyPr wrap="square">
            <a:spAutoFit/>
          </a:bodyPr>
          <a:lstStyle/>
          <a:p>
            <a:pPr>
              <a:spcBef>
                <a:spcPts val="1800"/>
              </a:spcBef>
            </a:pPr>
            <a:r>
              <a:rPr lang="en-US" sz="2000" dirty="0">
                <a:latin typeface="+mj-lt"/>
              </a:rPr>
              <a:t>The Communication Facilitator (CF) program enables </a:t>
            </a:r>
            <a:r>
              <a:rPr lang="en-US" sz="2000" dirty="0" err="1">
                <a:latin typeface="+mj-lt"/>
              </a:rPr>
              <a:t>DeafBlind</a:t>
            </a:r>
            <a:r>
              <a:rPr lang="en-US" sz="2000" dirty="0">
                <a:latin typeface="+mj-lt"/>
              </a:rPr>
              <a:t> (DB) individuals with sign language (American Sign Language) </a:t>
            </a:r>
            <a:r>
              <a:rPr lang="en-US" sz="2000" b="1" dirty="0">
                <a:solidFill>
                  <a:srgbClr val="C11339"/>
                </a:solidFill>
              </a:rPr>
              <a:t>to access any kind of video platforms </a:t>
            </a:r>
            <a:r>
              <a:rPr lang="en-US" sz="2000" dirty="0">
                <a:latin typeface="+mj-lt"/>
              </a:rPr>
              <a:t>(for example videophone (VP), video relay services (VRS), Facetime (FT), Zoom, Skype, Google Hangout Meet, and more). </a:t>
            </a:r>
          </a:p>
          <a:p>
            <a:pPr>
              <a:spcBef>
                <a:spcPts val="1800"/>
              </a:spcBef>
            </a:pPr>
            <a:r>
              <a:rPr lang="en-US" sz="2000" dirty="0">
                <a:latin typeface="+mj-lt"/>
              </a:rPr>
              <a:t>CF program is run and monitored by Maryland Accessible Telecommunications (MAT) program to provide CF services and video communication awareness for DB community members in Maryland. </a:t>
            </a:r>
          </a:p>
          <a:p>
            <a:pPr>
              <a:spcBef>
                <a:spcPts val="1800"/>
              </a:spcBef>
            </a:pPr>
            <a:r>
              <a:rPr lang="en-US" sz="2000" b="1" dirty="0">
                <a:solidFill>
                  <a:srgbClr val="C11339"/>
                </a:solidFill>
              </a:rPr>
              <a:t>A facilitator is a skilled signer who copies sign language from a caller as shown on a videophone screen and provides visual information to a DB person through close vision or tactile sign language during calls. </a:t>
            </a:r>
          </a:p>
          <a:p>
            <a:pPr>
              <a:spcBef>
                <a:spcPts val="1800"/>
              </a:spcBef>
            </a:pPr>
            <a:r>
              <a:rPr lang="en-US" sz="2000" dirty="0">
                <a:latin typeface="+mj-lt"/>
              </a:rPr>
              <a:t>CF service also benefits DB individuals by allowing them to freely express themselves in their own language and to communicate directly without worrying about English being their second language.</a:t>
            </a:r>
          </a:p>
        </p:txBody>
      </p:sp>
      <p:sp>
        <p:nvSpPr>
          <p:cNvPr id="13" name="Rectangle 12">
            <a:extLst>
              <a:ext uri="{FF2B5EF4-FFF2-40B4-BE49-F238E27FC236}">
                <a16:creationId xmlns:a16="http://schemas.microsoft.com/office/drawing/2014/main" id="{94689F0C-7508-F145-A777-094C1D106BC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1678623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9832"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73938"/>
            <a:ext cx="791114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Communication Facilitator </a:t>
            </a:r>
            <a:r>
              <a:rPr lang="en-US" sz="2400" b="1" i="1" dirty="0">
                <a:solidFill>
                  <a:schemeClr val="bg1"/>
                </a:solidFill>
                <a:latin typeface="Arial" panose="020B0604020202020204" pitchFamily="34" charset="0"/>
                <a:cs typeface="Arial" panose="020B0604020202020204" pitchFamily="34" charset="0"/>
              </a:rPr>
              <a:t>continued…</a:t>
            </a:r>
            <a:endParaRPr lang="en-US" sz="3600" b="1" i="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2" name="Rectangle 11">
            <a:extLst>
              <a:ext uri="{FF2B5EF4-FFF2-40B4-BE49-F238E27FC236}">
                <a16:creationId xmlns:a16="http://schemas.microsoft.com/office/drawing/2014/main" id="{6814A231-BB90-D24D-9F4D-49A14461C7EB}"/>
              </a:ext>
            </a:extLst>
          </p:cNvPr>
          <p:cNvSpPr/>
          <p:nvPr/>
        </p:nvSpPr>
        <p:spPr>
          <a:xfrm>
            <a:off x="811701" y="2065907"/>
            <a:ext cx="10899950" cy="4708981"/>
          </a:xfrm>
          <a:prstGeom prst="rect">
            <a:avLst/>
          </a:prstGeom>
        </p:spPr>
        <p:txBody>
          <a:bodyPr wrap="square">
            <a:spAutoFit/>
          </a:bodyPr>
          <a:lstStyle/>
          <a:p>
            <a:pPr>
              <a:spcBef>
                <a:spcPts val="1800"/>
              </a:spcBef>
            </a:pPr>
            <a:r>
              <a:rPr lang="en-US" sz="2000" dirty="0">
                <a:latin typeface="+mj-lt"/>
              </a:rPr>
              <a:t>CF program trains both facilitators and DB users and coordinates services. CF service can be provided upon request at the </a:t>
            </a:r>
            <a:r>
              <a:rPr lang="en-US" sz="2000" dirty="0" err="1">
                <a:latin typeface="+mj-lt"/>
              </a:rPr>
              <a:t>DeafBlind</a:t>
            </a:r>
            <a:r>
              <a:rPr lang="en-US" sz="2000" dirty="0">
                <a:latin typeface="+mj-lt"/>
              </a:rPr>
              <a:t> person's home or in public places such as Starbucks or the library.</a:t>
            </a:r>
          </a:p>
          <a:p>
            <a:pPr>
              <a:spcBef>
                <a:spcPts val="1800"/>
              </a:spcBef>
            </a:pPr>
            <a:r>
              <a:rPr lang="en-US" sz="2000" b="1" dirty="0">
                <a:solidFill>
                  <a:srgbClr val="C11339"/>
                </a:solidFill>
              </a:rPr>
              <a:t>A facilitator is a sighted person, whether they be hearing or Deaf who uses tactile signs with the DB person so they can access a screen device with any video communication to make phone calls.  It could be done on a computer, iPad, iPhone, TV monitor. </a:t>
            </a:r>
          </a:p>
          <a:p>
            <a:pPr>
              <a:spcBef>
                <a:spcPts val="1800"/>
              </a:spcBef>
            </a:pPr>
            <a:r>
              <a:rPr lang="en-US" sz="2000" b="1" dirty="0">
                <a:solidFill>
                  <a:srgbClr val="C11339"/>
                </a:solidFill>
              </a:rPr>
              <a:t>DB people can use technology to make phone calls</a:t>
            </a:r>
            <a:r>
              <a:rPr lang="en-US" sz="2000" dirty="0">
                <a:latin typeface="+mj-lt"/>
              </a:rPr>
              <a:t> to their doctor (telemedicine/telehealth), dentist,  or hair-cutter to make appointments or chatting with his/her friends/family/co-worker. A facilitator would relay information to the DB individual.</a:t>
            </a:r>
          </a:p>
          <a:p>
            <a:pPr>
              <a:spcBef>
                <a:spcPts val="1800"/>
              </a:spcBef>
            </a:pPr>
            <a:r>
              <a:rPr lang="en-US" sz="2000" dirty="0">
                <a:latin typeface="+mj-lt"/>
              </a:rPr>
              <a:t>If the DB individual does not have the proper equipment, the facilitator will bring equipment that the DB individual can use with any video communication. CF Scheduler would encourage DB to apply for the MAT program and </a:t>
            </a:r>
            <a:r>
              <a:rPr lang="en-US" sz="2000" dirty="0" err="1">
                <a:latin typeface="+mj-lt"/>
              </a:rPr>
              <a:t>iCanConnect</a:t>
            </a:r>
            <a:r>
              <a:rPr lang="en-US" sz="2000" dirty="0">
                <a:latin typeface="+mj-lt"/>
              </a:rPr>
              <a:t> (ICC) to receive the equipment to meet their telecommunications needs.</a:t>
            </a:r>
          </a:p>
          <a:p>
            <a:pPr>
              <a:spcBef>
                <a:spcPts val="1800"/>
              </a:spcBef>
            </a:pPr>
            <a:endParaRPr lang="en-US" sz="2000" dirty="0">
              <a:latin typeface="+mj-lt"/>
            </a:endParaRPr>
          </a:p>
        </p:txBody>
      </p:sp>
      <p:sp>
        <p:nvSpPr>
          <p:cNvPr id="13" name="Rectangle 12">
            <a:extLst>
              <a:ext uri="{FF2B5EF4-FFF2-40B4-BE49-F238E27FC236}">
                <a16:creationId xmlns:a16="http://schemas.microsoft.com/office/drawing/2014/main" id="{94689F0C-7508-F145-A777-094C1D106BC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674682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9832"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73938"/>
            <a:ext cx="791114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Communication Facilitator </a:t>
            </a:r>
            <a:r>
              <a:rPr lang="en-US" sz="2400" b="1" i="1" dirty="0">
                <a:solidFill>
                  <a:schemeClr val="bg1"/>
                </a:solidFill>
                <a:latin typeface="Arial" panose="020B0604020202020204" pitchFamily="34" charset="0"/>
                <a:cs typeface="Arial" panose="020B0604020202020204" pitchFamily="34" charset="0"/>
              </a:rPr>
              <a:t>continued…</a:t>
            </a:r>
            <a:endParaRPr lang="en-US" sz="3600" b="1" i="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2" name="Rectangle 11">
            <a:extLst>
              <a:ext uri="{FF2B5EF4-FFF2-40B4-BE49-F238E27FC236}">
                <a16:creationId xmlns:a16="http://schemas.microsoft.com/office/drawing/2014/main" id="{6814A231-BB90-D24D-9F4D-49A14461C7EB}"/>
              </a:ext>
            </a:extLst>
          </p:cNvPr>
          <p:cNvSpPr/>
          <p:nvPr/>
        </p:nvSpPr>
        <p:spPr>
          <a:xfrm>
            <a:off x="811701" y="1959407"/>
            <a:ext cx="10899950" cy="4093428"/>
          </a:xfrm>
          <a:prstGeom prst="rect">
            <a:avLst/>
          </a:prstGeom>
        </p:spPr>
        <p:txBody>
          <a:bodyPr wrap="square">
            <a:spAutoFit/>
          </a:bodyPr>
          <a:lstStyle/>
          <a:p>
            <a:pPr marL="342900" indent="-342900">
              <a:spcBef>
                <a:spcPts val="1800"/>
              </a:spcBef>
              <a:buFont typeface="Arial" panose="020B0604020202020204" pitchFamily="34" charset="0"/>
              <a:buChar char="•"/>
            </a:pPr>
            <a:r>
              <a:rPr lang="en-US" sz="2000" dirty="0">
                <a:latin typeface="+mj-lt"/>
              </a:rPr>
              <a:t>We, the committee, Jane Hager, Rachel Horowitz (DORS), Steven Collins (Gallaudet), </a:t>
            </a:r>
            <a:r>
              <a:rPr lang="en-US" sz="2000" dirty="0" err="1">
                <a:latin typeface="+mj-lt"/>
              </a:rPr>
              <a:t>Nai</a:t>
            </a:r>
            <a:r>
              <a:rPr lang="en-US" sz="2000" dirty="0">
                <a:latin typeface="+mj-lt"/>
              </a:rPr>
              <a:t> </a:t>
            </a:r>
            <a:r>
              <a:rPr lang="en-US" sz="2000" dirty="0" err="1">
                <a:latin typeface="+mj-lt"/>
              </a:rPr>
              <a:t>Damato</a:t>
            </a:r>
            <a:r>
              <a:rPr lang="en-US" sz="2000" dirty="0">
                <a:latin typeface="+mj-lt"/>
              </a:rPr>
              <a:t>, Eddie Martinez (president of MWADB), and me, Kevin </a:t>
            </a:r>
            <a:r>
              <a:rPr lang="en-US" sz="2000" dirty="0" err="1">
                <a:latin typeface="+mj-lt"/>
              </a:rPr>
              <a:t>Steffy</a:t>
            </a:r>
            <a:r>
              <a:rPr lang="en-US" sz="2000" dirty="0">
                <a:latin typeface="+mj-lt"/>
              </a:rPr>
              <a:t>, will host the </a:t>
            </a:r>
            <a:r>
              <a:rPr lang="en-US" sz="2000" b="1" dirty="0">
                <a:solidFill>
                  <a:srgbClr val="C11339"/>
                </a:solidFill>
              </a:rPr>
              <a:t>CF training on Saturday, November 20, 2021</a:t>
            </a:r>
            <a:r>
              <a:rPr lang="en-US" sz="2000" dirty="0">
                <a:latin typeface="+mj-lt"/>
              </a:rPr>
              <a:t>, at Community College of Baltimore County (CCBC).  </a:t>
            </a:r>
          </a:p>
          <a:p>
            <a:pPr marL="342900" indent="-342900">
              <a:spcBef>
                <a:spcPts val="1800"/>
              </a:spcBef>
              <a:buFont typeface="Arial" panose="020B0604020202020204" pitchFamily="34" charset="0"/>
              <a:buChar char="•"/>
            </a:pPr>
            <a:r>
              <a:rPr lang="en-US" sz="2000" dirty="0">
                <a:latin typeface="+mj-lt"/>
              </a:rPr>
              <a:t>We also partnered with DORS and they will host the Co-Navigator (CN) training on </a:t>
            </a:r>
            <a:r>
              <a:rPr lang="en-US" sz="2000" b="1" dirty="0">
                <a:solidFill>
                  <a:srgbClr val="C11339"/>
                </a:solidFill>
              </a:rPr>
              <a:t>Sunday, November 21, 2021</a:t>
            </a:r>
            <a:r>
              <a:rPr lang="en-US" sz="2000" dirty="0">
                <a:latin typeface="+mj-lt"/>
              </a:rPr>
              <a:t>.</a:t>
            </a:r>
          </a:p>
          <a:p>
            <a:pPr marL="342900" indent="-342900">
              <a:spcBef>
                <a:spcPts val="1800"/>
              </a:spcBef>
              <a:buFont typeface="Arial" panose="020B0604020202020204" pitchFamily="34" charset="0"/>
              <a:buChar char="•"/>
            </a:pPr>
            <a:r>
              <a:rPr lang="en-US" sz="2000" dirty="0">
                <a:latin typeface="+mj-lt"/>
              </a:rPr>
              <a:t>Hopefully, we will start the CF program this Fall since we have a CF scheduler, Eddie, and enough of the pool of facilitators after the training.</a:t>
            </a:r>
          </a:p>
          <a:p>
            <a:pPr marL="342900" indent="-342900">
              <a:spcBef>
                <a:spcPts val="1800"/>
              </a:spcBef>
              <a:buFont typeface="Arial" panose="020B0604020202020204" pitchFamily="34" charset="0"/>
              <a:buChar char="•"/>
            </a:pPr>
            <a:r>
              <a:rPr lang="en-US" sz="2000" dirty="0">
                <a:latin typeface="+mj-lt"/>
              </a:rPr>
              <a:t>I encourage you, board members, to spread the word to the Deaf community about our CF training.</a:t>
            </a:r>
          </a:p>
          <a:p>
            <a:pPr marL="342900" indent="-342900">
              <a:spcBef>
                <a:spcPts val="1800"/>
              </a:spcBef>
              <a:buFont typeface="Arial" panose="020B0604020202020204" pitchFamily="34" charset="0"/>
              <a:buChar char="•"/>
            </a:pPr>
            <a:r>
              <a:rPr lang="en-US" sz="2000" dirty="0">
                <a:latin typeface="+mj-lt"/>
              </a:rPr>
              <a:t>I would like to recognize Jason Corning, Eddie Martinez Jr., and Jamie Pope, who </a:t>
            </a:r>
            <a:r>
              <a:rPr lang="en-US" sz="2000" dirty="0" err="1">
                <a:latin typeface="+mj-lt"/>
              </a:rPr>
              <a:t>initiatied</a:t>
            </a:r>
            <a:r>
              <a:rPr lang="en-US" sz="2000" dirty="0">
                <a:latin typeface="+mj-lt"/>
              </a:rPr>
              <a:t> the bill for the CF program.</a:t>
            </a:r>
          </a:p>
        </p:txBody>
      </p:sp>
      <p:sp>
        <p:nvSpPr>
          <p:cNvPr id="13" name="Rectangle 12">
            <a:extLst>
              <a:ext uri="{FF2B5EF4-FFF2-40B4-BE49-F238E27FC236}">
                <a16:creationId xmlns:a16="http://schemas.microsoft.com/office/drawing/2014/main" id="{94689F0C-7508-F145-A777-094C1D106BC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3218975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925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36529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Evaluation Centers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3" name="Rectangle 12">
            <a:extLst>
              <a:ext uri="{FF2B5EF4-FFF2-40B4-BE49-F238E27FC236}">
                <a16:creationId xmlns:a16="http://schemas.microsoft.com/office/drawing/2014/main" id="{72B1E6B5-E85E-8047-A5E8-EB8B08F96354}"/>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pic>
        <p:nvPicPr>
          <p:cNvPr id="8" name="Picture 7" descr="Map&#10;&#10;Description automatically generated">
            <a:extLst>
              <a:ext uri="{FF2B5EF4-FFF2-40B4-BE49-F238E27FC236}">
                <a16:creationId xmlns:a16="http://schemas.microsoft.com/office/drawing/2014/main" id="{BA83AB7F-494B-8945-A5C8-0ADEDB22F0C2}"/>
              </a:ext>
            </a:extLst>
          </p:cNvPr>
          <p:cNvPicPr>
            <a:picLocks noChangeAspect="1"/>
          </p:cNvPicPr>
          <p:nvPr/>
        </p:nvPicPr>
        <p:blipFill>
          <a:blip r:embed="rId5"/>
          <a:stretch>
            <a:fillRect/>
          </a:stretch>
        </p:blipFill>
        <p:spPr>
          <a:xfrm>
            <a:off x="1232375" y="1871196"/>
            <a:ext cx="9306046" cy="4971463"/>
          </a:xfrm>
          <a:prstGeom prst="rect">
            <a:avLst/>
          </a:prstGeom>
        </p:spPr>
      </p:pic>
    </p:spTree>
    <p:extLst>
      <p:ext uri="{BB962C8B-B14F-4D97-AF65-F5344CB8AC3E}">
        <p14:creationId xmlns:p14="http://schemas.microsoft.com/office/powerpoint/2010/main" val="199209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167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798225" y="3221292"/>
            <a:ext cx="10755444"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Public Relations &amp; Outreach Report</a:t>
            </a:r>
          </a:p>
          <a:p>
            <a:pPr algn="ctr"/>
            <a:r>
              <a:rPr lang="en-US" sz="4800" dirty="0">
                <a:latin typeface="Arial" panose="020B0604020202020204" pitchFamily="34" charset="0"/>
                <a:cs typeface="Arial" panose="020B0604020202020204" pitchFamily="34" charset="0"/>
              </a:rPr>
              <a:t>Donna Broadway-Callaman</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Community Outreach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donnat.broadway-callaman@maryland.gov | 410-582-6158</a:t>
            </a:r>
          </a:p>
        </p:txBody>
      </p:sp>
      <p:pic>
        <p:nvPicPr>
          <p:cNvPr id="5" name="Picture 4" descr="A picture containing text, device, gauge&#10;&#10;Description automatically generated">
            <a:extLst>
              <a:ext uri="{FF2B5EF4-FFF2-40B4-BE49-F238E27FC236}">
                <a16:creationId xmlns:a16="http://schemas.microsoft.com/office/drawing/2014/main" id="{AE925DDD-903C-664B-AEBE-13A0282F0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225" y="961203"/>
            <a:ext cx="2806700" cy="1231900"/>
          </a:xfrm>
          <a:prstGeom prst="rect">
            <a:avLst/>
          </a:prstGeom>
        </p:spPr>
      </p:pic>
      <p:pic>
        <p:nvPicPr>
          <p:cNvPr id="3" name="Picture 2" descr="A picture containing text, device, gauge&#10;&#10;Description automatically generated">
            <a:extLst>
              <a:ext uri="{FF2B5EF4-FFF2-40B4-BE49-F238E27FC236}">
                <a16:creationId xmlns:a16="http://schemas.microsoft.com/office/drawing/2014/main" id="{2A79C5B5-2160-E04C-9F1E-88CB05E11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6968" y="870763"/>
            <a:ext cx="2976716" cy="1382047"/>
          </a:xfrm>
          <a:prstGeom prst="rect">
            <a:avLst/>
          </a:prstGeom>
        </p:spPr>
      </p:pic>
      <p:pic>
        <p:nvPicPr>
          <p:cNvPr id="8" name="Picture 7" descr="Logo&#10;&#10;Description automatically generated">
            <a:extLst>
              <a:ext uri="{FF2B5EF4-FFF2-40B4-BE49-F238E27FC236}">
                <a16:creationId xmlns:a16="http://schemas.microsoft.com/office/drawing/2014/main" id="{77D45FE6-6E64-9243-A837-6473FC53FE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3398681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87798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Financial Update</a:t>
            </a:r>
          </a:p>
        </p:txBody>
      </p:sp>
      <p:graphicFrame>
        <p:nvGraphicFramePr>
          <p:cNvPr id="10" name="Table 8">
            <a:extLst>
              <a:ext uri="{FF2B5EF4-FFF2-40B4-BE49-F238E27FC236}">
                <a16:creationId xmlns:a16="http://schemas.microsoft.com/office/drawing/2014/main" id="{1F52C8ED-4E5A-3A4D-A96D-87C8AFD9EC5A}"/>
              </a:ext>
            </a:extLst>
          </p:cNvPr>
          <p:cNvGraphicFramePr>
            <a:graphicFrameLocks noGrp="1"/>
          </p:cNvGraphicFramePr>
          <p:nvPr>
            <p:extLst>
              <p:ext uri="{D42A27DB-BD31-4B8C-83A1-F6EECF244321}">
                <p14:modId xmlns:p14="http://schemas.microsoft.com/office/powerpoint/2010/main" val="1658967946"/>
              </p:ext>
            </p:extLst>
          </p:nvPr>
        </p:nvGraphicFramePr>
        <p:xfrm>
          <a:off x="377595" y="1777685"/>
          <a:ext cx="11596703" cy="3815425"/>
        </p:xfrm>
        <a:graphic>
          <a:graphicData uri="http://schemas.openxmlformats.org/drawingml/2006/table">
            <a:tbl>
              <a:tblPr firstRow="1" bandRow="1">
                <a:tableStyleId>{5C22544A-7EE6-4342-B048-85BDC9FD1C3A}</a:tableStyleId>
              </a:tblPr>
              <a:tblGrid>
                <a:gridCol w="2122503">
                  <a:extLst>
                    <a:ext uri="{9D8B030D-6E8A-4147-A177-3AD203B41FA5}">
                      <a16:colId xmlns:a16="http://schemas.microsoft.com/office/drawing/2014/main" val="947541285"/>
                    </a:ext>
                  </a:extLst>
                </a:gridCol>
                <a:gridCol w="1898508">
                  <a:extLst>
                    <a:ext uri="{9D8B030D-6E8A-4147-A177-3AD203B41FA5}">
                      <a16:colId xmlns:a16="http://schemas.microsoft.com/office/drawing/2014/main" val="2816864324"/>
                    </a:ext>
                  </a:extLst>
                </a:gridCol>
                <a:gridCol w="2229871">
                  <a:extLst>
                    <a:ext uri="{9D8B030D-6E8A-4147-A177-3AD203B41FA5}">
                      <a16:colId xmlns:a16="http://schemas.microsoft.com/office/drawing/2014/main" val="1333368850"/>
                    </a:ext>
                  </a:extLst>
                </a:gridCol>
                <a:gridCol w="2152851">
                  <a:extLst>
                    <a:ext uri="{9D8B030D-6E8A-4147-A177-3AD203B41FA5}">
                      <a16:colId xmlns:a16="http://schemas.microsoft.com/office/drawing/2014/main" val="1975288914"/>
                    </a:ext>
                  </a:extLst>
                </a:gridCol>
                <a:gridCol w="1596485">
                  <a:extLst>
                    <a:ext uri="{9D8B030D-6E8A-4147-A177-3AD203B41FA5}">
                      <a16:colId xmlns:a16="http://schemas.microsoft.com/office/drawing/2014/main" val="138909059"/>
                    </a:ext>
                  </a:extLst>
                </a:gridCol>
                <a:gridCol w="1596485">
                  <a:extLst>
                    <a:ext uri="{9D8B030D-6E8A-4147-A177-3AD203B41FA5}">
                      <a16:colId xmlns:a16="http://schemas.microsoft.com/office/drawing/2014/main" val="1325669145"/>
                    </a:ext>
                  </a:extLst>
                </a:gridCol>
              </a:tblGrid>
              <a:tr h="54406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b="0" dirty="0">
                          <a:solidFill>
                            <a:schemeClr val="tx1"/>
                          </a:solidFill>
                        </a:rPr>
                        <a:t>FY17</a:t>
                      </a:r>
                    </a:p>
                    <a:p>
                      <a:pPr algn="ctr"/>
                      <a:r>
                        <a:rPr lang="en-US" sz="1600" b="0" dirty="0">
                          <a:solidFill>
                            <a:schemeClr val="tx1"/>
                          </a:solidFill>
                        </a:rPr>
                        <a:t>Actuals</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0" dirty="0">
                          <a:solidFill>
                            <a:schemeClr val="tx1"/>
                          </a:solidFill>
                        </a:rPr>
                        <a:t>FY18</a:t>
                      </a:r>
                    </a:p>
                    <a:p>
                      <a:pPr algn="ctr"/>
                      <a:r>
                        <a:rPr lang="en-US" sz="1600" b="0" dirty="0">
                          <a:solidFill>
                            <a:schemeClr val="tx1"/>
                          </a:solidFill>
                        </a:rPr>
                        <a:t>Actuals</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0" dirty="0">
                          <a:solidFill>
                            <a:schemeClr val="tx1"/>
                          </a:solidFill>
                        </a:rPr>
                        <a:t>FY19</a:t>
                      </a:r>
                    </a:p>
                    <a:p>
                      <a:pPr algn="ctr"/>
                      <a:r>
                        <a:rPr lang="en-US" sz="1600" b="0" dirty="0">
                          <a:solidFill>
                            <a:schemeClr val="tx1"/>
                          </a:solidFill>
                        </a:rPr>
                        <a:t>Actuals</a:t>
                      </a:r>
                    </a:p>
                  </a:txBody>
                  <a:tcPr>
                    <a:lnL w="12700" cmpd="sng">
                      <a:noFill/>
                    </a:lnL>
                    <a:lnR w="9525"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0" dirty="0">
                          <a:solidFill>
                            <a:schemeClr val="tx1"/>
                          </a:solidFill>
                        </a:rPr>
                        <a:t>FY20</a:t>
                      </a:r>
                    </a:p>
                    <a:p>
                      <a:pPr algn="ctr"/>
                      <a:r>
                        <a:rPr lang="en-US" sz="1600" b="0" dirty="0">
                          <a:solidFill>
                            <a:schemeClr val="tx1"/>
                          </a:solidFill>
                        </a:rPr>
                        <a:t>Actuals</a:t>
                      </a:r>
                    </a:p>
                  </a:txBody>
                  <a:tcPr>
                    <a:lnL w="12700" cmpd="sng">
                      <a:noFill/>
                    </a:lnL>
                    <a:lnR w="9525" cap="flat" cmpd="sng" algn="ctr">
                      <a:no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600" b="0" dirty="0">
                          <a:solidFill>
                            <a:schemeClr val="tx1"/>
                          </a:solidFill>
                        </a:rPr>
                        <a:t>FY21</a:t>
                      </a:r>
                    </a:p>
                    <a:p>
                      <a:pPr algn="ctr"/>
                      <a:r>
                        <a:rPr lang="en-US" sz="1600" b="0" dirty="0">
                          <a:solidFill>
                            <a:schemeClr val="tx1"/>
                          </a:solidFill>
                        </a:rPr>
                        <a:t>Projections</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520493">
                <a:tc>
                  <a:txBody>
                    <a:bodyPr/>
                    <a:lstStyle/>
                    <a:p>
                      <a:r>
                        <a:rPr lang="en-US" sz="1600" dirty="0"/>
                        <a:t>Beginning Balance</a:t>
                      </a:r>
                    </a:p>
                  </a:txBody>
                  <a:tcPr anchor="ct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$14,404,421</a:t>
                      </a: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$14,229,803</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$13,907,802</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$13,883,429</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438668">
                <a:tc>
                  <a:txBody>
                    <a:bodyPr/>
                    <a:lstStyle/>
                    <a:p>
                      <a:r>
                        <a:rPr lang="en-US" sz="1600" dirty="0"/>
                        <a:t>Revenue (Interest)</a:t>
                      </a:r>
                    </a:p>
                  </a:txBody>
                  <a:tcPr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$0 </a:t>
                      </a: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kern="1200" dirty="0">
                          <a:solidFill>
                            <a:srgbClr val="C11339"/>
                          </a:solidFill>
                          <a:effectLst/>
                          <a:latin typeface="+mn-lt"/>
                          <a:ea typeface="+mn-ea"/>
                          <a:cs typeface="+mn-cs"/>
                        </a:rPr>
                        <a:t>$0</a:t>
                      </a:r>
                      <a:endParaRPr lang="en-US" b="0" dirty="0">
                        <a:ln>
                          <a:solidFill>
                            <a:schemeClr val="bg1">
                              <a:lumMod val="85000"/>
                            </a:schemeClr>
                          </a:solidFill>
                        </a:ln>
                        <a:solidFill>
                          <a:srgbClr val="C11339"/>
                        </a:solidFill>
                        <a:latin typeface="+mn-lt"/>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kern="1200" dirty="0">
                          <a:solidFill>
                            <a:srgbClr val="C11339"/>
                          </a:solidFill>
                          <a:effectLst/>
                          <a:latin typeface="+mn-lt"/>
                          <a:ea typeface="+mn-ea"/>
                          <a:cs typeface="+mn-cs"/>
                        </a:rPr>
                        <a:t>$0</a:t>
                      </a:r>
                      <a:endParaRPr lang="en-US" b="0" dirty="0">
                        <a:ln>
                          <a:solidFill>
                            <a:schemeClr val="bg1">
                              <a:lumMod val="85000"/>
                            </a:schemeClr>
                          </a:solidFill>
                        </a:ln>
                        <a:solidFill>
                          <a:srgbClr val="C11339"/>
                        </a:solidFill>
                        <a:latin typeface="+mn-lt"/>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$0</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a:solidFill>
                            <a:srgbClr val="C11339"/>
                          </a:solidFill>
                          <a:effectLst/>
                          <a:latin typeface="+mn-lt"/>
                          <a:ea typeface="+mn-ea"/>
                          <a:cs typeface="+mn-cs"/>
                        </a:rPr>
                        <a:t>-</a:t>
                      </a:r>
                      <a:endParaRPr lang="en-US" sz="1800" b="0" kern="1200" dirty="0">
                        <a:solidFill>
                          <a:srgbClr val="C11339"/>
                        </a:solidFill>
                        <a:effectLst/>
                        <a:latin typeface="+mn-lt"/>
                        <a:ea typeface="+mn-ea"/>
                        <a:cs typeface="+mn-cs"/>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648692">
                <a:tc>
                  <a:txBody>
                    <a:bodyPr/>
                    <a:lstStyle/>
                    <a:p>
                      <a:r>
                        <a:rPr lang="en-US" sz="1600" dirty="0"/>
                        <a:t>Revenue</a:t>
                      </a:r>
                    </a:p>
                  </a:txBody>
                  <a:tcPr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kern="1200" dirty="0">
                          <a:solidFill>
                            <a:srgbClr val="C11339"/>
                          </a:solidFill>
                          <a:effectLst/>
                          <a:latin typeface="+mn-lt"/>
                          <a:ea typeface="+mn-ea"/>
                          <a:cs typeface="+mn-cs"/>
                        </a:rPr>
                        <a:t>$2,961,097 </a:t>
                      </a:r>
                    </a:p>
                    <a:p>
                      <a:pPr algn="ctr"/>
                      <a:r>
                        <a:rPr lang="en-US" sz="1400" b="0" i="1" kern="1200" dirty="0">
                          <a:solidFill>
                            <a:schemeClr val="tx1"/>
                          </a:solidFill>
                          <a:effectLst/>
                          <a:latin typeface="+mn-lt"/>
                          <a:ea typeface="+mn-ea"/>
                          <a:cs typeface="+mn-cs"/>
                        </a:rPr>
                        <a:t>(@ $0.5/acct)</a:t>
                      </a:r>
                      <a:endParaRPr lang="en-US" sz="1400" b="0" kern="1200" dirty="0">
                        <a:solidFill>
                          <a:schemeClr val="tx1"/>
                        </a:solidFill>
                        <a:effectLst/>
                        <a:latin typeface="+mn-lt"/>
                        <a:ea typeface="+mn-ea"/>
                        <a:cs typeface="+mn-cs"/>
                      </a:endParaRP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$2,427,978</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$2,633,409</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$2,868,810</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$15,707,736</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565194">
                <a:tc>
                  <a:txBody>
                    <a:bodyPr/>
                    <a:lstStyle/>
                    <a:p>
                      <a:r>
                        <a:rPr lang="en-US" sz="1600" dirty="0"/>
                        <a:t>Expenditures</a:t>
                      </a:r>
                    </a:p>
                  </a:txBody>
                  <a:tcPr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kern="1200" dirty="0">
                          <a:solidFill>
                            <a:srgbClr val="C11339"/>
                          </a:solidFill>
                          <a:effectLst/>
                          <a:latin typeface="+mn-lt"/>
                          <a:ea typeface="+mn-ea"/>
                          <a:cs typeface="+mn-cs"/>
                        </a:rPr>
                        <a:t>$3,135,715</a:t>
                      </a: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kern="1200" dirty="0">
                          <a:solidFill>
                            <a:srgbClr val="C11339"/>
                          </a:solidFill>
                          <a:effectLst/>
                          <a:latin typeface="+mn-lt"/>
                          <a:ea typeface="+mn-ea"/>
                          <a:cs typeface="+mn-cs"/>
                        </a:rPr>
                        <a:t>$2,749,979</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kern="1200" dirty="0">
                          <a:solidFill>
                            <a:srgbClr val="C11339"/>
                          </a:solidFill>
                          <a:effectLst/>
                          <a:latin typeface="+mn-lt"/>
                          <a:ea typeface="+mn-ea"/>
                          <a:cs typeface="+mn-cs"/>
                        </a:rPr>
                        <a:t>$2,347,288</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$2,550,021</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$2,835,146</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544060">
                <a:tc>
                  <a:txBody>
                    <a:bodyPr/>
                    <a:lstStyle/>
                    <a:p>
                      <a:r>
                        <a:rPr lang="en-US" sz="1600" dirty="0"/>
                        <a:t>Beginning BRFA Transfers</a:t>
                      </a:r>
                    </a:p>
                  </a:txBody>
                  <a:tcPr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kern="1200" dirty="0">
                          <a:solidFill>
                            <a:srgbClr val="C11339"/>
                          </a:solidFill>
                          <a:effectLst/>
                          <a:latin typeface="+mn-lt"/>
                          <a:ea typeface="+mn-ea"/>
                          <a:cs typeface="+mn-cs"/>
                        </a:rPr>
                        <a:t>$0</a:t>
                      </a:r>
                      <a:endParaRPr lang="en-US" b="0" dirty="0">
                        <a:ln>
                          <a:solidFill>
                            <a:schemeClr val="bg1">
                              <a:lumMod val="85000"/>
                            </a:schemeClr>
                          </a:solidFill>
                        </a:ln>
                        <a:solidFill>
                          <a:srgbClr val="C11339"/>
                        </a:solidFill>
                        <a:latin typeface="+mn-lt"/>
                      </a:endParaRP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$0</a:t>
                      </a:r>
                      <a:endParaRPr lang="en-US" b="0" dirty="0">
                        <a:ln>
                          <a:solidFill>
                            <a:schemeClr val="bg1">
                              <a:lumMod val="85000"/>
                            </a:schemeClr>
                          </a:solidFill>
                        </a:ln>
                        <a:solidFill>
                          <a:srgbClr val="C11339"/>
                        </a:solidFill>
                        <a:latin typeface="+mn-lt"/>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$0</a:t>
                      </a:r>
                      <a:endParaRPr lang="en-US" b="0" dirty="0">
                        <a:ln>
                          <a:solidFill>
                            <a:schemeClr val="bg1">
                              <a:lumMod val="85000"/>
                            </a:schemeClr>
                          </a:solidFill>
                        </a:ln>
                        <a:solidFill>
                          <a:srgbClr val="C11339"/>
                        </a:solidFill>
                        <a:latin typeface="+mn-lt"/>
                      </a:endParaRP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$0</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484138">
                <a:tc>
                  <a:txBody>
                    <a:bodyPr/>
                    <a:lstStyle/>
                    <a:p>
                      <a:r>
                        <a:rPr lang="en-US" sz="1600" dirty="0"/>
                        <a:t>Ending Balance</a:t>
                      </a:r>
                    </a:p>
                  </a:txBody>
                  <a:tcPr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kern="1200" dirty="0">
                          <a:solidFill>
                            <a:srgbClr val="C11339"/>
                          </a:solidFill>
                          <a:effectLst/>
                          <a:latin typeface="+mn-lt"/>
                          <a:ea typeface="+mn-ea"/>
                          <a:cs typeface="+mn-cs"/>
                        </a:rPr>
                        <a:t>$14,229,803</a:t>
                      </a:r>
                    </a:p>
                  </a:txBody>
                  <a:tcPr anchor="ct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$13,907,802</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$13,883,429</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$14,202,218</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C11339"/>
                          </a:solidFill>
                          <a:effectLst/>
                          <a:latin typeface="+mn-lt"/>
                          <a:ea typeface="+mn-ea"/>
                          <a:cs typeface="+mn-cs"/>
                        </a:rPr>
                        <a:t>$12,872,590</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bl>
          </a:graphicData>
        </a:graphic>
      </p:graphicFrame>
      <p:sp>
        <p:nvSpPr>
          <p:cNvPr id="16" name="Rectangle 15">
            <a:extLst>
              <a:ext uri="{FF2B5EF4-FFF2-40B4-BE49-F238E27FC236}">
                <a16:creationId xmlns:a16="http://schemas.microsoft.com/office/drawing/2014/main" id="{C73C4CAE-5BC6-7247-90C9-6C67E7FC437E}"/>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2" name="Rectangle 11">
            <a:extLst>
              <a:ext uri="{FF2B5EF4-FFF2-40B4-BE49-F238E27FC236}">
                <a16:creationId xmlns:a16="http://schemas.microsoft.com/office/drawing/2014/main" id="{E5E069EA-000F-8F45-A213-261057799C1D}"/>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4" name="TextBox 13">
            <a:extLst>
              <a:ext uri="{FF2B5EF4-FFF2-40B4-BE49-F238E27FC236}">
                <a16:creationId xmlns:a16="http://schemas.microsoft.com/office/drawing/2014/main" id="{3F003D0D-B950-3D43-983E-E22B35EB63EB}"/>
              </a:ext>
            </a:extLst>
          </p:cNvPr>
          <p:cNvSpPr txBox="1"/>
          <p:nvPr/>
        </p:nvSpPr>
        <p:spPr>
          <a:xfrm>
            <a:off x="377593" y="5717609"/>
            <a:ext cx="11596703" cy="646331"/>
          </a:xfrm>
          <a:prstGeom prst="rect">
            <a:avLst/>
          </a:prstGeom>
          <a:noFill/>
        </p:spPr>
        <p:txBody>
          <a:bodyPr wrap="square">
            <a:spAutoFit/>
          </a:bodyPr>
          <a:lstStyle/>
          <a:p>
            <a:r>
              <a:rPr lang="en-US" sz="1800" dirty="0">
                <a:solidFill>
                  <a:srgbClr val="000000"/>
                </a:solidFill>
                <a:effectLst/>
                <a:latin typeface="+mj-lt"/>
                <a:ea typeface="Times New Roman" panose="02020603050405020304" pitchFamily="18" charset="0"/>
              </a:rPr>
              <a:t>FY2023 budget request submitted and we are asking for approximately the same budget as FY2022. Leslie will provide further details in his report. We have requested funds for two additional specialists for the MAT program in the FY23 budget.</a:t>
            </a:r>
            <a:r>
              <a:rPr lang="en-US" dirty="0">
                <a:effectLst/>
                <a:latin typeface="+mj-lt"/>
              </a:rPr>
              <a:t> </a:t>
            </a:r>
            <a:endParaRPr lang="en-US" dirty="0">
              <a:latin typeface="+mj-lt"/>
            </a:endParaRPr>
          </a:p>
        </p:txBody>
      </p:sp>
    </p:spTree>
    <p:extLst>
      <p:ext uri="{BB962C8B-B14F-4D97-AF65-F5344CB8AC3E}">
        <p14:creationId xmlns:p14="http://schemas.microsoft.com/office/powerpoint/2010/main" val="1303535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353338" y="1610921"/>
            <a:ext cx="6076960" cy="4585871"/>
          </a:xfrm>
          <a:prstGeom prst="rect">
            <a:avLst/>
          </a:prstGeom>
        </p:spPr>
        <p:txBody>
          <a:bodyPr wrap="square">
            <a:spAutoFit/>
          </a:bodyPr>
          <a:lstStyle/>
          <a:p>
            <a:pPr lvl="0">
              <a:lnSpc>
                <a:spcPct val="150000"/>
              </a:lnSpc>
            </a:pPr>
            <a:r>
              <a:rPr lang="en-US" sz="2800" b="1" dirty="0">
                <a:solidFill>
                  <a:srgbClr val="C11339"/>
                </a:solidFill>
              </a:rPr>
              <a:t>In person outreach has started again. </a:t>
            </a:r>
          </a:p>
          <a:p>
            <a:pPr marL="285750" lvl="0" indent="-285750">
              <a:spcBef>
                <a:spcPts val="1200"/>
              </a:spcBef>
              <a:buFont typeface="Arial" panose="020B0604020202020204" pitchFamily="34" charset="0"/>
              <a:buChar char="•"/>
            </a:pPr>
            <a:r>
              <a:rPr lang="en-US" sz="2000" dirty="0">
                <a:latin typeface="+mj-lt"/>
              </a:rPr>
              <a:t>We have attended the</a:t>
            </a:r>
            <a:r>
              <a:rPr lang="en-US" sz="2000" b="1" dirty="0">
                <a:solidFill>
                  <a:srgbClr val="C11339"/>
                </a:solidFill>
                <a:latin typeface="+mj-lt"/>
              </a:rPr>
              <a:t> Maryland Association of Counties Conference (MACO) </a:t>
            </a:r>
            <a:r>
              <a:rPr lang="en-US" sz="2000" dirty="0">
                <a:latin typeface="+mj-lt"/>
              </a:rPr>
              <a:t>in Ocean City in August alongside the Department of Disabilities. </a:t>
            </a:r>
          </a:p>
          <a:p>
            <a:pPr marL="285750" lvl="0" indent="-285750">
              <a:spcBef>
                <a:spcPts val="1200"/>
              </a:spcBef>
              <a:buFont typeface="Arial" panose="020B0604020202020204" pitchFamily="34" charset="0"/>
              <a:buChar char="•"/>
            </a:pPr>
            <a:r>
              <a:rPr lang="en-US" sz="2000" dirty="0">
                <a:latin typeface="+mj-lt"/>
              </a:rPr>
              <a:t>We also attended the </a:t>
            </a:r>
            <a:r>
              <a:rPr lang="en-US" sz="2000" b="1" dirty="0">
                <a:solidFill>
                  <a:srgbClr val="C11339"/>
                </a:solidFill>
                <a:latin typeface="+mj-lt"/>
              </a:rPr>
              <a:t>Mid-Atlantic conference </a:t>
            </a:r>
            <a:r>
              <a:rPr lang="en-US" sz="2000" dirty="0">
                <a:latin typeface="+mj-lt"/>
              </a:rPr>
              <a:t>in September where we met a lot of different people from the region including those from Delaware, Virginia, and even as far as Washington State and we were able to share information on Maryland Relay and learn about what other states are doing. </a:t>
            </a:r>
          </a:p>
          <a:p>
            <a:pPr marL="285750" lvl="0" indent="-285750">
              <a:spcBef>
                <a:spcPts val="1200"/>
              </a:spcBef>
              <a:buFont typeface="Arial" panose="020B0604020202020204" pitchFamily="34" charset="0"/>
              <a:buChar char="•"/>
            </a:pPr>
            <a:r>
              <a:rPr lang="en-US" sz="2000" dirty="0">
                <a:latin typeface="+mj-lt"/>
              </a:rPr>
              <a:t>We attended the fall </a:t>
            </a:r>
            <a:r>
              <a:rPr lang="en-US" sz="2000" b="1" dirty="0">
                <a:solidFill>
                  <a:srgbClr val="C11339"/>
                </a:solidFill>
                <a:latin typeface="+mj-lt"/>
              </a:rPr>
              <a:t>Maryland Municipal League Conference </a:t>
            </a:r>
            <a:r>
              <a:rPr lang="en-US" sz="2000" dirty="0">
                <a:latin typeface="+mj-lt"/>
              </a:rPr>
              <a:t>earlier this week.</a:t>
            </a: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20" name="Rectangle 19">
            <a:extLst>
              <a:ext uri="{FF2B5EF4-FFF2-40B4-BE49-F238E27FC236}">
                <a16:creationId xmlns:a16="http://schemas.microsoft.com/office/drawing/2014/main" id="{FE1FF6E7-4E0C-8F40-B999-2344D09F019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21" name="TextBox 20">
            <a:extLst>
              <a:ext uri="{FF2B5EF4-FFF2-40B4-BE49-F238E27FC236}">
                <a16:creationId xmlns:a16="http://schemas.microsoft.com/office/drawing/2014/main" id="{DF7B31BD-B14C-D041-828B-76E22960593C}"/>
              </a:ext>
            </a:extLst>
          </p:cNvPr>
          <p:cNvSpPr txBox="1"/>
          <p:nvPr/>
        </p:nvSpPr>
        <p:spPr>
          <a:xfrm>
            <a:off x="7034359" y="1820405"/>
            <a:ext cx="5015076" cy="3908762"/>
          </a:xfrm>
          <a:prstGeom prst="rect">
            <a:avLst/>
          </a:prstGeom>
          <a:noFill/>
        </p:spPr>
        <p:txBody>
          <a:bodyPr wrap="square">
            <a:spAutoFit/>
          </a:bodyPr>
          <a:lstStyle/>
          <a:p>
            <a:pPr>
              <a:spcBef>
                <a:spcPts val="1800"/>
              </a:spcBef>
            </a:pPr>
            <a:r>
              <a:rPr lang="en-US" sz="2800" b="1" dirty="0">
                <a:solidFill>
                  <a:srgbClr val="C11339"/>
                </a:solidFill>
                <a:ea typeface="Times New Roman" panose="02020603050405020304" pitchFamily="18" charset="0"/>
                <a:cs typeface="Times New Roman" panose="02020603050405020304" pitchFamily="18" charset="0"/>
              </a:rPr>
              <a:t>W</a:t>
            </a:r>
            <a:r>
              <a:rPr lang="en-US" sz="2800" b="1" dirty="0">
                <a:solidFill>
                  <a:srgbClr val="C11339"/>
                </a:solidFill>
                <a:effectLst/>
                <a:ea typeface="Times New Roman" panose="02020603050405020304" pitchFamily="18" charset="0"/>
                <a:cs typeface="Times New Roman" panose="02020603050405020304" pitchFamily="18" charset="0"/>
              </a:rPr>
              <a:t>e will be:</a:t>
            </a:r>
          </a:p>
          <a:p>
            <a:pPr marL="285750" indent="-285750">
              <a:spcBef>
                <a:spcPts val="1800"/>
              </a:spcBef>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Attending the </a:t>
            </a:r>
            <a:r>
              <a:rPr lang="en-US" sz="2000" b="1" dirty="0">
                <a:solidFill>
                  <a:srgbClr val="C11339"/>
                </a:solidFill>
                <a:effectLst/>
                <a:latin typeface="+mj-lt"/>
                <a:ea typeface="Times New Roman" panose="02020603050405020304" pitchFamily="18" charset="0"/>
                <a:cs typeface="Times New Roman" panose="02020603050405020304" pitchFamily="18" charset="0"/>
              </a:rPr>
              <a:t>Maryland Police Chiefs and Sheriffs Conference </a:t>
            </a:r>
            <a:r>
              <a:rPr lang="en-US" sz="2000" dirty="0">
                <a:effectLst/>
                <a:latin typeface="+mj-lt"/>
                <a:ea typeface="Times New Roman" panose="02020603050405020304" pitchFamily="18" charset="0"/>
                <a:cs typeface="Times New Roman" panose="02020603050405020304" pitchFamily="18" charset="0"/>
              </a:rPr>
              <a:t>next week</a:t>
            </a:r>
            <a:endParaRPr lang="en-US" sz="2000" dirty="0">
              <a:latin typeface="+mj-lt"/>
              <a:ea typeface="Times New Roman" panose="02020603050405020304" pitchFamily="18" charset="0"/>
              <a:cs typeface="Times New Roman" panose="02020603050405020304" pitchFamily="18" charset="0"/>
            </a:endParaRPr>
          </a:p>
          <a:p>
            <a:pPr marL="285750" indent="-285750">
              <a:spcBef>
                <a:spcPts val="1800"/>
              </a:spcBef>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Presenting at the </a:t>
            </a:r>
            <a:r>
              <a:rPr lang="en-US" sz="2000" b="1" dirty="0" err="1">
                <a:solidFill>
                  <a:srgbClr val="C11339"/>
                </a:solidFill>
                <a:effectLst/>
                <a:latin typeface="+mj-lt"/>
                <a:ea typeface="Times New Roman" panose="02020603050405020304" pitchFamily="18" charset="0"/>
                <a:cs typeface="Times New Roman" panose="02020603050405020304" pitchFamily="18" charset="0"/>
              </a:rPr>
              <a:t>MDrehabilitation</a:t>
            </a:r>
            <a:r>
              <a:rPr lang="en-US" sz="2000" b="1" dirty="0">
                <a:solidFill>
                  <a:srgbClr val="C11339"/>
                </a:solidFill>
                <a:effectLst/>
                <a:latin typeface="+mj-lt"/>
                <a:ea typeface="Times New Roman" panose="02020603050405020304" pitchFamily="18" charset="0"/>
                <a:cs typeface="Times New Roman" panose="02020603050405020304" pitchFamily="18" charset="0"/>
              </a:rPr>
              <a:t> DORS Conference</a:t>
            </a:r>
            <a:r>
              <a:rPr lang="en-US" sz="2000" dirty="0">
                <a:effectLst/>
                <a:latin typeface="+mj-lt"/>
                <a:ea typeface="Times New Roman" panose="02020603050405020304" pitchFamily="18" charset="0"/>
                <a:cs typeface="Times New Roman" panose="02020603050405020304" pitchFamily="18" charset="0"/>
              </a:rPr>
              <a:t> in early November</a:t>
            </a:r>
            <a:endParaRPr lang="en-US" sz="2000" dirty="0">
              <a:latin typeface="+mj-lt"/>
              <a:ea typeface="Times New Roman" panose="02020603050405020304" pitchFamily="18" charset="0"/>
              <a:cs typeface="Times New Roman" panose="02020603050405020304" pitchFamily="18" charset="0"/>
            </a:endParaRPr>
          </a:p>
          <a:p>
            <a:pPr marL="285750" indent="-285750">
              <a:spcBef>
                <a:spcPts val="1800"/>
              </a:spcBef>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Presenting at the</a:t>
            </a:r>
            <a:r>
              <a:rPr lang="en-US" sz="2000" b="1" dirty="0">
                <a:solidFill>
                  <a:srgbClr val="C11339"/>
                </a:solidFill>
                <a:effectLst/>
                <a:latin typeface="+mj-lt"/>
                <a:ea typeface="Times New Roman" panose="02020603050405020304" pitchFamily="18" charset="0"/>
                <a:cs typeface="Times New Roman" panose="02020603050405020304" pitchFamily="18" charset="0"/>
              </a:rPr>
              <a:t> National Federation of the Blind (NFB</a:t>
            </a:r>
            <a:r>
              <a:rPr lang="en-US" sz="2000" b="1" dirty="0">
                <a:solidFill>
                  <a:srgbClr val="C11339"/>
                </a:solidFill>
                <a:latin typeface="+mj-lt"/>
                <a:ea typeface="Times New Roman" panose="02020603050405020304" pitchFamily="18" charset="0"/>
                <a:cs typeface="Times New Roman" panose="02020603050405020304" pitchFamily="18" charset="0"/>
              </a:rPr>
              <a:t>)</a:t>
            </a:r>
          </a:p>
          <a:p>
            <a:pPr marL="285750" indent="-285750">
              <a:spcBef>
                <a:spcPts val="1800"/>
              </a:spcBef>
              <a:buFont typeface="Arial" panose="020B0604020202020204" pitchFamily="34" charset="0"/>
              <a:buChar char="•"/>
            </a:pPr>
            <a:r>
              <a:rPr lang="en-US" sz="2000" dirty="0">
                <a:effectLst/>
                <a:latin typeface="+mj-lt"/>
                <a:ea typeface="Times New Roman" panose="02020603050405020304" pitchFamily="18" charset="0"/>
                <a:cs typeface="Times New Roman" panose="02020603050405020304" pitchFamily="18" charset="0"/>
              </a:rPr>
              <a:t>Sponsoring the </a:t>
            </a:r>
            <a:r>
              <a:rPr lang="en-US" sz="2000" b="1" dirty="0">
                <a:solidFill>
                  <a:srgbClr val="C11339"/>
                </a:solidFill>
                <a:effectLst/>
                <a:latin typeface="+mj-lt"/>
                <a:ea typeface="Times New Roman" panose="02020603050405020304" pitchFamily="18" charset="0"/>
                <a:cs typeface="Times New Roman" panose="02020603050405020304" pitchFamily="18" charset="0"/>
              </a:rPr>
              <a:t>Maryland Association of the Deaf Conference and Gala/</a:t>
            </a:r>
            <a:r>
              <a:rPr lang="en-US" sz="2000" b="1" dirty="0">
                <a:solidFill>
                  <a:srgbClr val="C11339"/>
                </a:solidFill>
                <a:latin typeface="+mj-lt"/>
                <a:ea typeface="Times New Roman" panose="02020603050405020304" pitchFamily="18" charset="0"/>
                <a:cs typeface="Times New Roman" panose="02020603050405020304" pitchFamily="18" charset="0"/>
              </a:rPr>
              <a:t>C</a:t>
            </a:r>
            <a:r>
              <a:rPr lang="en-US" sz="2000" b="1" dirty="0">
                <a:solidFill>
                  <a:srgbClr val="C11339"/>
                </a:solidFill>
                <a:effectLst/>
                <a:latin typeface="+mj-lt"/>
                <a:ea typeface="Times New Roman" panose="02020603050405020304" pitchFamily="18" charset="0"/>
                <a:cs typeface="Times New Roman" panose="02020603050405020304" pitchFamily="18" charset="0"/>
              </a:rPr>
              <a:t>onference</a:t>
            </a:r>
            <a:r>
              <a:rPr lang="en-US" sz="2000" dirty="0">
                <a:effectLst/>
                <a:latin typeface="+mj-lt"/>
                <a:ea typeface="Times New Roman" panose="02020603050405020304" pitchFamily="18" charset="0"/>
                <a:cs typeface="Times New Roman" panose="02020603050405020304" pitchFamily="18" charset="0"/>
              </a:rPr>
              <a:t> </a:t>
            </a:r>
            <a:endParaRPr lang="en-US" sz="2000" dirty="0">
              <a:latin typeface="+mj-lt"/>
            </a:endParaRPr>
          </a:p>
        </p:txBody>
      </p:sp>
      <p:cxnSp>
        <p:nvCxnSpPr>
          <p:cNvPr id="22" name="Straight Connector 21">
            <a:extLst>
              <a:ext uri="{FF2B5EF4-FFF2-40B4-BE49-F238E27FC236}">
                <a16:creationId xmlns:a16="http://schemas.microsoft.com/office/drawing/2014/main" id="{D44AF4CC-99C0-994F-80AF-FAA7BEBD8D69}"/>
              </a:ext>
            </a:extLst>
          </p:cNvPr>
          <p:cNvCxnSpPr/>
          <p:nvPr/>
        </p:nvCxnSpPr>
        <p:spPr>
          <a:xfrm>
            <a:off x="6577781" y="1820405"/>
            <a:ext cx="0" cy="463902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199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66769"/>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19472" y="1987443"/>
            <a:ext cx="11112949" cy="3370153"/>
          </a:xfrm>
          <a:prstGeom prst="rect">
            <a:avLst/>
          </a:prstGeom>
        </p:spPr>
        <p:txBody>
          <a:bodyPr wrap="square">
            <a:spAutoFit/>
          </a:bodyPr>
          <a:lstStyle/>
          <a:p>
            <a:pPr marL="457200" lvl="0" indent="-457200">
              <a:spcBef>
                <a:spcPts val="1800"/>
              </a:spcBef>
              <a:buFont typeface="Arial" panose="020B0604020202020204" pitchFamily="34" charset="0"/>
              <a:buChar char="•"/>
            </a:pPr>
            <a:r>
              <a:rPr lang="en-US" sz="2800" dirty="0">
                <a:latin typeface="+mj-lt"/>
              </a:rPr>
              <a:t>The </a:t>
            </a:r>
            <a:r>
              <a:rPr lang="en-US" sz="2800" b="1" dirty="0">
                <a:solidFill>
                  <a:srgbClr val="C11339"/>
                </a:solidFill>
              </a:rPr>
              <a:t>30</a:t>
            </a:r>
            <a:r>
              <a:rPr lang="en-US" sz="2800" b="1" baseline="30000" dirty="0">
                <a:solidFill>
                  <a:srgbClr val="C11339"/>
                </a:solidFill>
              </a:rPr>
              <a:t>th</a:t>
            </a:r>
            <a:r>
              <a:rPr lang="en-US" sz="2800" b="1" dirty="0">
                <a:solidFill>
                  <a:srgbClr val="C11339"/>
                </a:solidFill>
              </a:rPr>
              <a:t> anniversary </a:t>
            </a:r>
            <a:r>
              <a:rPr lang="en-US" sz="2800" dirty="0">
                <a:latin typeface="+mj-lt"/>
              </a:rPr>
              <a:t>of our first relay call will be held at in our conference room at our office. </a:t>
            </a:r>
          </a:p>
          <a:p>
            <a:pPr marL="457200" lvl="0" indent="-457200">
              <a:spcBef>
                <a:spcPts val="1800"/>
              </a:spcBef>
              <a:buFont typeface="Arial" panose="020B0604020202020204" pitchFamily="34" charset="0"/>
              <a:buChar char="•"/>
            </a:pPr>
            <a:r>
              <a:rPr lang="en-US" sz="2800" dirty="0">
                <a:latin typeface="+mj-lt"/>
              </a:rPr>
              <a:t>We will be having a </a:t>
            </a:r>
            <a:r>
              <a:rPr lang="en-US" sz="2800" b="1" dirty="0">
                <a:solidFill>
                  <a:srgbClr val="C11339"/>
                </a:solidFill>
              </a:rPr>
              <a:t>bigger celebration in April </a:t>
            </a:r>
            <a:r>
              <a:rPr lang="en-US" sz="2800" dirty="0">
                <a:latin typeface="+mj-lt"/>
              </a:rPr>
              <a:t>that will be in person. </a:t>
            </a:r>
          </a:p>
          <a:p>
            <a:pPr marL="457200" lvl="0" indent="-457200">
              <a:spcBef>
                <a:spcPts val="1800"/>
              </a:spcBef>
              <a:buFont typeface="Arial" panose="020B0604020202020204" pitchFamily="34" charset="0"/>
              <a:buChar char="•"/>
            </a:pPr>
            <a:r>
              <a:rPr lang="en-US" sz="2800" dirty="0">
                <a:latin typeface="+mj-lt"/>
              </a:rPr>
              <a:t>The December event will be hybrid with only speakers and special gifts attending the in-person celebration. </a:t>
            </a:r>
          </a:p>
          <a:p>
            <a:pPr marL="457200" lvl="0" indent="-457200">
              <a:spcBef>
                <a:spcPts val="1800"/>
              </a:spcBef>
              <a:buFont typeface="Arial" panose="020B0604020202020204" pitchFamily="34" charset="0"/>
              <a:buChar char="•"/>
            </a:pPr>
            <a:r>
              <a:rPr lang="en-US" sz="2800" dirty="0">
                <a:latin typeface="+mj-lt"/>
              </a:rPr>
              <a:t>We will have a zoom link for everyone else who would like to participate. </a:t>
            </a:r>
            <a:endParaRPr lang="en-US" sz="2800" b="1" dirty="0">
              <a:latin typeface="+mj-lt"/>
            </a:endParaRP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2" name="Rectangle 11">
            <a:extLst>
              <a:ext uri="{FF2B5EF4-FFF2-40B4-BE49-F238E27FC236}">
                <a16:creationId xmlns:a16="http://schemas.microsoft.com/office/drawing/2014/main" id="{8B06FE90-04F5-ED4D-9A42-D667B4A56184}"/>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2985171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66769"/>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19472" y="1987443"/>
            <a:ext cx="11112949" cy="2277547"/>
          </a:xfrm>
          <a:prstGeom prst="rect">
            <a:avLst/>
          </a:prstGeom>
        </p:spPr>
        <p:txBody>
          <a:bodyPr wrap="square">
            <a:spAutoFit/>
          </a:bodyPr>
          <a:lstStyle/>
          <a:p>
            <a:pPr marL="457200" lvl="0" indent="-457200">
              <a:spcBef>
                <a:spcPts val="1800"/>
              </a:spcBef>
              <a:buFont typeface="Arial" panose="020B0604020202020204" pitchFamily="34" charset="0"/>
              <a:buChar char="•"/>
            </a:pPr>
            <a:r>
              <a:rPr lang="en-US" sz="2800" dirty="0">
                <a:latin typeface="+mj-lt"/>
              </a:rPr>
              <a:t>We held </a:t>
            </a:r>
            <a:r>
              <a:rPr lang="en-US" sz="2800" b="1" dirty="0">
                <a:solidFill>
                  <a:srgbClr val="C11339"/>
                </a:solidFill>
              </a:rPr>
              <a:t>our first Lunch and Learn</a:t>
            </a:r>
            <a:r>
              <a:rPr lang="en-US" sz="2800" b="1" dirty="0"/>
              <a:t> </a:t>
            </a:r>
            <a:r>
              <a:rPr lang="en-US" sz="2800" b="1" dirty="0">
                <a:solidFill>
                  <a:srgbClr val="C11339"/>
                </a:solidFill>
              </a:rPr>
              <a:t>on October 7 </a:t>
            </a:r>
            <a:r>
              <a:rPr lang="en-US" sz="2800" dirty="0">
                <a:latin typeface="+mj-lt"/>
              </a:rPr>
              <a:t>with two sessions, one from 11 a.m. – 12 p.m. and the other from 12 – 1 p.m.  </a:t>
            </a:r>
          </a:p>
          <a:p>
            <a:pPr marL="457200" lvl="0" indent="-457200">
              <a:spcBef>
                <a:spcPts val="1800"/>
              </a:spcBef>
              <a:buFont typeface="Arial" panose="020B0604020202020204" pitchFamily="34" charset="0"/>
              <a:buChar char="•"/>
            </a:pPr>
            <a:r>
              <a:rPr lang="en-US" sz="2800" dirty="0">
                <a:latin typeface="+mj-lt"/>
              </a:rPr>
              <a:t>All sessions will be held via zoom. </a:t>
            </a:r>
          </a:p>
          <a:p>
            <a:pPr marL="457200" lvl="0" indent="-457200">
              <a:spcBef>
                <a:spcPts val="1800"/>
              </a:spcBef>
              <a:buFont typeface="Arial" panose="020B0604020202020204" pitchFamily="34" charset="0"/>
              <a:buChar char="•"/>
            </a:pPr>
            <a:r>
              <a:rPr lang="en-US" sz="2800" dirty="0">
                <a:latin typeface="+mj-lt"/>
              </a:rPr>
              <a:t>Other dates include:</a:t>
            </a: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2" name="Rectangle 11">
            <a:extLst>
              <a:ext uri="{FF2B5EF4-FFF2-40B4-BE49-F238E27FC236}">
                <a16:creationId xmlns:a16="http://schemas.microsoft.com/office/drawing/2014/main" id="{8B06FE90-04F5-ED4D-9A42-D667B4A56184}"/>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3" name="TextBox 12">
            <a:extLst>
              <a:ext uri="{FF2B5EF4-FFF2-40B4-BE49-F238E27FC236}">
                <a16:creationId xmlns:a16="http://schemas.microsoft.com/office/drawing/2014/main" id="{945B9FF7-A1B2-BE48-85D9-BD7F1872382F}"/>
              </a:ext>
            </a:extLst>
          </p:cNvPr>
          <p:cNvSpPr txBox="1"/>
          <p:nvPr/>
        </p:nvSpPr>
        <p:spPr>
          <a:xfrm>
            <a:off x="1138670" y="5522425"/>
            <a:ext cx="7831392" cy="461665"/>
          </a:xfrm>
          <a:prstGeom prst="rect">
            <a:avLst/>
          </a:prstGeom>
          <a:noFill/>
        </p:spPr>
        <p:txBody>
          <a:bodyPr wrap="square">
            <a:spAutoFit/>
          </a:bodyPr>
          <a:lstStyle/>
          <a:p>
            <a:r>
              <a:rPr lang="en-US" sz="2400" i="1" dirty="0">
                <a:latin typeface="+mj-lt"/>
              </a:rPr>
              <a:t>All dates will have two sessions. </a:t>
            </a:r>
            <a:endParaRPr lang="en-US" sz="2400" i="1" dirty="0"/>
          </a:p>
        </p:txBody>
      </p:sp>
      <p:sp>
        <p:nvSpPr>
          <p:cNvPr id="15" name="Rectangle 14">
            <a:extLst>
              <a:ext uri="{FF2B5EF4-FFF2-40B4-BE49-F238E27FC236}">
                <a16:creationId xmlns:a16="http://schemas.microsoft.com/office/drawing/2014/main" id="{EF4430FF-9344-8040-B47E-93A7A07B2402}"/>
              </a:ext>
            </a:extLst>
          </p:cNvPr>
          <p:cNvSpPr/>
          <p:nvPr/>
        </p:nvSpPr>
        <p:spPr>
          <a:xfrm>
            <a:off x="1196841" y="4453226"/>
            <a:ext cx="2818347" cy="821167"/>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9FDE3A4-CBE0-994B-A147-0FC494C76352}"/>
              </a:ext>
            </a:extLst>
          </p:cNvPr>
          <p:cNvSpPr/>
          <p:nvPr/>
        </p:nvSpPr>
        <p:spPr>
          <a:xfrm>
            <a:off x="4378865" y="4453226"/>
            <a:ext cx="2818347" cy="821167"/>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3A3939C-06F2-BA45-B2F4-FCE19E538939}"/>
              </a:ext>
            </a:extLst>
          </p:cNvPr>
          <p:cNvSpPr/>
          <p:nvPr/>
        </p:nvSpPr>
        <p:spPr>
          <a:xfrm>
            <a:off x="7560889" y="4459263"/>
            <a:ext cx="2818347" cy="821167"/>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7E64D81-1398-5B48-9574-BDD6A7738CFD}"/>
              </a:ext>
            </a:extLst>
          </p:cNvPr>
          <p:cNvSpPr txBox="1"/>
          <p:nvPr/>
        </p:nvSpPr>
        <p:spPr>
          <a:xfrm>
            <a:off x="1196840" y="4577490"/>
            <a:ext cx="2818347" cy="523220"/>
          </a:xfrm>
          <a:prstGeom prst="rect">
            <a:avLst/>
          </a:prstGeom>
          <a:noFill/>
        </p:spPr>
        <p:txBody>
          <a:bodyPr wrap="square">
            <a:spAutoFit/>
          </a:bodyPr>
          <a:lstStyle/>
          <a:p>
            <a:pPr algn="ctr"/>
            <a:r>
              <a:rPr lang="en-US" sz="2800" b="1" dirty="0">
                <a:solidFill>
                  <a:srgbClr val="C11339"/>
                </a:solidFill>
                <a:latin typeface="+mj-lt"/>
              </a:rPr>
              <a:t>October 21</a:t>
            </a:r>
            <a:endParaRPr lang="en-US" sz="2800" b="1" dirty="0">
              <a:solidFill>
                <a:srgbClr val="C11339"/>
              </a:solidFill>
            </a:endParaRPr>
          </a:p>
        </p:txBody>
      </p:sp>
      <p:sp>
        <p:nvSpPr>
          <p:cNvPr id="19" name="TextBox 18">
            <a:extLst>
              <a:ext uri="{FF2B5EF4-FFF2-40B4-BE49-F238E27FC236}">
                <a16:creationId xmlns:a16="http://schemas.microsoft.com/office/drawing/2014/main" id="{85D3C27B-79CC-FF44-BAB6-D2DF72455A05}"/>
              </a:ext>
            </a:extLst>
          </p:cNvPr>
          <p:cNvSpPr txBox="1"/>
          <p:nvPr/>
        </p:nvSpPr>
        <p:spPr>
          <a:xfrm>
            <a:off x="4378865" y="4577490"/>
            <a:ext cx="2818347" cy="523220"/>
          </a:xfrm>
          <a:prstGeom prst="rect">
            <a:avLst/>
          </a:prstGeom>
          <a:noFill/>
        </p:spPr>
        <p:txBody>
          <a:bodyPr wrap="square">
            <a:spAutoFit/>
          </a:bodyPr>
          <a:lstStyle/>
          <a:p>
            <a:pPr algn="ctr"/>
            <a:r>
              <a:rPr lang="en-US" sz="2800" b="1" dirty="0">
                <a:solidFill>
                  <a:srgbClr val="C11339"/>
                </a:solidFill>
                <a:latin typeface="+mj-lt"/>
              </a:rPr>
              <a:t>November 9</a:t>
            </a:r>
            <a:endParaRPr lang="en-US" sz="2800" b="1" dirty="0">
              <a:solidFill>
                <a:srgbClr val="C11339"/>
              </a:solidFill>
            </a:endParaRPr>
          </a:p>
        </p:txBody>
      </p:sp>
      <p:sp>
        <p:nvSpPr>
          <p:cNvPr id="20" name="TextBox 19">
            <a:extLst>
              <a:ext uri="{FF2B5EF4-FFF2-40B4-BE49-F238E27FC236}">
                <a16:creationId xmlns:a16="http://schemas.microsoft.com/office/drawing/2014/main" id="{13B20579-5313-6A49-9372-49122A34447F}"/>
              </a:ext>
            </a:extLst>
          </p:cNvPr>
          <p:cNvSpPr txBox="1"/>
          <p:nvPr/>
        </p:nvSpPr>
        <p:spPr>
          <a:xfrm>
            <a:off x="7560889" y="4577490"/>
            <a:ext cx="2818347" cy="523220"/>
          </a:xfrm>
          <a:prstGeom prst="rect">
            <a:avLst/>
          </a:prstGeom>
          <a:noFill/>
        </p:spPr>
        <p:txBody>
          <a:bodyPr wrap="square">
            <a:spAutoFit/>
          </a:bodyPr>
          <a:lstStyle/>
          <a:p>
            <a:pPr algn="ctr"/>
            <a:r>
              <a:rPr lang="en-US" sz="2800" b="1" dirty="0">
                <a:solidFill>
                  <a:srgbClr val="C11339"/>
                </a:solidFill>
                <a:latin typeface="+mj-lt"/>
              </a:rPr>
              <a:t>December 7</a:t>
            </a:r>
            <a:endParaRPr lang="en-US" sz="2800" b="1" dirty="0">
              <a:solidFill>
                <a:srgbClr val="C11339"/>
              </a:solidFill>
            </a:endParaRPr>
          </a:p>
        </p:txBody>
      </p:sp>
    </p:spTree>
    <p:extLst>
      <p:ext uri="{BB962C8B-B14F-4D97-AF65-F5344CB8AC3E}">
        <p14:creationId xmlns:p14="http://schemas.microsoft.com/office/powerpoint/2010/main" val="46811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66769"/>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19472" y="1987443"/>
            <a:ext cx="11112949" cy="3139321"/>
          </a:xfrm>
          <a:prstGeom prst="rect">
            <a:avLst/>
          </a:prstGeom>
        </p:spPr>
        <p:txBody>
          <a:bodyPr wrap="square">
            <a:spAutoFit/>
          </a:bodyPr>
          <a:lstStyle/>
          <a:p>
            <a:pPr lvl="0">
              <a:spcBef>
                <a:spcPts val="1800"/>
              </a:spcBef>
            </a:pPr>
            <a:r>
              <a:rPr lang="en-US" sz="2800" b="1" dirty="0">
                <a:solidFill>
                  <a:srgbClr val="C11339"/>
                </a:solidFill>
              </a:rPr>
              <a:t>I have started field visits. </a:t>
            </a:r>
          </a:p>
          <a:p>
            <a:pPr marL="457200" lvl="0" indent="-457200">
              <a:spcBef>
                <a:spcPts val="1800"/>
              </a:spcBef>
              <a:buFont typeface="Arial" panose="020B0604020202020204" pitchFamily="34" charset="0"/>
              <a:buChar char="•"/>
            </a:pPr>
            <a:r>
              <a:rPr lang="en-US" sz="2800" dirty="0">
                <a:latin typeface="+mj-lt"/>
              </a:rPr>
              <a:t>I have taken collateral to several places including state, city, and county agencies, senior homes, audiologists, and businesses with the idea that in person engagement will help generate interest in our programs. </a:t>
            </a:r>
          </a:p>
          <a:p>
            <a:pPr marL="457200" lvl="0" indent="-457200">
              <a:spcBef>
                <a:spcPts val="1800"/>
              </a:spcBef>
              <a:buFont typeface="Arial" panose="020B0604020202020204" pitchFamily="34" charset="0"/>
              <a:buChar char="•"/>
            </a:pPr>
            <a:r>
              <a:rPr lang="en-US" sz="2800" dirty="0">
                <a:latin typeface="+mj-lt"/>
              </a:rPr>
              <a:t>So far, I have only distributed collateral in the Baltimore area, but I plan to do all 23 counties and Baltimore City. </a:t>
            </a: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2" name="Rectangle 11">
            <a:extLst>
              <a:ext uri="{FF2B5EF4-FFF2-40B4-BE49-F238E27FC236}">
                <a16:creationId xmlns:a16="http://schemas.microsoft.com/office/drawing/2014/main" id="{8B06FE90-04F5-ED4D-9A42-D667B4A56184}"/>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3178165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66769"/>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19472" y="1987443"/>
            <a:ext cx="11112949" cy="1969770"/>
          </a:xfrm>
          <a:prstGeom prst="rect">
            <a:avLst/>
          </a:prstGeom>
        </p:spPr>
        <p:txBody>
          <a:bodyPr wrap="square">
            <a:spAutoFit/>
          </a:bodyPr>
          <a:lstStyle/>
          <a:p>
            <a:pPr lvl="0" algn="ctr">
              <a:spcBef>
                <a:spcPts val="6000"/>
              </a:spcBef>
            </a:pPr>
            <a:r>
              <a:rPr lang="en-US" sz="4000" i="1" dirty="0"/>
              <a:t>Outreach has a new designated email: </a:t>
            </a:r>
          </a:p>
          <a:p>
            <a:pPr lvl="0" algn="ctr">
              <a:spcBef>
                <a:spcPts val="6000"/>
              </a:spcBef>
            </a:pPr>
            <a:endParaRPr lang="en-US" sz="3200" b="1" dirty="0"/>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2" name="Rectangle 11">
            <a:extLst>
              <a:ext uri="{FF2B5EF4-FFF2-40B4-BE49-F238E27FC236}">
                <a16:creationId xmlns:a16="http://schemas.microsoft.com/office/drawing/2014/main" id="{8B06FE90-04F5-ED4D-9A42-D667B4A56184}"/>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13" name="Rectangle 12">
            <a:extLst>
              <a:ext uri="{FF2B5EF4-FFF2-40B4-BE49-F238E27FC236}">
                <a16:creationId xmlns:a16="http://schemas.microsoft.com/office/drawing/2014/main" id="{C17E05D9-C436-5C42-AA58-3B4B9F2B1A41}"/>
              </a:ext>
            </a:extLst>
          </p:cNvPr>
          <p:cNvSpPr/>
          <p:nvPr/>
        </p:nvSpPr>
        <p:spPr>
          <a:xfrm>
            <a:off x="2347215" y="3024475"/>
            <a:ext cx="7657459" cy="1352006"/>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7021A18-2C15-5E43-9C2B-538082D534E5}"/>
              </a:ext>
            </a:extLst>
          </p:cNvPr>
          <p:cNvSpPr txBox="1"/>
          <p:nvPr/>
        </p:nvSpPr>
        <p:spPr>
          <a:xfrm>
            <a:off x="2260250" y="3296829"/>
            <a:ext cx="7831392" cy="646331"/>
          </a:xfrm>
          <a:prstGeom prst="rect">
            <a:avLst/>
          </a:prstGeom>
          <a:noFill/>
        </p:spPr>
        <p:txBody>
          <a:bodyPr wrap="square">
            <a:spAutoFit/>
          </a:bodyPr>
          <a:lstStyle/>
          <a:p>
            <a:pPr lvl="0" algn="ctr">
              <a:spcBef>
                <a:spcPts val="6000"/>
              </a:spcBef>
            </a:pPr>
            <a:r>
              <a:rPr lang="en-US" sz="3600" b="1" u="sng" dirty="0">
                <a:solidFill>
                  <a:srgbClr val="C11339"/>
                </a:solidFill>
                <a:hlinkClick r:id="rId5">
                  <a:extLst>
                    <a:ext uri="{A12FA001-AC4F-418D-AE19-62706E023703}">
                      <ahyp:hlinkClr xmlns:ahyp="http://schemas.microsoft.com/office/drawing/2018/hyperlinkcolor" val="tx"/>
                    </a:ext>
                  </a:extLst>
                </a:hlinkClick>
              </a:rPr>
              <a:t>tam.outreach@maryland.gov</a:t>
            </a:r>
            <a:r>
              <a:rPr lang="en-US" sz="3600" b="1" dirty="0">
                <a:solidFill>
                  <a:srgbClr val="C11339"/>
                </a:solidFill>
              </a:rPr>
              <a:t> </a:t>
            </a:r>
          </a:p>
        </p:txBody>
      </p:sp>
      <p:sp>
        <p:nvSpPr>
          <p:cNvPr id="15" name="TextBox 14">
            <a:extLst>
              <a:ext uri="{FF2B5EF4-FFF2-40B4-BE49-F238E27FC236}">
                <a16:creationId xmlns:a16="http://schemas.microsoft.com/office/drawing/2014/main" id="{B318BA71-85A7-1042-84AB-F41940723E0C}"/>
              </a:ext>
            </a:extLst>
          </p:cNvPr>
          <p:cNvSpPr txBox="1"/>
          <p:nvPr/>
        </p:nvSpPr>
        <p:spPr>
          <a:xfrm>
            <a:off x="1363563" y="4729682"/>
            <a:ext cx="9624765" cy="584775"/>
          </a:xfrm>
          <a:prstGeom prst="rect">
            <a:avLst/>
          </a:prstGeom>
          <a:noFill/>
        </p:spPr>
        <p:txBody>
          <a:bodyPr wrap="square">
            <a:spAutoFit/>
          </a:bodyPr>
          <a:lstStyle/>
          <a:p>
            <a:pPr lvl="0" algn="ctr">
              <a:spcBef>
                <a:spcPts val="6000"/>
              </a:spcBef>
            </a:pPr>
            <a:r>
              <a:rPr lang="en-US" sz="3200" i="1" dirty="0"/>
              <a:t>We will use this for RSVP’s and special outreach projects.</a:t>
            </a:r>
          </a:p>
        </p:txBody>
      </p:sp>
    </p:spTree>
    <p:extLst>
      <p:ext uri="{BB962C8B-B14F-4D97-AF65-F5344CB8AC3E}">
        <p14:creationId xmlns:p14="http://schemas.microsoft.com/office/powerpoint/2010/main" val="319487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1816" y="663961"/>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981"/>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961"/>
            <a:ext cx="564770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Post Pandemic Outreach</a:t>
            </a:r>
          </a:p>
        </p:txBody>
      </p:sp>
      <p:sp>
        <p:nvSpPr>
          <p:cNvPr id="10" name="Rectangle 9">
            <a:extLst>
              <a:ext uri="{FF2B5EF4-FFF2-40B4-BE49-F238E27FC236}">
                <a16:creationId xmlns:a16="http://schemas.microsoft.com/office/drawing/2014/main" id="{AD0FADB3-FA79-4F40-B347-9EFCF505C880}"/>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9" name="Oval 8">
            <a:extLst>
              <a:ext uri="{FF2B5EF4-FFF2-40B4-BE49-F238E27FC236}">
                <a16:creationId xmlns:a16="http://schemas.microsoft.com/office/drawing/2014/main" id="{DAE9C82B-EC47-8445-9EB3-FE313582BAD9}"/>
              </a:ext>
            </a:extLst>
          </p:cNvPr>
          <p:cNvSpPr/>
          <p:nvPr/>
        </p:nvSpPr>
        <p:spPr>
          <a:xfrm>
            <a:off x="663109" y="3039712"/>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D470D5-E607-7846-8C8A-98087C7578BB}"/>
              </a:ext>
            </a:extLst>
          </p:cNvPr>
          <p:cNvSpPr/>
          <p:nvPr/>
        </p:nvSpPr>
        <p:spPr>
          <a:xfrm>
            <a:off x="617669" y="4433167"/>
            <a:ext cx="1394164" cy="400110"/>
          </a:xfrm>
          <a:prstGeom prst="rect">
            <a:avLst/>
          </a:prstGeom>
        </p:spPr>
        <p:txBody>
          <a:bodyPr wrap="none">
            <a:spAutoFit/>
          </a:bodyPr>
          <a:lstStyle/>
          <a:p>
            <a:pPr lvl="0" algn="ctr"/>
            <a:r>
              <a:rPr lang="en-US" sz="2000" b="1" dirty="0">
                <a:solidFill>
                  <a:srgbClr val="C11339"/>
                </a:solidFill>
              </a:rPr>
              <a:t>Advertising</a:t>
            </a:r>
          </a:p>
        </p:txBody>
      </p:sp>
      <p:sp>
        <p:nvSpPr>
          <p:cNvPr id="15" name="Oval 14">
            <a:extLst>
              <a:ext uri="{FF2B5EF4-FFF2-40B4-BE49-F238E27FC236}">
                <a16:creationId xmlns:a16="http://schemas.microsoft.com/office/drawing/2014/main" id="{78D9C747-30D9-F44A-9FA0-DC03D4AA0F92}"/>
              </a:ext>
            </a:extLst>
          </p:cNvPr>
          <p:cNvSpPr/>
          <p:nvPr/>
        </p:nvSpPr>
        <p:spPr>
          <a:xfrm>
            <a:off x="4487438" y="3039712"/>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7351A91-7155-0C4D-8047-932DFF32295D}"/>
              </a:ext>
            </a:extLst>
          </p:cNvPr>
          <p:cNvSpPr/>
          <p:nvPr/>
        </p:nvSpPr>
        <p:spPr>
          <a:xfrm>
            <a:off x="4596305" y="4433534"/>
            <a:ext cx="1085555" cy="400110"/>
          </a:xfrm>
          <a:prstGeom prst="rect">
            <a:avLst/>
          </a:prstGeom>
        </p:spPr>
        <p:txBody>
          <a:bodyPr wrap="none">
            <a:spAutoFit/>
          </a:bodyPr>
          <a:lstStyle/>
          <a:p>
            <a:pPr lvl="0" algn="ctr"/>
            <a:r>
              <a:rPr lang="en-US" sz="2000" b="1" dirty="0">
                <a:solidFill>
                  <a:srgbClr val="C11339"/>
                </a:solidFill>
              </a:rPr>
              <a:t>Mailings</a:t>
            </a:r>
            <a:endParaRPr lang="en-US" sz="1200" b="1" dirty="0">
              <a:solidFill>
                <a:srgbClr val="C11339"/>
              </a:solidFill>
            </a:endParaRPr>
          </a:p>
        </p:txBody>
      </p:sp>
      <p:sp>
        <p:nvSpPr>
          <p:cNvPr id="17" name="Oval 16">
            <a:extLst>
              <a:ext uri="{FF2B5EF4-FFF2-40B4-BE49-F238E27FC236}">
                <a16:creationId xmlns:a16="http://schemas.microsoft.com/office/drawing/2014/main" id="{5485C870-A6DA-AA4D-9B13-CFA84A75B40A}"/>
              </a:ext>
            </a:extLst>
          </p:cNvPr>
          <p:cNvSpPr/>
          <p:nvPr/>
        </p:nvSpPr>
        <p:spPr>
          <a:xfrm>
            <a:off x="2535823" y="3049196"/>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35191D-69AB-A249-B123-23177D9357B2}"/>
              </a:ext>
            </a:extLst>
          </p:cNvPr>
          <p:cNvSpPr/>
          <p:nvPr/>
        </p:nvSpPr>
        <p:spPr>
          <a:xfrm>
            <a:off x="2590735" y="4443018"/>
            <a:ext cx="1193468" cy="400110"/>
          </a:xfrm>
          <a:prstGeom prst="rect">
            <a:avLst/>
          </a:prstGeom>
        </p:spPr>
        <p:txBody>
          <a:bodyPr wrap="none">
            <a:spAutoFit/>
          </a:bodyPr>
          <a:lstStyle/>
          <a:p>
            <a:pPr lvl="0" algn="ctr"/>
            <a:r>
              <a:rPr lang="en-US" sz="2000" b="1" dirty="0">
                <a:solidFill>
                  <a:srgbClr val="C11339"/>
                </a:solidFill>
              </a:rPr>
              <a:t>Webinars</a:t>
            </a:r>
            <a:endParaRPr lang="en-US" sz="1200" b="1" dirty="0">
              <a:solidFill>
                <a:srgbClr val="C11339"/>
              </a:solidFill>
            </a:endParaRPr>
          </a:p>
        </p:txBody>
      </p:sp>
      <p:sp>
        <p:nvSpPr>
          <p:cNvPr id="20" name="Oval 19">
            <a:extLst>
              <a:ext uri="{FF2B5EF4-FFF2-40B4-BE49-F238E27FC236}">
                <a16:creationId xmlns:a16="http://schemas.microsoft.com/office/drawing/2014/main" id="{1A3DFADF-32F7-6847-8C12-13D785A86790}"/>
              </a:ext>
            </a:extLst>
          </p:cNvPr>
          <p:cNvSpPr/>
          <p:nvPr/>
        </p:nvSpPr>
        <p:spPr>
          <a:xfrm>
            <a:off x="6442417" y="3049196"/>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3158AC-8A3B-3046-A6AC-26BAA33128AC}"/>
              </a:ext>
            </a:extLst>
          </p:cNvPr>
          <p:cNvSpPr/>
          <p:nvPr/>
        </p:nvSpPr>
        <p:spPr>
          <a:xfrm>
            <a:off x="6217040" y="4443018"/>
            <a:ext cx="1754036" cy="707886"/>
          </a:xfrm>
          <a:prstGeom prst="rect">
            <a:avLst/>
          </a:prstGeom>
        </p:spPr>
        <p:txBody>
          <a:bodyPr wrap="square">
            <a:spAutoFit/>
          </a:bodyPr>
          <a:lstStyle/>
          <a:p>
            <a:pPr lvl="0" algn="ctr"/>
            <a:r>
              <a:rPr lang="en-US" sz="2000" b="1" dirty="0">
                <a:solidFill>
                  <a:srgbClr val="C11339"/>
                </a:solidFill>
              </a:rPr>
              <a:t>Virtual/Hybrid Events</a:t>
            </a:r>
            <a:endParaRPr lang="en-US" sz="1200" b="1" dirty="0">
              <a:solidFill>
                <a:srgbClr val="C11339"/>
              </a:solidFill>
            </a:endParaRPr>
          </a:p>
        </p:txBody>
      </p:sp>
      <p:sp>
        <p:nvSpPr>
          <p:cNvPr id="23" name="Oval 22">
            <a:extLst>
              <a:ext uri="{FF2B5EF4-FFF2-40B4-BE49-F238E27FC236}">
                <a16:creationId xmlns:a16="http://schemas.microsoft.com/office/drawing/2014/main" id="{06030627-9050-4541-BEE8-3B6C90ADC0BA}"/>
              </a:ext>
            </a:extLst>
          </p:cNvPr>
          <p:cNvSpPr/>
          <p:nvPr/>
        </p:nvSpPr>
        <p:spPr>
          <a:xfrm>
            <a:off x="8455696" y="3049196"/>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200AE5-6C57-7348-BF14-5E5C235EC90D}"/>
              </a:ext>
            </a:extLst>
          </p:cNvPr>
          <p:cNvSpPr/>
          <p:nvPr/>
        </p:nvSpPr>
        <p:spPr>
          <a:xfrm>
            <a:off x="8309589" y="4443018"/>
            <a:ext cx="1643976" cy="1015663"/>
          </a:xfrm>
          <a:prstGeom prst="rect">
            <a:avLst/>
          </a:prstGeom>
        </p:spPr>
        <p:txBody>
          <a:bodyPr wrap="square">
            <a:spAutoFit/>
          </a:bodyPr>
          <a:lstStyle/>
          <a:p>
            <a:pPr lvl="0" algn="ctr"/>
            <a:r>
              <a:rPr lang="en-US" sz="2000" b="1" dirty="0">
                <a:solidFill>
                  <a:srgbClr val="C11339"/>
                </a:solidFill>
              </a:rPr>
              <a:t>Networking/Making New Contacts</a:t>
            </a:r>
            <a:endParaRPr lang="en-US" sz="1200" b="1" dirty="0">
              <a:solidFill>
                <a:srgbClr val="C11339"/>
              </a:solidFill>
            </a:endParaRPr>
          </a:p>
        </p:txBody>
      </p:sp>
      <p:sp>
        <p:nvSpPr>
          <p:cNvPr id="31" name="Rectangle 30">
            <a:extLst>
              <a:ext uri="{FF2B5EF4-FFF2-40B4-BE49-F238E27FC236}">
                <a16:creationId xmlns:a16="http://schemas.microsoft.com/office/drawing/2014/main" id="{D3849BB6-6534-C544-95D9-F0088E5A9BB1}"/>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32" name="Oval 31">
            <a:extLst>
              <a:ext uri="{FF2B5EF4-FFF2-40B4-BE49-F238E27FC236}">
                <a16:creationId xmlns:a16="http://schemas.microsoft.com/office/drawing/2014/main" id="{3715D08C-E636-3942-A259-5061EBC59A55}"/>
              </a:ext>
            </a:extLst>
          </p:cNvPr>
          <p:cNvSpPr/>
          <p:nvPr/>
        </p:nvSpPr>
        <p:spPr>
          <a:xfrm>
            <a:off x="10383798" y="3049196"/>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97A995A-E893-2040-8A1E-1713C61D9DCE}"/>
              </a:ext>
            </a:extLst>
          </p:cNvPr>
          <p:cNvSpPr/>
          <p:nvPr/>
        </p:nvSpPr>
        <p:spPr>
          <a:xfrm>
            <a:off x="10237691" y="4443018"/>
            <a:ext cx="1643976" cy="400110"/>
          </a:xfrm>
          <a:prstGeom prst="rect">
            <a:avLst/>
          </a:prstGeom>
        </p:spPr>
        <p:txBody>
          <a:bodyPr wrap="square">
            <a:spAutoFit/>
          </a:bodyPr>
          <a:lstStyle/>
          <a:p>
            <a:pPr lvl="0" algn="ctr"/>
            <a:r>
              <a:rPr lang="en-US" sz="2000" b="1" dirty="0">
                <a:solidFill>
                  <a:srgbClr val="C11339"/>
                </a:solidFill>
              </a:rPr>
              <a:t>Field Visits</a:t>
            </a:r>
            <a:endParaRPr lang="en-US" sz="1200" b="1" dirty="0">
              <a:solidFill>
                <a:srgbClr val="C11339"/>
              </a:solidFill>
            </a:endParaRPr>
          </a:p>
        </p:txBody>
      </p:sp>
      <p:pic>
        <p:nvPicPr>
          <p:cNvPr id="6" name="Picture 5">
            <a:extLst>
              <a:ext uri="{FF2B5EF4-FFF2-40B4-BE49-F238E27FC236}">
                <a16:creationId xmlns:a16="http://schemas.microsoft.com/office/drawing/2014/main" id="{ACD82C31-F7DF-0F46-A437-07306438F440}"/>
              </a:ext>
            </a:extLst>
          </p:cNvPr>
          <p:cNvPicPr>
            <a:picLocks noChangeAspect="1"/>
          </p:cNvPicPr>
          <p:nvPr/>
        </p:nvPicPr>
        <p:blipFill>
          <a:blip r:embed="rId5"/>
          <a:stretch>
            <a:fillRect/>
          </a:stretch>
        </p:blipFill>
        <p:spPr>
          <a:xfrm>
            <a:off x="2759053" y="3363056"/>
            <a:ext cx="902022" cy="639084"/>
          </a:xfrm>
          <a:prstGeom prst="rect">
            <a:avLst/>
          </a:prstGeom>
        </p:spPr>
      </p:pic>
      <p:pic>
        <p:nvPicPr>
          <p:cNvPr id="8" name="Picture 7">
            <a:extLst>
              <a:ext uri="{FF2B5EF4-FFF2-40B4-BE49-F238E27FC236}">
                <a16:creationId xmlns:a16="http://schemas.microsoft.com/office/drawing/2014/main" id="{1233F387-DF64-DE48-B77B-25075D3314A9}"/>
              </a:ext>
            </a:extLst>
          </p:cNvPr>
          <p:cNvPicPr>
            <a:picLocks noChangeAspect="1"/>
          </p:cNvPicPr>
          <p:nvPr/>
        </p:nvPicPr>
        <p:blipFill>
          <a:blip r:embed="rId6"/>
          <a:stretch>
            <a:fillRect/>
          </a:stretch>
        </p:blipFill>
        <p:spPr>
          <a:xfrm>
            <a:off x="944688" y="3399275"/>
            <a:ext cx="786272" cy="602468"/>
          </a:xfrm>
          <a:prstGeom prst="rect">
            <a:avLst/>
          </a:prstGeom>
        </p:spPr>
      </p:pic>
      <p:pic>
        <p:nvPicPr>
          <p:cNvPr id="12" name="Picture 11">
            <a:extLst>
              <a:ext uri="{FF2B5EF4-FFF2-40B4-BE49-F238E27FC236}">
                <a16:creationId xmlns:a16="http://schemas.microsoft.com/office/drawing/2014/main" id="{67E81F70-1886-B644-85FB-05AFB9C9D532}"/>
              </a:ext>
            </a:extLst>
          </p:cNvPr>
          <p:cNvPicPr>
            <a:picLocks noChangeAspect="1"/>
          </p:cNvPicPr>
          <p:nvPr/>
        </p:nvPicPr>
        <p:blipFill>
          <a:blip r:embed="rId7"/>
          <a:stretch>
            <a:fillRect/>
          </a:stretch>
        </p:blipFill>
        <p:spPr>
          <a:xfrm>
            <a:off x="6746885" y="3304064"/>
            <a:ext cx="751342" cy="751342"/>
          </a:xfrm>
          <a:prstGeom prst="rect">
            <a:avLst/>
          </a:prstGeom>
        </p:spPr>
      </p:pic>
      <p:pic>
        <p:nvPicPr>
          <p:cNvPr id="18" name="Picture 17">
            <a:extLst>
              <a:ext uri="{FF2B5EF4-FFF2-40B4-BE49-F238E27FC236}">
                <a16:creationId xmlns:a16="http://schemas.microsoft.com/office/drawing/2014/main" id="{FFC9EAC2-2472-A84A-A89F-A1A2838643A2}"/>
              </a:ext>
            </a:extLst>
          </p:cNvPr>
          <p:cNvPicPr>
            <a:picLocks noChangeAspect="1"/>
          </p:cNvPicPr>
          <p:nvPr/>
        </p:nvPicPr>
        <p:blipFill>
          <a:blip r:embed="rId8"/>
          <a:stretch>
            <a:fillRect/>
          </a:stretch>
        </p:blipFill>
        <p:spPr>
          <a:xfrm>
            <a:off x="4713886" y="3145126"/>
            <a:ext cx="861960" cy="915833"/>
          </a:xfrm>
          <a:prstGeom prst="rect">
            <a:avLst/>
          </a:prstGeom>
        </p:spPr>
      </p:pic>
      <p:pic>
        <p:nvPicPr>
          <p:cNvPr id="21" name="Picture 20">
            <a:extLst>
              <a:ext uri="{FF2B5EF4-FFF2-40B4-BE49-F238E27FC236}">
                <a16:creationId xmlns:a16="http://schemas.microsoft.com/office/drawing/2014/main" id="{EC80A26E-BD40-E444-BA10-F0261C37678E}"/>
              </a:ext>
            </a:extLst>
          </p:cNvPr>
          <p:cNvPicPr>
            <a:picLocks noChangeAspect="1"/>
          </p:cNvPicPr>
          <p:nvPr/>
        </p:nvPicPr>
        <p:blipFill>
          <a:blip r:embed="rId9"/>
          <a:stretch>
            <a:fillRect/>
          </a:stretch>
        </p:blipFill>
        <p:spPr>
          <a:xfrm>
            <a:off x="8740381" y="3361313"/>
            <a:ext cx="763408" cy="707887"/>
          </a:xfrm>
          <a:prstGeom prst="rect">
            <a:avLst/>
          </a:prstGeom>
        </p:spPr>
      </p:pic>
      <p:pic>
        <p:nvPicPr>
          <p:cNvPr id="24" name="Picture 23">
            <a:extLst>
              <a:ext uri="{FF2B5EF4-FFF2-40B4-BE49-F238E27FC236}">
                <a16:creationId xmlns:a16="http://schemas.microsoft.com/office/drawing/2014/main" id="{CA1D3DCF-7C4B-7C4E-9023-268DDB17999E}"/>
              </a:ext>
            </a:extLst>
          </p:cNvPr>
          <p:cNvPicPr>
            <a:picLocks noChangeAspect="1"/>
          </p:cNvPicPr>
          <p:nvPr/>
        </p:nvPicPr>
        <p:blipFill>
          <a:blip r:embed="rId10"/>
          <a:stretch>
            <a:fillRect/>
          </a:stretch>
        </p:blipFill>
        <p:spPr>
          <a:xfrm>
            <a:off x="10529454" y="3391051"/>
            <a:ext cx="1060450" cy="571500"/>
          </a:xfrm>
          <a:prstGeom prst="rect">
            <a:avLst/>
          </a:prstGeom>
        </p:spPr>
      </p:pic>
    </p:spTree>
    <p:extLst>
      <p:ext uri="{BB962C8B-B14F-4D97-AF65-F5344CB8AC3E}">
        <p14:creationId xmlns:p14="http://schemas.microsoft.com/office/powerpoint/2010/main" val="647297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904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9"/>
            <a:ext cx="12351896" cy="2364698"/>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Hamilton Relay</a:t>
            </a:r>
          </a:p>
          <a:p>
            <a:pPr algn="ctr"/>
            <a:r>
              <a:rPr lang="en-US" sz="4800" dirty="0">
                <a:latin typeface="Arial" panose="020B0604020202020204" pitchFamily="34" charset="0"/>
                <a:cs typeface="Arial" panose="020B0604020202020204" pitchFamily="34" charset="0"/>
              </a:rPr>
              <a:t>Updates</a:t>
            </a:r>
          </a:p>
        </p:txBody>
      </p:sp>
      <p:pic>
        <p:nvPicPr>
          <p:cNvPr id="7" name="Picture 6" descr="A picture containing text, clipart&#10;&#10;Description automatically generated">
            <a:extLst>
              <a:ext uri="{FF2B5EF4-FFF2-40B4-BE49-F238E27FC236}">
                <a16:creationId xmlns:a16="http://schemas.microsoft.com/office/drawing/2014/main" id="{A6E5AACE-32F9-E147-A584-FE5C97EB3F54}"/>
              </a:ext>
            </a:extLst>
          </p:cNvPr>
          <p:cNvPicPr>
            <a:picLocks noChangeAspect="1"/>
          </p:cNvPicPr>
          <p:nvPr/>
        </p:nvPicPr>
        <p:blipFill>
          <a:blip r:embed="rId3"/>
          <a:stretch>
            <a:fillRect/>
          </a:stretch>
        </p:blipFill>
        <p:spPr>
          <a:xfrm>
            <a:off x="3793353" y="785006"/>
            <a:ext cx="4605293" cy="1641248"/>
          </a:xfrm>
          <a:prstGeom prst="rect">
            <a:avLst/>
          </a:prstGeom>
        </p:spPr>
      </p:pic>
    </p:spTree>
    <p:extLst>
      <p:ext uri="{BB962C8B-B14F-4D97-AF65-F5344CB8AC3E}">
        <p14:creationId xmlns:p14="http://schemas.microsoft.com/office/powerpoint/2010/main" val="3904037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4879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
        <p:nvSpPr>
          <p:cNvPr id="9" name="Rectangle 8">
            <a:extLst>
              <a:ext uri="{FF2B5EF4-FFF2-40B4-BE49-F238E27FC236}">
                <a16:creationId xmlns:a16="http://schemas.microsoft.com/office/drawing/2014/main" id="{3E09B480-5AA0-4641-AFF4-2525C90696FB}"/>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3" name="Rectangle 12">
            <a:extLst>
              <a:ext uri="{FF2B5EF4-FFF2-40B4-BE49-F238E27FC236}">
                <a16:creationId xmlns:a16="http://schemas.microsoft.com/office/drawing/2014/main" id="{62DF0732-8072-3E4B-B2F2-69741066749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14" name="Chart 13">
            <a:extLst>
              <a:ext uri="{FF2B5EF4-FFF2-40B4-BE49-F238E27FC236}">
                <a16:creationId xmlns:a16="http://schemas.microsoft.com/office/drawing/2014/main" id="{AA4267F7-2FD5-544F-A37D-77556EAC7020}"/>
              </a:ext>
            </a:extLst>
          </p:cNvPr>
          <p:cNvGraphicFramePr>
            <a:graphicFrameLocks/>
          </p:cNvGraphicFramePr>
          <p:nvPr>
            <p:extLst>
              <p:ext uri="{D42A27DB-BD31-4B8C-83A1-F6EECF244321}">
                <p14:modId xmlns:p14="http://schemas.microsoft.com/office/powerpoint/2010/main" val="4122634962"/>
              </p:ext>
            </p:extLst>
          </p:nvPr>
        </p:nvGraphicFramePr>
        <p:xfrm>
          <a:off x="749808" y="1941448"/>
          <a:ext cx="10607040" cy="452628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0358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48793" cy="456535"/>
          </a:xfrm>
          <a:prstGeom prst="rect">
            <a:avLst/>
          </a:prstGeom>
        </p:spPr>
        <p:txBody>
          <a:bodyPr wrap="none">
            <a:spAutoFit/>
          </a:bodyPr>
          <a:lstStyle/>
          <a:p>
            <a:pPr algn="ct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9" name="Rectangle 8">
            <a:extLst>
              <a:ext uri="{FF2B5EF4-FFF2-40B4-BE49-F238E27FC236}">
                <a16:creationId xmlns:a16="http://schemas.microsoft.com/office/drawing/2014/main" id="{28B087E1-E230-FB44-8086-45E0887C9BE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3" name="Rectangle 12">
            <a:extLst>
              <a:ext uri="{FF2B5EF4-FFF2-40B4-BE49-F238E27FC236}">
                <a16:creationId xmlns:a16="http://schemas.microsoft.com/office/drawing/2014/main" id="{FE7A2BE6-AF7C-6E46-9C1E-919CE2B21077}"/>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14" name="Chart 13">
            <a:extLst>
              <a:ext uri="{FF2B5EF4-FFF2-40B4-BE49-F238E27FC236}">
                <a16:creationId xmlns:a16="http://schemas.microsoft.com/office/drawing/2014/main" id="{FD59AC02-C537-D746-95AF-AD4CD01B5F8A}"/>
              </a:ext>
            </a:extLst>
          </p:cNvPr>
          <p:cNvGraphicFramePr>
            <a:graphicFrameLocks/>
          </p:cNvGraphicFramePr>
          <p:nvPr>
            <p:extLst>
              <p:ext uri="{D42A27DB-BD31-4B8C-83A1-F6EECF244321}">
                <p14:modId xmlns:p14="http://schemas.microsoft.com/office/powerpoint/2010/main" val="2257317738"/>
              </p:ext>
            </p:extLst>
          </p:nvPr>
        </p:nvGraphicFramePr>
        <p:xfrm>
          <a:off x="749808" y="2240280"/>
          <a:ext cx="10607040" cy="41239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38205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9691"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752000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Senior Call Check (SCC) program</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22" name="Rectangle 21">
            <a:extLst>
              <a:ext uri="{FF2B5EF4-FFF2-40B4-BE49-F238E27FC236}">
                <a16:creationId xmlns:a16="http://schemas.microsoft.com/office/drawing/2014/main" id="{10EA92F8-81C8-AB47-BA60-1F8762048659}"/>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
        <p:nvSpPr>
          <p:cNvPr id="24" name="Rectangle 23">
            <a:extLst>
              <a:ext uri="{FF2B5EF4-FFF2-40B4-BE49-F238E27FC236}">
                <a16:creationId xmlns:a16="http://schemas.microsoft.com/office/drawing/2014/main" id="{BD796005-E2A1-244F-B56F-3FB53F9A4A90}"/>
              </a:ext>
            </a:extLst>
          </p:cNvPr>
          <p:cNvSpPr/>
          <p:nvPr/>
        </p:nvSpPr>
        <p:spPr>
          <a:xfrm>
            <a:off x="1054688" y="2307610"/>
            <a:ext cx="10237426" cy="3339376"/>
          </a:xfrm>
          <a:prstGeom prst="rect">
            <a:avLst/>
          </a:prstGeom>
        </p:spPr>
        <p:txBody>
          <a:bodyPr wrap="square">
            <a:spAutoFit/>
          </a:bodyPr>
          <a:lstStyle/>
          <a:p>
            <a:pPr marL="457200" indent="-457200">
              <a:spcBef>
                <a:spcPts val="1800"/>
              </a:spcBef>
              <a:buFont typeface="Arial" panose="020B0604020202020204" pitchFamily="34" charset="0"/>
              <a:buChar char="•"/>
            </a:pPr>
            <a:r>
              <a:rPr lang="en-US" sz="2800" dirty="0">
                <a:latin typeface="+mj-lt"/>
              </a:rPr>
              <a:t>The Senior Call Check (SCC) program will request approximately </a:t>
            </a:r>
            <a:r>
              <a:rPr lang="en-US" sz="2800" b="1" dirty="0">
                <a:solidFill>
                  <a:srgbClr val="C11339"/>
                </a:solidFill>
              </a:rPr>
              <a:t>$375,000 for their FY23 budget,</a:t>
            </a:r>
            <a:r>
              <a:rPr lang="en-US" sz="2800" dirty="0">
                <a:latin typeface="+mj-lt"/>
              </a:rPr>
              <a:t> a significant reduction from the $627,939 that was requested for FY2022.</a:t>
            </a:r>
          </a:p>
          <a:p>
            <a:pPr marL="457200" indent="-457200">
              <a:spcBef>
                <a:spcPts val="1800"/>
              </a:spcBef>
              <a:buFont typeface="Arial" panose="020B0604020202020204" pitchFamily="34" charset="0"/>
              <a:buChar char="•"/>
            </a:pPr>
            <a:r>
              <a:rPr lang="en-US" sz="2800" dirty="0">
                <a:latin typeface="+mj-lt"/>
              </a:rPr>
              <a:t>As a result, the SCC impact on the USTF will be less severe, and the </a:t>
            </a:r>
            <a:r>
              <a:rPr lang="en-US" sz="2800" b="1" dirty="0">
                <a:solidFill>
                  <a:srgbClr val="C11339"/>
                </a:solidFill>
              </a:rPr>
              <a:t>USTF is projected to carry a positive balance through at least FY2027 </a:t>
            </a:r>
            <a:r>
              <a:rPr lang="en-US" sz="2800" dirty="0">
                <a:latin typeface="+mj-lt"/>
              </a:rPr>
              <a:t>without an adjustment to the per-account rate currently set at 0.05.  </a:t>
            </a:r>
          </a:p>
        </p:txBody>
      </p:sp>
    </p:spTree>
    <p:extLst>
      <p:ext uri="{BB962C8B-B14F-4D97-AF65-F5344CB8AC3E}">
        <p14:creationId xmlns:p14="http://schemas.microsoft.com/office/powerpoint/2010/main" val="3941584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
        <p:nvSpPr>
          <p:cNvPr id="10" name="Rectangle 9">
            <a:extLst>
              <a:ext uri="{FF2B5EF4-FFF2-40B4-BE49-F238E27FC236}">
                <a16:creationId xmlns:a16="http://schemas.microsoft.com/office/drawing/2014/main" id="{9422E9D1-B1E1-764D-BD30-1C91F3A59733}"/>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4" name="Rectangle 13">
            <a:extLst>
              <a:ext uri="{FF2B5EF4-FFF2-40B4-BE49-F238E27FC236}">
                <a16:creationId xmlns:a16="http://schemas.microsoft.com/office/drawing/2014/main" id="{BDD81192-DECB-9246-A10A-196D07E7F2F9}"/>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15" name="Chart 14">
            <a:extLst>
              <a:ext uri="{FF2B5EF4-FFF2-40B4-BE49-F238E27FC236}">
                <a16:creationId xmlns:a16="http://schemas.microsoft.com/office/drawing/2014/main" id="{51248D6A-EB6B-6C4A-BED0-00F366BD36D3}"/>
              </a:ext>
            </a:extLst>
          </p:cNvPr>
          <p:cNvGraphicFramePr>
            <a:graphicFrameLocks/>
          </p:cNvGraphicFramePr>
          <p:nvPr>
            <p:extLst>
              <p:ext uri="{D42A27DB-BD31-4B8C-83A1-F6EECF244321}">
                <p14:modId xmlns:p14="http://schemas.microsoft.com/office/powerpoint/2010/main" val="3777109120"/>
              </p:ext>
            </p:extLst>
          </p:nvPr>
        </p:nvGraphicFramePr>
        <p:xfrm>
          <a:off x="749808" y="2067339"/>
          <a:ext cx="10607040" cy="43982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70616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8" name="Rectangle 7">
            <a:extLst>
              <a:ext uri="{FF2B5EF4-FFF2-40B4-BE49-F238E27FC236}">
                <a16:creationId xmlns:a16="http://schemas.microsoft.com/office/drawing/2014/main" id="{EF8B91AE-FF3C-9C4E-AC18-1559401C9D39}"/>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4620A1B-4641-344E-B291-11D9EBFAC77D}"/>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4" name="Rectangle 13">
            <a:extLst>
              <a:ext uri="{FF2B5EF4-FFF2-40B4-BE49-F238E27FC236}">
                <a16:creationId xmlns:a16="http://schemas.microsoft.com/office/drawing/2014/main" id="{6D5CD1C0-4783-754C-8E90-20D9DC9717E5}"/>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graphicFrame>
        <p:nvGraphicFramePr>
          <p:cNvPr id="15" name="Chart 14">
            <a:extLst>
              <a:ext uri="{FF2B5EF4-FFF2-40B4-BE49-F238E27FC236}">
                <a16:creationId xmlns:a16="http://schemas.microsoft.com/office/drawing/2014/main" id="{1C9E54F6-8625-5448-A514-EB3B89B4331E}"/>
              </a:ext>
            </a:extLst>
          </p:cNvPr>
          <p:cNvGraphicFramePr>
            <a:graphicFrameLocks/>
          </p:cNvGraphicFramePr>
          <p:nvPr>
            <p:extLst>
              <p:ext uri="{D42A27DB-BD31-4B8C-83A1-F6EECF244321}">
                <p14:modId xmlns:p14="http://schemas.microsoft.com/office/powerpoint/2010/main" val="2754918407"/>
              </p:ext>
            </p:extLst>
          </p:nvPr>
        </p:nvGraphicFramePr>
        <p:xfrm>
          <a:off x="749808" y="2221992"/>
          <a:ext cx="10607040" cy="41605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40434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graphicFrame>
        <p:nvGraphicFramePr>
          <p:cNvPr id="8" name="Table 8">
            <a:extLst>
              <a:ext uri="{FF2B5EF4-FFF2-40B4-BE49-F238E27FC236}">
                <a16:creationId xmlns:a16="http://schemas.microsoft.com/office/drawing/2014/main" id="{D17E3F0D-FA6E-1641-8A20-F9FA0B5577B1}"/>
              </a:ext>
            </a:extLst>
          </p:cNvPr>
          <p:cNvGraphicFramePr>
            <a:graphicFrameLocks noGrp="1"/>
          </p:cNvGraphicFramePr>
          <p:nvPr>
            <p:extLst>
              <p:ext uri="{D42A27DB-BD31-4B8C-83A1-F6EECF244321}">
                <p14:modId xmlns:p14="http://schemas.microsoft.com/office/powerpoint/2010/main" val="2319284789"/>
              </p:ext>
            </p:extLst>
          </p:nvPr>
        </p:nvGraphicFramePr>
        <p:xfrm>
          <a:off x="717550" y="2249899"/>
          <a:ext cx="7452852" cy="4064000"/>
        </p:xfrm>
        <a:graphic>
          <a:graphicData uri="http://schemas.openxmlformats.org/drawingml/2006/table">
            <a:tbl>
              <a:tblPr firstRow="1" bandRow="1">
                <a:tableStyleId>{5C22544A-7EE6-4342-B048-85BDC9FD1C3A}</a:tableStyleId>
              </a:tblPr>
              <a:tblGrid>
                <a:gridCol w="3189743">
                  <a:extLst>
                    <a:ext uri="{9D8B030D-6E8A-4147-A177-3AD203B41FA5}">
                      <a16:colId xmlns:a16="http://schemas.microsoft.com/office/drawing/2014/main" val="947541285"/>
                    </a:ext>
                  </a:extLst>
                </a:gridCol>
                <a:gridCol w="1441253">
                  <a:extLst>
                    <a:ext uri="{9D8B030D-6E8A-4147-A177-3AD203B41FA5}">
                      <a16:colId xmlns:a16="http://schemas.microsoft.com/office/drawing/2014/main" val="2816864324"/>
                    </a:ext>
                  </a:extLst>
                </a:gridCol>
                <a:gridCol w="1406013">
                  <a:extLst>
                    <a:ext uri="{9D8B030D-6E8A-4147-A177-3AD203B41FA5}">
                      <a16:colId xmlns:a16="http://schemas.microsoft.com/office/drawing/2014/main" val="1333368850"/>
                    </a:ext>
                  </a:extLst>
                </a:gridCol>
                <a:gridCol w="1415843">
                  <a:extLst>
                    <a:ext uri="{9D8B030D-6E8A-4147-A177-3AD203B41FA5}">
                      <a16:colId xmlns:a16="http://schemas.microsoft.com/office/drawing/2014/main" val="1975288914"/>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June</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July</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August</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370840">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370840">
                <a:tc>
                  <a:txBody>
                    <a:bodyPr/>
                    <a:lstStyle/>
                    <a:p>
                      <a:r>
                        <a:rPr lang="en-US" dirty="0"/>
                        <a:t>General Information</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3</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6</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370840">
                <a:tc>
                  <a:txBody>
                    <a:bodyPr/>
                    <a:lstStyle/>
                    <a:p>
                      <a:r>
                        <a:rPr lang="en-US" dirty="0"/>
                        <a:t>Equipment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2</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3</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370840">
                <a:tc>
                  <a:txBody>
                    <a:bodyPr/>
                    <a:lstStyle/>
                    <a:p>
                      <a:r>
                        <a:rPr lang="en-US" dirty="0"/>
                        <a:t>Customer Profile</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370840">
                <a:tc>
                  <a:txBody>
                    <a:bodyPr/>
                    <a:lstStyle/>
                    <a:p>
                      <a:r>
                        <a:rPr lang="en-US" dirty="0"/>
                        <a:t>Outreach</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370840">
                <a:tc>
                  <a:txBody>
                    <a:bodyPr/>
                    <a:lstStyle/>
                    <a:p>
                      <a:r>
                        <a:rPr lang="en-US" dirty="0"/>
                        <a:t>Operations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370840">
                <a:tc>
                  <a:txBody>
                    <a:bodyPr/>
                    <a:lstStyle/>
                    <a:p>
                      <a:r>
                        <a:rPr lang="en-US" dirty="0"/>
                        <a:t>External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9</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r h="185420">
                <a:tc>
                  <a:txBody>
                    <a:bodyPr/>
                    <a:lstStyle/>
                    <a:p>
                      <a:r>
                        <a:rPr lang="en-US" dirty="0"/>
                        <a:t>Wrong Number/Hang 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52</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47</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46</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3927021"/>
                  </a:ext>
                </a:extLst>
              </a:tr>
              <a:tr h="182880">
                <a:tc>
                  <a:txBody>
                    <a:bodyPr/>
                    <a:lstStyle/>
                    <a:p>
                      <a:r>
                        <a:rPr lang="en-US" dirty="0"/>
                        <a:t>Compliments/Commendations</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0926271"/>
                  </a:ext>
                </a:extLst>
              </a:tr>
              <a:tr h="182880">
                <a:tc>
                  <a:txBody>
                    <a:bodyPr/>
                    <a:lstStyle/>
                    <a:p>
                      <a:r>
                        <a:rPr lang="en-US" dirty="0"/>
                        <a:t>Malicious Caller</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4</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6928433"/>
                  </a:ext>
                </a:extLst>
              </a:tr>
            </a:tbl>
          </a:graphicData>
        </a:graphic>
      </p:graphicFrame>
      <p:pic>
        <p:nvPicPr>
          <p:cNvPr id="12" name="Picture 11" descr="A picture containing text, person, indoor, window&#10;&#10;Description automatically generated">
            <a:extLst>
              <a:ext uri="{FF2B5EF4-FFF2-40B4-BE49-F238E27FC236}">
                <a16:creationId xmlns:a16="http://schemas.microsoft.com/office/drawing/2014/main" id="{3436D939-06A2-124A-BC84-F850A8ED94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70402" y="2249899"/>
            <a:ext cx="4181493" cy="4064000"/>
          </a:xfrm>
          <a:prstGeom prst="rect">
            <a:avLst/>
          </a:prstGeom>
        </p:spPr>
      </p:pic>
      <p:sp>
        <p:nvSpPr>
          <p:cNvPr id="10" name="Rectangle 9">
            <a:extLst>
              <a:ext uri="{FF2B5EF4-FFF2-40B4-BE49-F238E27FC236}">
                <a16:creationId xmlns:a16="http://schemas.microsoft.com/office/drawing/2014/main" id="{43EE9C21-85D2-1E4F-BFD3-12E1A3E0D9C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5" name="Rectangle 14">
            <a:extLst>
              <a:ext uri="{FF2B5EF4-FFF2-40B4-BE49-F238E27FC236}">
                <a16:creationId xmlns:a16="http://schemas.microsoft.com/office/drawing/2014/main" id="{E4D133CE-097D-9643-A737-57128B7C6CF1}"/>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2887700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9" name="Rectangle 8">
            <a:extLst>
              <a:ext uri="{FF2B5EF4-FFF2-40B4-BE49-F238E27FC236}">
                <a16:creationId xmlns:a16="http://schemas.microsoft.com/office/drawing/2014/main" id="{F425CD1B-C4CF-E445-A6ED-15417C1CF8F6}"/>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graphicFrame>
        <p:nvGraphicFramePr>
          <p:cNvPr id="11" name="Table 8">
            <a:extLst>
              <a:ext uri="{FF2B5EF4-FFF2-40B4-BE49-F238E27FC236}">
                <a16:creationId xmlns:a16="http://schemas.microsoft.com/office/drawing/2014/main" id="{E046C2E1-8197-AA4C-B5C8-FEBB07367F1F}"/>
              </a:ext>
            </a:extLst>
          </p:cNvPr>
          <p:cNvGraphicFramePr>
            <a:graphicFrameLocks noGrp="1"/>
          </p:cNvGraphicFramePr>
          <p:nvPr>
            <p:extLst>
              <p:ext uri="{D42A27DB-BD31-4B8C-83A1-F6EECF244321}">
                <p14:modId xmlns:p14="http://schemas.microsoft.com/office/powerpoint/2010/main" val="1887253202"/>
              </p:ext>
            </p:extLst>
          </p:nvPr>
        </p:nvGraphicFramePr>
        <p:xfrm>
          <a:off x="717550" y="2737037"/>
          <a:ext cx="7452852" cy="2966720"/>
        </p:xfrm>
        <a:graphic>
          <a:graphicData uri="http://schemas.openxmlformats.org/drawingml/2006/table">
            <a:tbl>
              <a:tblPr firstRow="1" bandRow="1">
                <a:tableStyleId>{5C22544A-7EE6-4342-B048-85BDC9FD1C3A}</a:tableStyleId>
              </a:tblPr>
              <a:tblGrid>
                <a:gridCol w="3189743">
                  <a:extLst>
                    <a:ext uri="{9D8B030D-6E8A-4147-A177-3AD203B41FA5}">
                      <a16:colId xmlns:a16="http://schemas.microsoft.com/office/drawing/2014/main" val="947541285"/>
                    </a:ext>
                  </a:extLst>
                </a:gridCol>
                <a:gridCol w="1441253">
                  <a:extLst>
                    <a:ext uri="{9D8B030D-6E8A-4147-A177-3AD203B41FA5}">
                      <a16:colId xmlns:a16="http://schemas.microsoft.com/office/drawing/2014/main" val="2816864324"/>
                    </a:ext>
                  </a:extLst>
                </a:gridCol>
                <a:gridCol w="1406013">
                  <a:extLst>
                    <a:ext uri="{9D8B030D-6E8A-4147-A177-3AD203B41FA5}">
                      <a16:colId xmlns:a16="http://schemas.microsoft.com/office/drawing/2014/main" val="1333368850"/>
                    </a:ext>
                  </a:extLst>
                </a:gridCol>
                <a:gridCol w="1415843">
                  <a:extLst>
                    <a:ext uri="{9D8B030D-6E8A-4147-A177-3AD203B41FA5}">
                      <a16:colId xmlns:a16="http://schemas.microsoft.com/office/drawing/2014/main" val="1975288914"/>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June</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July</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August</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370840">
                <a:tc>
                  <a:txBody>
                    <a:bodyPr/>
                    <a:lstStyle/>
                    <a:p>
                      <a:r>
                        <a:rPr lang="en-US" dirty="0"/>
                        <a:t>Service</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370840">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370840">
                <a:tc>
                  <a:txBody>
                    <a:bodyPr/>
                    <a:lstStyle/>
                    <a:p>
                      <a:r>
                        <a:rPr lang="en-US" dirty="0"/>
                        <a:t>Product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370840">
                <a:tc>
                  <a:txBody>
                    <a:bodyPr/>
                    <a:lstStyle/>
                    <a:p>
                      <a:r>
                        <a:rPr lang="en-US" dirty="0"/>
                        <a:t>Billing</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370840">
                <a:tc>
                  <a:txBody>
                    <a:bodyPr/>
                    <a:lstStyle/>
                    <a:p>
                      <a:r>
                        <a:rPr lang="en-US" dirty="0"/>
                        <a:t>Setup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1</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370840">
                <a:tc>
                  <a:txBody>
                    <a:bodyPr/>
                    <a:lstStyle/>
                    <a:p>
                      <a:r>
                        <a:rPr lang="en-US" dirty="0"/>
                        <a:t>Info/Referral/Ed</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370840">
                <a:tc>
                  <a:txBody>
                    <a:bodyPr/>
                    <a:lstStyle/>
                    <a:p>
                      <a:r>
                        <a:rPr lang="en-US" dirty="0"/>
                        <a:t>Other</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bl>
          </a:graphicData>
        </a:graphic>
      </p:graphicFrame>
      <p:pic>
        <p:nvPicPr>
          <p:cNvPr id="14" name="Picture 13" descr="A picture containing person, indoor, wall, computer&#10;&#10;Description automatically generated">
            <a:extLst>
              <a:ext uri="{FF2B5EF4-FFF2-40B4-BE49-F238E27FC236}">
                <a16:creationId xmlns:a16="http://schemas.microsoft.com/office/drawing/2014/main" id="{DEE6FA50-C267-9247-90C8-23135B63EB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70402" y="2737037"/>
            <a:ext cx="4181493" cy="2974122"/>
          </a:xfrm>
          <a:prstGeom prst="rect">
            <a:avLst/>
          </a:prstGeom>
        </p:spPr>
      </p:pic>
      <p:sp>
        <p:nvSpPr>
          <p:cNvPr id="10" name="Rectangle 9">
            <a:extLst>
              <a:ext uri="{FF2B5EF4-FFF2-40B4-BE49-F238E27FC236}">
                <a16:creationId xmlns:a16="http://schemas.microsoft.com/office/drawing/2014/main" id="{C19410C2-BF34-A74B-A3BF-4116C836BC9E}"/>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5" name="Rectangle 14">
            <a:extLst>
              <a:ext uri="{FF2B5EF4-FFF2-40B4-BE49-F238E27FC236}">
                <a16:creationId xmlns:a16="http://schemas.microsoft.com/office/drawing/2014/main" id="{A989838C-DCCF-A242-BB5A-BA4AC64813DD}"/>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1852724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144" y="663961"/>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981"/>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961"/>
            <a:ext cx="39891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Outreach Activity</a:t>
            </a:r>
          </a:p>
        </p:txBody>
      </p:sp>
      <p:sp>
        <p:nvSpPr>
          <p:cNvPr id="10" name="Rectangle 9">
            <a:extLst>
              <a:ext uri="{FF2B5EF4-FFF2-40B4-BE49-F238E27FC236}">
                <a16:creationId xmlns:a16="http://schemas.microsoft.com/office/drawing/2014/main" id="{AD0FADB3-FA79-4F40-B347-9EFCF505C880}"/>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9" name="Oval 8">
            <a:extLst>
              <a:ext uri="{FF2B5EF4-FFF2-40B4-BE49-F238E27FC236}">
                <a16:creationId xmlns:a16="http://schemas.microsoft.com/office/drawing/2014/main" id="{DAE9C82B-EC47-8445-9EB3-FE313582BAD9}"/>
              </a:ext>
            </a:extLst>
          </p:cNvPr>
          <p:cNvSpPr/>
          <p:nvPr/>
        </p:nvSpPr>
        <p:spPr>
          <a:xfrm>
            <a:off x="575273" y="2693354"/>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D470D5-E607-7846-8C8A-98087C7578BB}"/>
              </a:ext>
            </a:extLst>
          </p:cNvPr>
          <p:cNvSpPr/>
          <p:nvPr/>
        </p:nvSpPr>
        <p:spPr>
          <a:xfrm>
            <a:off x="389152" y="4086809"/>
            <a:ext cx="1675523" cy="1261884"/>
          </a:xfrm>
          <a:prstGeom prst="rect">
            <a:avLst/>
          </a:prstGeom>
        </p:spPr>
        <p:txBody>
          <a:bodyPr wrap="none">
            <a:spAutoFit/>
          </a:bodyPr>
          <a:lstStyle/>
          <a:p>
            <a:pPr lvl="0" algn="ctr"/>
            <a:r>
              <a:rPr lang="en-US" sz="3600" b="1" dirty="0">
                <a:solidFill>
                  <a:srgbClr val="C11339"/>
                </a:solidFill>
              </a:rPr>
              <a:t>12</a:t>
            </a:r>
          </a:p>
          <a:p>
            <a:pPr lvl="0" algn="ctr"/>
            <a:r>
              <a:rPr lang="en-US" sz="2000" b="1" dirty="0">
                <a:solidFill>
                  <a:srgbClr val="C11339"/>
                </a:solidFill>
              </a:rPr>
              <a:t>Exhibits</a:t>
            </a:r>
          </a:p>
          <a:p>
            <a:pPr lvl="0" algn="ctr"/>
            <a:r>
              <a:rPr lang="en-US" sz="2000" b="1" dirty="0">
                <a:solidFill>
                  <a:srgbClr val="C11339"/>
                </a:solidFill>
              </a:rPr>
              <a:t>(10 in-person)</a:t>
            </a:r>
          </a:p>
        </p:txBody>
      </p:sp>
      <p:sp>
        <p:nvSpPr>
          <p:cNvPr id="15" name="Oval 14">
            <a:extLst>
              <a:ext uri="{FF2B5EF4-FFF2-40B4-BE49-F238E27FC236}">
                <a16:creationId xmlns:a16="http://schemas.microsoft.com/office/drawing/2014/main" id="{78D9C747-30D9-F44A-9FA0-DC03D4AA0F92}"/>
              </a:ext>
            </a:extLst>
          </p:cNvPr>
          <p:cNvSpPr/>
          <p:nvPr/>
        </p:nvSpPr>
        <p:spPr>
          <a:xfrm>
            <a:off x="5462947" y="2693354"/>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4A750E6-808A-6A42-843B-2DEF8E9F9836}"/>
              </a:ext>
            </a:extLst>
          </p:cNvPr>
          <p:cNvPicPr>
            <a:picLocks noChangeAspect="1"/>
          </p:cNvPicPr>
          <p:nvPr/>
        </p:nvPicPr>
        <p:blipFill>
          <a:blip r:embed="rId5"/>
          <a:stretch>
            <a:fillRect/>
          </a:stretch>
        </p:blipFill>
        <p:spPr>
          <a:xfrm>
            <a:off x="5750996" y="2873983"/>
            <a:ext cx="778314" cy="899753"/>
          </a:xfrm>
          <a:prstGeom prst="rect">
            <a:avLst/>
          </a:prstGeom>
        </p:spPr>
      </p:pic>
      <p:sp>
        <p:nvSpPr>
          <p:cNvPr id="16" name="Rectangle 15">
            <a:extLst>
              <a:ext uri="{FF2B5EF4-FFF2-40B4-BE49-F238E27FC236}">
                <a16:creationId xmlns:a16="http://schemas.microsoft.com/office/drawing/2014/main" id="{F7351A91-7155-0C4D-8047-932DFF32295D}"/>
              </a:ext>
            </a:extLst>
          </p:cNvPr>
          <p:cNvSpPr/>
          <p:nvPr/>
        </p:nvSpPr>
        <p:spPr>
          <a:xfrm>
            <a:off x="5138427" y="4087176"/>
            <a:ext cx="1877027" cy="1261884"/>
          </a:xfrm>
          <a:prstGeom prst="rect">
            <a:avLst/>
          </a:prstGeom>
        </p:spPr>
        <p:txBody>
          <a:bodyPr wrap="square">
            <a:spAutoFit/>
          </a:bodyPr>
          <a:lstStyle/>
          <a:p>
            <a:pPr lvl="0" algn="ctr"/>
            <a:r>
              <a:rPr lang="en-US" sz="3600" b="1" dirty="0">
                <a:solidFill>
                  <a:srgbClr val="C11339"/>
                </a:solidFill>
              </a:rPr>
              <a:t>22</a:t>
            </a:r>
          </a:p>
          <a:p>
            <a:pPr lvl="0" algn="ctr"/>
            <a:r>
              <a:rPr lang="en-US" sz="2000" b="1" dirty="0">
                <a:solidFill>
                  <a:srgbClr val="C11339"/>
                </a:solidFill>
              </a:rPr>
              <a:t>Networking Opportunities</a:t>
            </a:r>
            <a:endParaRPr lang="en-US" sz="1200" b="1" dirty="0">
              <a:solidFill>
                <a:srgbClr val="C11339"/>
              </a:solidFill>
            </a:endParaRPr>
          </a:p>
        </p:txBody>
      </p:sp>
      <p:sp>
        <p:nvSpPr>
          <p:cNvPr id="17" name="Oval 16">
            <a:extLst>
              <a:ext uri="{FF2B5EF4-FFF2-40B4-BE49-F238E27FC236}">
                <a16:creationId xmlns:a16="http://schemas.microsoft.com/office/drawing/2014/main" id="{5485C870-A6DA-AA4D-9B13-CFA84A75B40A}"/>
              </a:ext>
            </a:extLst>
          </p:cNvPr>
          <p:cNvSpPr/>
          <p:nvPr/>
        </p:nvSpPr>
        <p:spPr>
          <a:xfrm>
            <a:off x="2985562" y="2702838"/>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35191D-69AB-A249-B123-23177D9357B2}"/>
              </a:ext>
            </a:extLst>
          </p:cNvPr>
          <p:cNvSpPr/>
          <p:nvPr/>
        </p:nvSpPr>
        <p:spPr>
          <a:xfrm>
            <a:off x="2814161" y="4096660"/>
            <a:ext cx="1646093" cy="954107"/>
          </a:xfrm>
          <a:prstGeom prst="rect">
            <a:avLst/>
          </a:prstGeom>
        </p:spPr>
        <p:txBody>
          <a:bodyPr wrap="none">
            <a:spAutoFit/>
          </a:bodyPr>
          <a:lstStyle/>
          <a:p>
            <a:pPr lvl="0" algn="ctr"/>
            <a:r>
              <a:rPr lang="en-US" sz="3600" b="1" dirty="0">
                <a:solidFill>
                  <a:srgbClr val="C11339"/>
                </a:solidFill>
              </a:rPr>
              <a:t>15</a:t>
            </a:r>
          </a:p>
          <a:p>
            <a:pPr lvl="0" algn="ctr"/>
            <a:r>
              <a:rPr lang="en-US" sz="2000" b="1" dirty="0">
                <a:solidFill>
                  <a:srgbClr val="C11339"/>
                </a:solidFill>
              </a:rPr>
              <a:t>Presentations</a:t>
            </a:r>
            <a:endParaRPr lang="en-US" sz="1200" b="1" dirty="0">
              <a:solidFill>
                <a:srgbClr val="C11339"/>
              </a:solidFill>
            </a:endParaRPr>
          </a:p>
        </p:txBody>
      </p:sp>
      <p:sp>
        <p:nvSpPr>
          <p:cNvPr id="20" name="Oval 19">
            <a:extLst>
              <a:ext uri="{FF2B5EF4-FFF2-40B4-BE49-F238E27FC236}">
                <a16:creationId xmlns:a16="http://schemas.microsoft.com/office/drawing/2014/main" id="{1A3DFADF-32F7-6847-8C12-13D785A86790}"/>
              </a:ext>
            </a:extLst>
          </p:cNvPr>
          <p:cNvSpPr/>
          <p:nvPr/>
        </p:nvSpPr>
        <p:spPr>
          <a:xfrm>
            <a:off x="7976086" y="2702838"/>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3158AC-8A3B-3046-A6AC-26BAA33128AC}"/>
              </a:ext>
            </a:extLst>
          </p:cNvPr>
          <p:cNvSpPr/>
          <p:nvPr/>
        </p:nvSpPr>
        <p:spPr>
          <a:xfrm>
            <a:off x="8037729" y="4096660"/>
            <a:ext cx="1180003" cy="954107"/>
          </a:xfrm>
          <a:prstGeom prst="rect">
            <a:avLst/>
          </a:prstGeom>
        </p:spPr>
        <p:txBody>
          <a:bodyPr wrap="none">
            <a:spAutoFit/>
          </a:bodyPr>
          <a:lstStyle/>
          <a:p>
            <a:pPr lvl="0" algn="ctr"/>
            <a:r>
              <a:rPr lang="en-US" sz="3600" b="1" dirty="0">
                <a:solidFill>
                  <a:srgbClr val="C11339"/>
                </a:solidFill>
              </a:rPr>
              <a:t>80</a:t>
            </a:r>
          </a:p>
          <a:p>
            <a:pPr lvl="0" algn="ctr"/>
            <a:r>
              <a:rPr lang="en-US" sz="2000" b="1" dirty="0">
                <a:solidFill>
                  <a:srgbClr val="C11339"/>
                </a:solidFill>
              </a:rPr>
              <a:t>Meetings</a:t>
            </a:r>
            <a:endParaRPr lang="en-US" sz="1200" b="1" dirty="0">
              <a:solidFill>
                <a:srgbClr val="C11339"/>
              </a:solidFill>
            </a:endParaRPr>
          </a:p>
        </p:txBody>
      </p:sp>
      <p:sp>
        <p:nvSpPr>
          <p:cNvPr id="23" name="Oval 22">
            <a:extLst>
              <a:ext uri="{FF2B5EF4-FFF2-40B4-BE49-F238E27FC236}">
                <a16:creationId xmlns:a16="http://schemas.microsoft.com/office/drawing/2014/main" id="{06030627-9050-4541-BEE8-3B6C90ADC0BA}"/>
              </a:ext>
            </a:extLst>
          </p:cNvPr>
          <p:cNvSpPr/>
          <p:nvPr/>
        </p:nvSpPr>
        <p:spPr>
          <a:xfrm>
            <a:off x="10391281" y="2702838"/>
            <a:ext cx="1303283" cy="13032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200AE5-6C57-7348-BF14-5E5C235EC90D}"/>
              </a:ext>
            </a:extLst>
          </p:cNvPr>
          <p:cNvSpPr/>
          <p:nvPr/>
        </p:nvSpPr>
        <p:spPr>
          <a:xfrm>
            <a:off x="9377839" y="4096660"/>
            <a:ext cx="3389737" cy="1569660"/>
          </a:xfrm>
          <a:prstGeom prst="rect">
            <a:avLst/>
          </a:prstGeom>
        </p:spPr>
        <p:txBody>
          <a:bodyPr wrap="square">
            <a:spAutoFit/>
          </a:bodyPr>
          <a:lstStyle/>
          <a:p>
            <a:pPr lvl="0" algn="ctr"/>
            <a:r>
              <a:rPr lang="en-US" sz="3600" b="1" dirty="0">
                <a:solidFill>
                  <a:srgbClr val="C11339"/>
                </a:solidFill>
              </a:rPr>
              <a:t>1</a:t>
            </a:r>
          </a:p>
          <a:p>
            <a:pPr lvl="0" algn="ctr"/>
            <a:r>
              <a:rPr lang="en-US" sz="2000" b="1" dirty="0">
                <a:solidFill>
                  <a:srgbClr val="C11339"/>
                </a:solidFill>
              </a:rPr>
              <a:t>Sponsorship</a:t>
            </a:r>
          </a:p>
          <a:p>
            <a:pPr lvl="0" algn="ctr"/>
            <a:r>
              <a:rPr lang="en-US" sz="2000" b="1" dirty="0">
                <a:solidFill>
                  <a:srgbClr val="C11339"/>
                </a:solidFill>
              </a:rPr>
              <a:t>For Baltimore County Department of Aging</a:t>
            </a:r>
            <a:endParaRPr lang="en-US" sz="1200" b="1" dirty="0">
              <a:solidFill>
                <a:srgbClr val="C11339"/>
              </a:solidFill>
            </a:endParaRPr>
          </a:p>
        </p:txBody>
      </p:sp>
      <p:sp>
        <p:nvSpPr>
          <p:cNvPr id="26" name="Rectangle 25">
            <a:extLst>
              <a:ext uri="{FF2B5EF4-FFF2-40B4-BE49-F238E27FC236}">
                <a16:creationId xmlns:a16="http://schemas.microsoft.com/office/drawing/2014/main" id="{668BC5B3-F184-F64A-AE06-9EF62A7298F3}"/>
              </a:ext>
            </a:extLst>
          </p:cNvPr>
          <p:cNvSpPr/>
          <p:nvPr/>
        </p:nvSpPr>
        <p:spPr>
          <a:xfrm>
            <a:off x="2347487" y="5056283"/>
            <a:ext cx="2500601" cy="338554"/>
          </a:xfrm>
          <a:prstGeom prst="rect">
            <a:avLst/>
          </a:prstGeom>
        </p:spPr>
        <p:txBody>
          <a:bodyPr wrap="square">
            <a:spAutoFit/>
          </a:bodyPr>
          <a:lstStyle/>
          <a:p>
            <a:pPr lvl="0" algn="ctr">
              <a:spcBef>
                <a:spcPts val="1200"/>
              </a:spcBef>
            </a:pPr>
            <a:r>
              <a:rPr lang="en-US" sz="1600" i="1" dirty="0"/>
              <a:t>(1 Relay Partner Training)</a:t>
            </a:r>
          </a:p>
        </p:txBody>
      </p:sp>
      <p:pic>
        <p:nvPicPr>
          <p:cNvPr id="27" name="Picture 26">
            <a:extLst>
              <a:ext uri="{FF2B5EF4-FFF2-40B4-BE49-F238E27FC236}">
                <a16:creationId xmlns:a16="http://schemas.microsoft.com/office/drawing/2014/main" id="{B1D3A15A-C59C-E442-A199-8833B3D700BE}"/>
              </a:ext>
            </a:extLst>
          </p:cNvPr>
          <p:cNvPicPr>
            <a:picLocks noChangeAspect="1"/>
          </p:cNvPicPr>
          <p:nvPr/>
        </p:nvPicPr>
        <p:blipFill>
          <a:blip r:embed="rId6"/>
          <a:stretch>
            <a:fillRect/>
          </a:stretch>
        </p:blipFill>
        <p:spPr>
          <a:xfrm>
            <a:off x="8189450" y="2981742"/>
            <a:ext cx="876553" cy="798883"/>
          </a:xfrm>
          <a:prstGeom prst="rect">
            <a:avLst/>
          </a:prstGeom>
        </p:spPr>
      </p:pic>
      <p:pic>
        <p:nvPicPr>
          <p:cNvPr id="11" name="Picture 10">
            <a:extLst>
              <a:ext uri="{FF2B5EF4-FFF2-40B4-BE49-F238E27FC236}">
                <a16:creationId xmlns:a16="http://schemas.microsoft.com/office/drawing/2014/main" id="{DCCAAF5B-42B5-234D-A039-9C7696153DC1}"/>
              </a:ext>
            </a:extLst>
          </p:cNvPr>
          <p:cNvPicPr>
            <a:picLocks noChangeAspect="1"/>
          </p:cNvPicPr>
          <p:nvPr/>
        </p:nvPicPr>
        <p:blipFill>
          <a:blip r:embed="rId7"/>
          <a:stretch>
            <a:fillRect/>
          </a:stretch>
        </p:blipFill>
        <p:spPr>
          <a:xfrm>
            <a:off x="3213458" y="3016186"/>
            <a:ext cx="869207" cy="708592"/>
          </a:xfrm>
          <a:prstGeom prst="rect">
            <a:avLst/>
          </a:prstGeom>
        </p:spPr>
      </p:pic>
      <p:pic>
        <p:nvPicPr>
          <p:cNvPr id="28" name="Picture 27">
            <a:extLst>
              <a:ext uri="{FF2B5EF4-FFF2-40B4-BE49-F238E27FC236}">
                <a16:creationId xmlns:a16="http://schemas.microsoft.com/office/drawing/2014/main" id="{E3DB6825-A4F8-894B-B450-C2C09F1499E8}"/>
              </a:ext>
            </a:extLst>
          </p:cNvPr>
          <p:cNvPicPr>
            <a:picLocks noChangeAspect="1"/>
          </p:cNvPicPr>
          <p:nvPr/>
        </p:nvPicPr>
        <p:blipFill>
          <a:blip r:embed="rId8"/>
          <a:stretch>
            <a:fillRect/>
          </a:stretch>
        </p:blipFill>
        <p:spPr>
          <a:xfrm>
            <a:off x="850452" y="2859635"/>
            <a:ext cx="764376" cy="970720"/>
          </a:xfrm>
          <a:prstGeom prst="rect">
            <a:avLst/>
          </a:prstGeom>
        </p:spPr>
      </p:pic>
      <p:pic>
        <p:nvPicPr>
          <p:cNvPr id="29" name="Picture 28">
            <a:extLst>
              <a:ext uri="{FF2B5EF4-FFF2-40B4-BE49-F238E27FC236}">
                <a16:creationId xmlns:a16="http://schemas.microsoft.com/office/drawing/2014/main" id="{4982AFC2-C8C3-A24F-A465-CA5F1D2C9C93}"/>
              </a:ext>
            </a:extLst>
          </p:cNvPr>
          <p:cNvPicPr>
            <a:picLocks noChangeAspect="1"/>
          </p:cNvPicPr>
          <p:nvPr/>
        </p:nvPicPr>
        <p:blipFill>
          <a:blip r:embed="rId9"/>
          <a:stretch>
            <a:fillRect/>
          </a:stretch>
        </p:blipFill>
        <p:spPr>
          <a:xfrm>
            <a:off x="10592599" y="2983335"/>
            <a:ext cx="900646" cy="816326"/>
          </a:xfrm>
          <a:prstGeom prst="rect">
            <a:avLst/>
          </a:prstGeom>
        </p:spPr>
      </p:pic>
      <p:sp>
        <p:nvSpPr>
          <p:cNvPr id="31" name="Rectangle 30">
            <a:extLst>
              <a:ext uri="{FF2B5EF4-FFF2-40B4-BE49-F238E27FC236}">
                <a16:creationId xmlns:a16="http://schemas.microsoft.com/office/drawing/2014/main" id="{D3849BB6-6534-C544-95D9-F0088E5A9BB1}"/>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94822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4B88F8-9038-2D4E-8A6D-3E85B74C69D2}"/>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3B120773-3162-7E4F-B195-AA8205EDFAF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pic>
        <p:nvPicPr>
          <p:cNvPr id="14" name="Picture 13">
            <a:extLst>
              <a:ext uri="{FF2B5EF4-FFF2-40B4-BE49-F238E27FC236}">
                <a16:creationId xmlns:a16="http://schemas.microsoft.com/office/drawing/2014/main" id="{DC60C1A6-9177-1448-8CBE-9B28CB977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2212" y="663961"/>
            <a:ext cx="12998448" cy="980564"/>
          </a:xfrm>
          <a:prstGeom prst="rect">
            <a:avLst/>
          </a:prstGeom>
        </p:spPr>
      </p:pic>
      <p:pic>
        <p:nvPicPr>
          <p:cNvPr id="15" name="Picture 14" descr="Shape, arrow&#10;&#10;Description automatically generated">
            <a:extLst>
              <a:ext uri="{FF2B5EF4-FFF2-40B4-BE49-F238E27FC236}">
                <a16:creationId xmlns:a16="http://schemas.microsoft.com/office/drawing/2014/main" id="{128AD46E-140A-6F4D-9DD2-7F3C044821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981"/>
            <a:ext cx="1435100" cy="1041400"/>
          </a:xfrm>
          <a:prstGeom prst="rect">
            <a:avLst/>
          </a:prstGeom>
        </p:spPr>
      </p:pic>
      <p:sp>
        <p:nvSpPr>
          <p:cNvPr id="16" name="Rectangle 15">
            <a:extLst>
              <a:ext uri="{FF2B5EF4-FFF2-40B4-BE49-F238E27FC236}">
                <a16:creationId xmlns:a16="http://schemas.microsoft.com/office/drawing/2014/main" id="{6EEF144A-7F43-AF41-A021-1BDA4CFC85B9}"/>
              </a:ext>
            </a:extLst>
          </p:cNvPr>
          <p:cNvSpPr/>
          <p:nvPr/>
        </p:nvSpPr>
        <p:spPr>
          <a:xfrm>
            <a:off x="1520100" y="663961"/>
            <a:ext cx="459613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Outreach Highlights</a:t>
            </a:r>
          </a:p>
        </p:txBody>
      </p:sp>
      <p:sp>
        <p:nvSpPr>
          <p:cNvPr id="17" name="Rectangle 16">
            <a:extLst>
              <a:ext uri="{FF2B5EF4-FFF2-40B4-BE49-F238E27FC236}">
                <a16:creationId xmlns:a16="http://schemas.microsoft.com/office/drawing/2014/main" id="{865E36A0-0BB9-0343-9161-21DBA04D2034}"/>
              </a:ext>
            </a:extLst>
          </p:cNvPr>
          <p:cNvSpPr/>
          <p:nvPr/>
        </p:nvSpPr>
        <p:spPr>
          <a:xfrm>
            <a:off x="834848" y="1859327"/>
            <a:ext cx="5489751" cy="4616648"/>
          </a:xfrm>
          <a:prstGeom prst="rect">
            <a:avLst/>
          </a:prstGeom>
        </p:spPr>
        <p:txBody>
          <a:bodyPr wrap="square">
            <a:spAutoFit/>
          </a:bodyPr>
          <a:lstStyle/>
          <a:p>
            <a:pPr marL="285750" lvl="0" indent="-285750">
              <a:spcBef>
                <a:spcPts val="1800"/>
              </a:spcBef>
              <a:buFont typeface="Arial" panose="020B0604020202020204" pitchFamily="34" charset="0"/>
              <a:buChar char="•"/>
            </a:pPr>
            <a:r>
              <a:rPr lang="en-US" sz="2400" dirty="0">
                <a:latin typeface="+mj-lt"/>
              </a:rPr>
              <a:t>Rebecca traveled to San Antonio to attend the </a:t>
            </a:r>
            <a:r>
              <a:rPr lang="en-US" sz="2400" b="1" dirty="0">
                <a:solidFill>
                  <a:srgbClr val="C11339"/>
                </a:solidFill>
                <a:latin typeface="+mj-lt"/>
              </a:rPr>
              <a:t>Association of Public Safety Communications Officials International (APCO) Conference</a:t>
            </a:r>
          </a:p>
          <a:p>
            <a:pPr marL="285750" lvl="0" indent="-285750">
              <a:spcBef>
                <a:spcPts val="1800"/>
              </a:spcBef>
              <a:buFont typeface="Arial" panose="020B0604020202020204" pitchFamily="34" charset="0"/>
              <a:buChar char="•"/>
            </a:pPr>
            <a:r>
              <a:rPr lang="en-US" sz="2400" dirty="0">
                <a:latin typeface="+mj-lt"/>
              </a:rPr>
              <a:t>Rebecca presented to </a:t>
            </a:r>
            <a:r>
              <a:rPr lang="en-US" sz="2400" b="1" dirty="0">
                <a:solidFill>
                  <a:srgbClr val="C11339"/>
                </a:solidFill>
                <a:latin typeface="+mj-lt"/>
              </a:rPr>
              <a:t>3 Public Safety Answering Points (PSAPs) </a:t>
            </a:r>
            <a:r>
              <a:rPr lang="en-US" sz="2400" dirty="0">
                <a:latin typeface="+mj-lt"/>
              </a:rPr>
              <a:t>about RTT services</a:t>
            </a:r>
          </a:p>
          <a:p>
            <a:pPr marL="285750" lvl="0" indent="-285750">
              <a:spcBef>
                <a:spcPts val="1800"/>
              </a:spcBef>
              <a:buFont typeface="Arial" panose="020B0604020202020204" pitchFamily="34" charset="0"/>
              <a:buChar char="•"/>
            </a:pPr>
            <a:r>
              <a:rPr lang="en-US" sz="2400" dirty="0">
                <a:latin typeface="+mj-lt"/>
              </a:rPr>
              <a:t>Jenny traveled for the first time since March 2020 to Charles and Queen Anne’s County. Jenny was able to present to </a:t>
            </a:r>
            <a:r>
              <a:rPr lang="en-US" sz="2400" b="1" dirty="0">
                <a:solidFill>
                  <a:srgbClr val="C11339"/>
                </a:solidFill>
                <a:latin typeface="+mj-lt"/>
              </a:rPr>
              <a:t>7 Senior Centers.</a:t>
            </a:r>
          </a:p>
        </p:txBody>
      </p:sp>
      <p:pic>
        <p:nvPicPr>
          <p:cNvPr id="18" name="Picture 17" descr="A group of people standing next to a table with electronics&#10;&#10;Description automatically generated with low confidence">
            <a:extLst>
              <a:ext uri="{FF2B5EF4-FFF2-40B4-BE49-F238E27FC236}">
                <a16:creationId xmlns:a16="http://schemas.microsoft.com/office/drawing/2014/main" id="{161CD5F9-FA03-3F40-B19F-0A756200B655}"/>
              </a:ext>
            </a:extLst>
          </p:cNvPr>
          <p:cNvPicPr>
            <a:picLocks noChangeAspect="1"/>
          </p:cNvPicPr>
          <p:nvPr/>
        </p:nvPicPr>
        <p:blipFill>
          <a:blip r:embed="rId5"/>
          <a:stretch>
            <a:fillRect/>
          </a:stretch>
        </p:blipFill>
        <p:spPr>
          <a:xfrm>
            <a:off x="6999716" y="1618186"/>
            <a:ext cx="5447429" cy="4085572"/>
          </a:xfrm>
          <a:prstGeom prst="rect">
            <a:avLst/>
          </a:prstGeom>
        </p:spPr>
      </p:pic>
      <p:pic>
        <p:nvPicPr>
          <p:cNvPr id="19" name="Picture 18">
            <a:extLst>
              <a:ext uri="{FF2B5EF4-FFF2-40B4-BE49-F238E27FC236}">
                <a16:creationId xmlns:a16="http://schemas.microsoft.com/office/drawing/2014/main" id="{B3B0B760-7E5A-C140-90B3-64040325BF4D}"/>
              </a:ext>
            </a:extLst>
          </p:cNvPr>
          <p:cNvPicPr>
            <a:picLocks noChangeAspect="1"/>
          </p:cNvPicPr>
          <p:nvPr/>
        </p:nvPicPr>
        <p:blipFill>
          <a:blip r:embed="rId6"/>
          <a:stretch>
            <a:fillRect/>
          </a:stretch>
        </p:blipFill>
        <p:spPr>
          <a:xfrm rot="10800000">
            <a:off x="6469549" y="5543291"/>
            <a:ext cx="9073373" cy="677770"/>
          </a:xfrm>
          <a:prstGeom prst="rect">
            <a:avLst/>
          </a:prstGeom>
        </p:spPr>
      </p:pic>
      <p:sp>
        <p:nvSpPr>
          <p:cNvPr id="20" name="Rectangle 19">
            <a:extLst>
              <a:ext uri="{FF2B5EF4-FFF2-40B4-BE49-F238E27FC236}">
                <a16:creationId xmlns:a16="http://schemas.microsoft.com/office/drawing/2014/main" id="{7C593844-CE30-5142-9901-FD4D535B7225}"/>
              </a:ext>
            </a:extLst>
          </p:cNvPr>
          <p:cNvSpPr/>
          <p:nvPr/>
        </p:nvSpPr>
        <p:spPr>
          <a:xfrm>
            <a:off x="6932117" y="5681949"/>
            <a:ext cx="5626897" cy="400110"/>
          </a:xfrm>
          <a:prstGeom prst="rect">
            <a:avLst/>
          </a:prstGeom>
        </p:spPr>
        <p:txBody>
          <a:bodyPr wrap="square">
            <a:spAutoFit/>
          </a:bodyPr>
          <a:lstStyle/>
          <a:p>
            <a:r>
              <a:rPr lang="en-US" sz="2000" b="1" i="1" dirty="0"/>
              <a:t>Tech Expo 2021</a:t>
            </a:r>
            <a:endParaRPr lang="en-US" sz="2000" i="1" dirty="0"/>
          </a:p>
        </p:txBody>
      </p:sp>
    </p:spTree>
    <p:extLst>
      <p:ext uri="{BB962C8B-B14F-4D97-AF65-F5344CB8AC3E}">
        <p14:creationId xmlns:p14="http://schemas.microsoft.com/office/powerpoint/2010/main" val="2652082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2"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4B88F8-9038-2D4E-8A6D-3E85B74C69D2}"/>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3B120773-3162-7E4F-B195-AA8205EDFAF6}"/>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pic>
        <p:nvPicPr>
          <p:cNvPr id="14" name="Picture 13">
            <a:extLst>
              <a:ext uri="{FF2B5EF4-FFF2-40B4-BE49-F238E27FC236}">
                <a16:creationId xmlns:a16="http://schemas.microsoft.com/office/drawing/2014/main" id="{DC60C1A6-9177-1448-8CBE-9B28CB977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2212" y="663961"/>
            <a:ext cx="12998448" cy="980564"/>
          </a:xfrm>
          <a:prstGeom prst="rect">
            <a:avLst/>
          </a:prstGeom>
        </p:spPr>
      </p:pic>
      <p:pic>
        <p:nvPicPr>
          <p:cNvPr id="15" name="Picture 14" descr="Shape, arrow&#10;&#10;Description automatically generated">
            <a:extLst>
              <a:ext uri="{FF2B5EF4-FFF2-40B4-BE49-F238E27FC236}">
                <a16:creationId xmlns:a16="http://schemas.microsoft.com/office/drawing/2014/main" id="{128AD46E-140A-6F4D-9DD2-7F3C044821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981"/>
            <a:ext cx="1435100" cy="1041400"/>
          </a:xfrm>
          <a:prstGeom prst="rect">
            <a:avLst/>
          </a:prstGeom>
        </p:spPr>
      </p:pic>
      <p:sp>
        <p:nvSpPr>
          <p:cNvPr id="16" name="Rectangle 15">
            <a:extLst>
              <a:ext uri="{FF2B5EF4-FFF2-40B4-BE49-F238E27FC236}">
                <a16:creationId xmlns:a16="http://schemas.microsoft.com/office/drawing/2014/main" id="{6EEF144A-7F43-AF41-A021-1BDA4CFC85B9}"/>
              </a:ext>
            </a:extLst>
          </p:cNvPr>
          <p:cNvSpPr/>
          <p:nvPr/>
        </p:nvSpPr>
        <p:spPr>
          <a:xfrm>
            <a:off x="1520100" y="663961"/>
            <a:ext cx="459613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Outreach Highlights</a:t>
            </a:r>
          </a:p>
        </p:txBody>
      </p:sp>
      <p:sp>
        <p:nvSpPr>
          <p:cNvPr id="17" name="Rectangle 16">
            <a:extLst>
              <a:ext uri="{FF2B5EF4-FFF2-40B4-BE49-F238E27FC236}">
                <a16:creationId xmlns:a16="http://schemas.microsoft.com/office/drawing/2014/main" id="{865E36A0-0BB9-0343-9161-21DBA04D2034}"/>
              </a:ext>
            </a:extLst>
          </p:cNvPr>
          <p:cNvSpPr/>
          <p:nvPr/>
        </p:nvSpPr>
        <p:spPr>
          <a:xfrm>
            <a:off x="834849" y="1931876"/>
            <a:ext cx="5581380" cy="4247317"/>
          </a:xfrm>
          <a:prstGeom prst="rect">
            <a:avLst/>
          </a:prstGeom>
        </p:spPr>
        <p:txBody>
          <a:bodyPr wrap="square">
            <a:spAutoFit/>
          </a:bodyPr>
          <a:lstStyle/>
          <a:p>
            <a:pPr marL="285750" lvl="0" indent="-285750">
              <a:spcBef>
                <a:spcPts val="1800"/>
              </a:spcBef>
              <a:buFont typeface="Arial" panose="020B0604020202020204" pitchFamily="34" charset="0"/>
              <a:buChar char="•"/>
            </a:pPr>
            <a:r>
              <a:rPr lang="en-US" sz="2400" dirty="0">
                <a:latin typeface="+mj-lt"/>
              </a:rPr>
              <a:t>Jenny gave a presentation to </a:t>
            </a:r>
            <a:r>
              <a:rPr lang="en-US" sz="2400" b="1" dirty="0">
                <a:solidFill>
                  <a:srgbClr val="C11339"/>
                </a:solidFill>
                <a:latin typeface="+mj-lt"/>
              </a:rPr>
              <a:t>Maryland Access Point counselors </a:t>
            </a:r>
            <a:r>
              <a:rPr lang="en-US" sz="2400" dirty="0">
                <a:latin typeface="+mj-lt"/>
              </a:rPr>
              <a:t>who work throughout the state</a:t>
            </a:r>
          </a:p>
          <a:p>
            <a:pPr marL="285750" lvl="0" indent="-285750">
              <a:spcBef>
                <a:spcPts val="1800"/>
              </a:spcBef>
              <a:buFont typeface="Arial" panose="020B0604020202020204" pitchFamily="34" charset="0"/>
              <a:buChar char="•"/>
            </a:pPr>
            <a:r>
              <a:rPr lang="en-US" sz="2400" dirty="0" err="1">
                <a:latin typeface="+mj-lt"/>
              </a:rPr>
              <a:t>Tarita</a:t>
            </a:r>
            <a:r>
              <a:rPr lang="en-US" sz="2400" dirty="0">
                <a:latin typeface="+mj-lt"/>
              </a:rPr>
              <a:t> attended conferences with the TAM staff in Ocean City, to include the </a:t>
            </a:r>
            <a:r>
              <a:rPr lang="en-US" sz="2400" b="1" dirty="0">
                <a:solidFill>
                  <a:srgbClr val="C11339"/>
                </a:solidFill>
                <a:latin typeface="+mj-lt"/>
              </a:rPr>
              <a:t>Maryland Municipal League (MML) </a:t>
            </a:r>
            <a:r>
              <a:rPr lang="en-US" sz="2400" dirty="0">
                <a:latin typeface="+mj-lt"/>
              </a:rPr>
              <a:t>and the </a:t>
            </a:r>
            <a:r>
              <a:rPr lang="en-US" sz="2400" b="1" dirty="0">
                <a:solidFill>
                  <a:srgbClr val="C11339"/>
                </a:solidFill>
                <a:latin typeface="+mj-lt"/>
              </a:rPr>
              <a:t>Maryland Association of Counties (</a:t>
            </a:r>
            <a:r>
              <a:rPr lang="en-US" sz="2400" b="1" dirty="0" err="1">
                <a:solidFill>
                  <a:srgbClr val="C11339"/>
                </a:solidFill>
                <a:latin typeface="+mj-lt"/>
              </a:rPr>
              <a:t>MACo</a:t>
            </a:r>
            <a:r>
              <a:rPr lang="en-US" sz="2400" b="1" dirty="0">
                <a:solidFill>
                  <a:srgbClr val="C11339"/>
                </a:solidFill>
                <a:latin typeface="+mj-lt"/>
              </a:rPr>
              <a:t>). </a:t>
            </a:r>
            <a:r>
              <a:rPr lang="en-US" sz="2400" dirty="0">
                <a:latin typeface="+mj-lt"/>
              </a:rPr>
              <a:t>Both were a huge success. </a:t>
            </a:r>
          </a:p>
          <a:p>
            <a:pPr marL="285750" lvl="0" indent="-285750">
              <a:spcBef>
                <a:spcPts val="1800"/>
              </a:spcBef>
              <a:buFont typeface="Arial" panose="020B0604020202020204" pitchFamily="34" charset="0"/>
              <a:buChar char="•"/>
            </a:pPr>
            <a:r>
              <a:rPr lang="en-US" sz="2400" dirty="0" err="1">
                <a:latin typeface="+mj-lt"/>
              </a:rPr>
              <a:t>Tarita</a:t>
            </a:r>
            <a:r>
              <a:rPr lang="en-US" sz="2400" dirty="0">
                <a:latin typeface="+mj-lt"/>
              </a:rPr>
              <a:t> conducted a </a:t>
            </a:r>
            <a:r>
              <a:rPr lang="en-US" sz="2400" b="1" dirty="0">
                <a:solidFill>
                  <a:srgbClr val="C11339"/>
                </a:solidFill>
                <a:latin typeface="+mj-lt"/>
              </a:rPr>
              <a:t>Relay Partner Training to Montage Marketing. </a:t>
            </a:r>
          </a:p>
        </p:txBody>
      </p:sp>
      <p:pic>
        <p:nvPicPr>
          <p:cNvPr id="13" name="Picture 12" descr="A picture containing text, indoor, person&#10;&#10;Description automatically generated">
            <a:extLst>
              <a:ext uri="{FF2B5EF4-FFF2-40B4-BE49-F238E27FC236}">
                <a16:creationId xmlns:a16="http://schemas.microsoft.com/office/drawing/2014/main" id="{612759B5-CA37-8B43-9F2D-05246A1E94AE}"/>
              </a:ext>
            </a:extLst>
          </p:cNvPr>
          <p:cNvPicPr>
            <a:picLocks noChangeAspect="1"/>
          </p:cNvPicPr>
          <p:nvPr/>
        </p:nvPicPr>
        <p:blipFill rotWithShape="1">
          <a:blip r:embed="rId5"/>
          <a:srcRect t="14674" b="4998"/>
          <a:stretch/>
        </p:blipFill>
        <p:spPr>
          <a:xfrm>
            <a:off x="7085997" y="1145894"/>
            <a:ext cx="4596130" cy="4922616"/>
          </a:xfrm>
          <a:prstGeom prst="rect">
            <a:avLst/>
          </a:prstGeom>
        </p:spPr>
      </p:pic>
      <p:pic>
        <p:nvPicPr>
          <p:cNvPr id="18" name="Picture 17">
            <a:extLst>
              <a:ext uri="{FF2B5EF4-FFF2-40B4-BE49-F238E27FC236}">
                <a16:creationId xmlns:a16="http://schemas.microsoft.com/office/drawing/2014/main" id="{580F74A2-5DE9-994B-9C4C-EBBC629A88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6615445" y="5601107"/>
            <a:ext cx="9218563" cy="695421"/>
          </a:xfrm>
          <a:prstGeom prst="rect">
            <a:avLst/>
          </a:prstGeom>
        </p:spPr>
      </p:pic>
      <p:sp>
        <p:nvSpPr>
          <p:cNvPr id="19" name="Rectangle 18">
            <a:extLst>
              <a:ext uri="{FF2B5EF4-FFF2-40B4-BE49-F238E27FC236}">
                <a16:creationId xmlns:a16="http://schemas.microsoft.com/office/drawing/2014/main" id="{3AD4FF85-0733-794D-AB3D-AC1F5D6013BF}"/>
              </a:ext>
            </a:extLst>
          </p:cNvPr>
          <p:cNvSpPr/>
          <p:nvPr/>
        </p:nvSpPr>
        <p:spPr>
          <a:xfrm>
            <a:off x="7264140" y="5744909"/>
            <a:ext cx="4417987" cy="400110"/>
          </a:xfrm>
          <a:prstGeom prst="rect">
            <a:avLst/>
          </a:prstGeom>
        </p:spPr>
        <p:txBody>
          <a:bodyPr wrap="square">
            <a:spAutoFit/>
          </a:bodyPr>
          <a:lstStyle/>
          <a:p>
            <a:r>
              <a:rPr lang="en-US" sz="2000" b="1" i="1" dirty="0">
                <a:solidFill>
                  <a:schemeClr val="bg1"/>
                </a:solidFill>
              </a:rPr>
              <a:t>Maryland Municipal League (MML)</a:t>
            </a:r>
            <a:endParaRPr lang="en-US" sz="2000" i="1" dirty="0">
              <a:solidFill>
                <a:schemeClr val="bg1"/>
              </a:solidFill>
            </a:endParaRPr>
          </a:p>
        </p:txBody>
      </p:sp>
    </p:spTree>
    <p:extLst>
      <p:ext uri="{BB962C8B-B14F-4D97-AF65-F5344CB8AC3E}">
        <p14:creationId xmlns:p14="http://schemas.microsoft.com/office/powerpoint/2010/main" val="221311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708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 up of a logo&#10;&#10;Description automatically generated with low confidence">
            <a:extLst>
              <a:ext uri="{FF2B5EF4-FFF2-40B4-BE49-F238E27FC236}">
                <a16:creationId xmlns:a16="http://schemas.microsoft.com/office/drawing/2014/main" id="{ABFAB372-9AA9-F34A-9031-FF5125F4ED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7" name="Rectangle 6">
            <a:extLst>
              <a:ext uri="{FF2B5EF4-FFF2-40B4-BE49-F238E27FC236}">
                <a16:creationId xmlns:a16="http://schemas.microsoft.com/office/drawing/2014/main" id="{D94C9ECA-4502-A44E-AD0E-9C19549A906C}"/>
              </a:ext>
            </a:extLst>
          </p:cNvPr>
          <p:cNvSpPr/>
          <p:nvPr/>
        </p:nvSpPr>
        <p:spPr>
          <a:xfrm>
            <a:off x="-1" y="1"/>
            <a:ext cx="12351895" cy="6857999"/>
          </a:xfrm>
          <a:prstGeom prst="rect">
            <a:avLst/>
          </a:prstGeom>
          <a:solidFill>
            <a:srgbClr val="C113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7A9F96-9D30-FA42-9DF7-87E4308327D9}"/>
              </a:ext>
            </a:extLst>
          </p:cNvPr>
          <p:cNvSpPr/>
          <p:nvPr/>
        </p:nvSpPr>
        <p:spPr>
          <a:xfrm>
            <a:off x="4320915" y="6265889"/>
            <a:ext cx="355017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1C3ED33-9A56-774D-A781-A62CB6387DF2}"/>
              </a:ext>
            </a:extLst>
          </p:cNvPr>
          <p:cNvSpPr txBox="1"/>
          <p:nvPr/>
        </p:nvSpPr>
        <p:spPr>
          <a:xfrm>
            <a:off x="1281658" y="2348115"/>
            <a:ext cx="9628683"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Thank you!</a:t>
            </a:r>
            <a:endParaRPr lang="en-US" sz="48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179C76-7BB0-C24B-BEAC-8CF40824FDE3}"/>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October 15, 2021</a:t>
            </a:r>
          </a:p>
        </p:txBody>
      </p:sp>
    </p:spTree>
    <p:extLst>
      <p:ext uri="{BB962C8B-B14F-4D97-AF65-F5344CB8AC3E}">
        <p14:creationId xmlns:p14="http://schemas.microsoft.com/office/powerpoint/2010/main" val="3216391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980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716052"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TAM Real Estate Updates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0" name="Rectangle 9">
            <a:extLst>
              <a:ext uri="{FF2B5EF4-FFF2-40B4-BE49-F238E27FC236}">
                <a16:creationId xmlns:a16="http://schemas.microsoft.com/office/drawing/2014/main" id="{EC40761B-6209-D242-83B1-D449441B21C5}"/>
              </a:ext>
            </a:extLst>
          </p:cNvPr>
          <p:cNvSpPr/>
          <p:nvPr/>
        </p:nvSpPr>
        <p:spPr>
          <a:xfrm>
            <a:off x="1054688" y="2130123"/>
            <a:ext cx="9918111" cy="4001095"/>
          </a:xfrm>
          <a:prstGeom prst="rect">
            <a:avLst/>
          </a:prstGeom>
        </p:spPr>
        <p:txBody>
          <a:bodyPr wrap="square">
            <a:spAutoFit/>
          </a:bodyPr>
          <a:lstStyle/>
          <a:p>
            <a:pPr marL="457200" indent="-457200">
              <a:spcBef>
                <a:spcPts val="1800"/>
              </a:spcBef>
              <a:buFont typeface="Arial" panose="020B0604020202020204" pitchFamily="34" charset="0"/>
              <a:buChar char="•"/>
            </a:pPr>
            <a:r>
              <a:rPr lang="en-US" sz="2800" dirty="0">
                <a:latin typeface="+mj-lt"/>
              </a:rPr>
              <a:t>Preliminary discussions were held with the DGS Office of Real Estate regarding future relocation from State Center in Baltimore. </a:t>
            </a:r>
          </a:p>
          <a:p>
            <a:pPr marL="457200" indent="-457200">
              <a:spcBef>
                <a:spcPts val="1800"/>
              </a:spcBef>
              <a:buFont typeface="Arial" panose="020B0604020202020204" pitchFamily="34" charset="0"/>
              <a:buChar char="•"/>
            </a:pPr>
            <a:r>
              <a:rPr lang="en-US" sz="2800" dirty="0">
                <a:latin typeface="+mj-lt"/>
              </a:rPr>
              <a:t>The State Center complex is scheduled to be demolished in the near future to make way for new real estate development.</a:t>
            </a:r>
          </a:p>
          <a:p>
            <a:pPr marL="457200" indent="-457200">
              <a:spcBef>
                <a:spcPts val="1800"/>
              </a:spcBef>
              <a:buFont typeface="Arial" panose="020B0604020202020204" pitchFamily="34" charset="0"/>
              <a:buChar char="•"/>
            </a:pPr>
            <a:r>
              <a:rPr lang="en-US" sz="2800" dirty="0">
                <a:latin typeface="+mj-lt"/>
              </a:rPr>
              <a:t>DGS is working with </a:t>
            </a:r>
            <a:r>
              <a:rPr lang="en-US" sz="2800" i="1" dirty="0">
                <a:latin typeface="+mj-lt"/>
              </a:rPr>
              <a:t>all</a:t>
            </a:r>
            <a:r>
              <a:rPr lang="en-US" sz="2800" dirty="0">
                <a:latin typeface="+mj-lt"/>
              </a:rPr>
              <a:t> State Center agencies to identify suitable locations for relocation in the city of Baltimore, between 40th street to the north and Pratt Street to the south. </a:t>
            </a:r>
          </a:p>
        </p:txBody>
      </p:sp>
      <p:sp>
        <p:nvSpPr>
          <p:cNvPr id="13" name="Rectangle 12">
            <a:extLst>
              <a:ext uri="{FF2B5EF4-FFF2-40B4-BE49-F238E27FC236}">
                <a16:creationId xmlns:a16="http://schemas.microsoft.com/office/drawing/2014/main" id="{CA1CB5F4-76B0-0941-9381-3257B5A7BB4F}"/>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3443450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980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63910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TAM Regulatory Updates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0" name="Rectangle 9">
            <a:extLst>
              <a:ext uri="{FF2B5EF4-FFF2-40B4-BE49-F238E27FC236}">
                <a16:creationId xmlns:a16="http://schemas.microsoft.com/office/drawing/2014/main" id="{EC40761B-6209-D242-83B1-D449441B21C5}"/>
              </a:ext>
            </a:extLst>
          </p:cNvPr>
          <p:cNvSpPr/>
          <p:nvPr/>
        </p:nvSpPr>
        <p:spPr>
          <a:xfrm>
            <a:off x="848182" y="2307610"/>
            <a:ext cx="10655530" cy="3339376"/>
          </a:xfrm>
          <a:prstGeom prst="rect">
            <a:avLst/>
          </a:prstGeom>
        </p:spPr>
        <p:txBody>
          <a:bodyPr wrap="square">
            <a:spAutoFit/>
          </a:bodyPr>
          <a:lstStyle/>
          <a:p>
            <a:pPr marL="342900" indent="-342900">
              <a:spcBef>
                <a:spcPts val="1800"/>
              </a:spcBef>
              <a:buFont typeface="Arial" panose="020B0604020202020204" pitchFamily="34" charset="0"/>
              <a:buChar char="•"/>
            </a:pPr>
            <a:r>
              <a:rPr lang="en-US" sz="2800" dirty="0">
                <a:latin typeface="+mj-lt"/>
              </a:rPr>
              <a:t>Travis Dougherty continues to serve DAC as a representative of the National Association of State Relay Administration (NASRA). </a:t>
            </a:r>
          </a:p>
          <a:p>
            <a:pPr marL="342900" indent="-342900">
              <a:spcBef>
                <a:spcPts val="1800"/>
              </a:spcBef>
              <a:buFont typeface="Arial" panose="020B0604020202020204" pitchFamily="34" charset="0"/>
              <a:buChar char="•"/>
            </a:pPr>
            <a:r>
              <a:rPr lang="en-US" sz="2800" dirty="0">
                <a:latin typeface="+mj-lt"/>
              </a:rPr>
              <a:t>TAM continues to work on issues relating to Real-time Text (RTT). Conversations are ongoing between TAM, TDI, NAD and NASRA about the next steps in our effort to launch RTT relay services. TAM requested and NASRA agreed to draft a letter to the FCC asking for them to move on to the second phase of their RTT rulemaking. </a:t>
            </a:r>
          </a:p>
        </p:txBody>
      </p:sp>
      <p:sp>
        <p:nvSpPr>
          <p:cNvPr id="13" name="Rectangle 12">
            <a:extLst>
              <a:ext uri="{FF2B5EF4-FFF2-40B4-BE49-F238E27FC236}">
                <a16:creationId xmlns:a16="http://schemas.microsoft.com/office/drawing/2014/main" id="{CA1CB5F4-76B0-0941-9381-3257B5A7BB4F}"/>
              </a:ext>
            </a:extLst>
          </p:cNvPr>
          <p:cNvSpPr/>
          <p:nvPr/>
        </p:nvSpPr>
        <p:spPr>
          <a:xfrm>
            <a:off x="1050667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ea typeface="Calibri" panose="020F0502020204030204" pitchFamily="34" charset="0"/>
                <a:cs typeface="Times New Roman" panose="02020603050405020304" pitchFamily="18" charset="0"/>
              </a:rPr>
              <a:t>October 15</a:t>
            </a:r>
            <a:r>
              <a:rPr lang="en-US" sz="1600" dirty="0">
                <a:solidFill>
                  <a:schemeClr val="bg1">
                    <a:lumMod val="75000"/>
                  </a:schemeClr>
                </a:solidFill>
                <a:latin typeface="+mj-lt"/>
                <a:ea typeface="Calibri" panose="020F0502020204030204" pitchFamily="34" charset="0"/>
                <a:cs typeface="Times New Roman" panose="02020603050405020304" pitchFamily="18" charset="0"/>
              </a:rPr>
              <a:t>, 2021</a:t>
            </a:r>
          </a:p>
        </p:txBody>
      </p:sp>
    </p:spTree>
    <p:extLst>
      <p:ext uri="{BB962C8B-B14F-4D97-AF65-F5344CB8AC3E}">
        <p14:creationId xmlns:p14="http://schemas.microsoft.com/office/powerpoint/2010/main" val="629615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630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Finance Manager Report</a:t>
            </a:r>
          </a:p>
          <a:p>
            <a:pPr algn="ctr"/>
            <a:r>
              <a:rPr lang="en-US" sz="4800" dirty="0">
                <a:latin typeface="Arial" panose="020B0604020202020204" pitchFamily="34" charset="0"/>
                <a:cs typeface="Arial" panose="020B0604020202020204" pitchFamily="34" charset="0"/>
              </a:rPr>
              <a:t>Leslie Hannibal</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TAM Finance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Leslie.hannibal2@maryland.gov | 443-767-6971 (office)</a:t>
            </a:r>
          </a:p>
        </p:txBody>
      </p:sp>
      <p:pic>
        <p:nvPicPr>
          <p:cNvPr id="8" name="Picture 7" descr="Logo&#10;&#10;Description automatically generated">
            <a:extLst>
              <a:ext uri="{FF2B5EF4-FFF2-40B4-BE49-F238E27FC236}">
                <a16:creationId xmlns:a16="http://schemas.microsoft.com/office/drawing/2014/main" id="{79CDD29A-848F-884C-A1FF-519C8DA137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1773629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E5DEE280275E41A7589FFEE718065D" ma:contentTypeVersion="5" ma:contentTypeDescription="Create a new document." ma:contentTypeScope="" ma:versionID="927b621c7ac90f262833e1115519f4e9">
  <xsd:schema xmlns:xsd="http://www.w3.org/2001/XMLSchema" xmlns:xs="http://www.w3.org/2001/XMLSchema" xmlns:p="http://schemas.microsoft.com/office/2006/metadata/properties" xmlns:ns1="http://schemas.microsoft.com/sharepoint/v3" targetNamespace="http://schemas.microsoft.com/office/2006/metadata/properties" ma:root="true" ma:fieldsID="789afcfbbc3e7d90a66af169ba72170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B9A6A88-8E89-4555-973A-9FEFF7D80D0D}"/>
</file>

<file path=customXml/itemProps2.xml><?xml version="1.0" encoding="utf-8"?>
<ds:datastoreItem xmlns:ds="http://schemas.openxmlformats.org/officeDocument/2006/customXml" ds:itemID="{BD7D1EC4-7DDF-44FF-9F01-1F75F8F56C68}"/>
</file>

<file path=customXml/itemProps3.xml><?xml version="1.0" encoding="utf-8"?>
<ds:datastoreItem xmlns:ds="http://schemas.openxmlformats.org/officeDocument/2006/customXml" ds:itemID="{577C3E1A-7574-45AD-A318-572F2ADAFD27}"/>
</file>

<file path=docProps/app.xml><?xml version="1.0" encoding="utf-8"?>
<Properties xmlns="http://schemas.openxmlformats.org/officeDocument/2006/extended-properties" xmlns:vt="http://schemas.openxmlformats.org/officeDocument/2006/docPropsVTypes">
  <TotalTime>1212</TotalTime>
  <Words>4532</Words>
  <Application>Microsoft Macintosh PowerPoint</Application>
  <PresentationFormat>Widescreen</PresentationFormat>
  <Paragraphs>1400</Paragraphs>
  <Slides>58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Levush</dc:creator>
  <cp:lastModifiedBy>Renee Landis</cp:lastModifiedBy>
  <cp:revision>210</cp:revision>
  <dcterms:created xsi:type="dcterms:W3CDTF">2021-01-05T20:52:56Z</dcterms:created>
  <dcterms:modified xsi:type="dcterms:W3CDTF">2021-10-14T19:23:16Z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0x0101008DE5DEE280275E41A7589FFEE718065D</vt:lpwstr>
  </property>
</Properties>
</file>