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3.xml" ContentType="application/vnd.openxmlformats-officedocument.theme+xml"/>
  <Override PartName="/ppt/theme/theme2.xml" ContentType="application/vnd.openxmlformats-officedocument.theme+xml"/>
  <Override PartName="/ppt/charts/chart6.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257" r:id="rId3"/>
    <p:sldId id="290" r:id="rId4"/>
    <p:sldId id="313" r:id="rId5"/>
    <p:sldId id="342" r:id="rId6"/>
    <p:sldId id="269" r:id="rId7"/>
    <p:sldId id="264" r:id="rId8"/>
    <p:sldId id="350" r:id="rId9"/>
    <p:sldId id="351" r:id="rId10"/>
    <p:sldId id="352" r:id="rId11"/>
    <p:sldId id="324" r:id="rId12"/>
    <p:sldId id="298" r:id="rId13"/>
    <p:sldId id="343" r:id="rId14"/>
    <p:sldId id="344" r:id="rId15"/>
    <p:sldId id="299" r:id="rId16"/>
    <p:sldId id="345" r:id="rId17"/>
    <p:sldId id="346" r:id="rId18"/>
    <p:sldId id="271" r:id="rId19"/>
    <p:sldId id="265" r:id="rId20"/>
    <p:sldId id="280" r:id="rId21"/>
    <p:sldId id="286" r:id="rId22"/>
    <p:sldId id="304" r:id="rId23"/>
    <p:sldId id="302" r:id="rId24"/>
    <p:sldId id="319" r:id="rId25"/>
    <p:sldId id="338" r:id="rId26"/>
    <p:sldId id="320" r:id="rId27"/>
    <p:sldId id="321" r:id="rId28"/>
    <p:sldId id="270" r:id="rId29"/>
    <p:sldId id="266" r:id="rId30"/>
    <p:sldId id="334" r:id="rId31"/>
    <p:sldId id="272" r:id="rId32"/>
    <p:sldId id="312" r:id="rId33"/>
    <p:sldId id="314" r:id="rId34"/>
    <p:sldId id="288" r:id="rId35"/>
    <p:sldId id="336" r:id="rId36"/>
    <p:sldId id="335" r:id="rId37"/>
    <p:sldId id="274" r:id="rId38"/>
    <p:sldId id="267" r:id="rId39"/>
    <p:sldId id="259" r:id="rId40"/>
    <p:sldId id="275" r:id="rId41"/>
    <p:sldId id="276" r:id="rId42"/>
    <p:sldId id="277" r:id="rId43"/>
    <p:sldId id="278" r:id="rId44"/>
    <p:sldId id="279" r:id="rId45"/>
    <p:sldId id="289" r:id="rId46"/>
    <p:sldId id="339" r:id="rId47"/>
    <p:sldId id="340" r:id="rId48"/>
    <p:sldId id="341" r:id="rId49"/>
    <p:sldId id="273" r:id="rId50"/>
    <p:sldId id="26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339"/>
    <a:srgbClr val="F7BC26"/>
    <a:srgbClr val="FF00FF"/>
    <a:srgbClr val="F5F5F5"/>
    <a:srgbClr val="F8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2"/>
    <p:restoredTop sz="86364"/>
  </p:normalViewPr>
  <p:slideViewPr>
    <p:cSldViewPr snapToGrid="0" snapToObjects="1">
      <p:cViewPr varScale="1">
        <p:scale>
          <a:sx n="80" d="100"/>
          <a:sy n="80" d="100"/>
        </p:scale>
        <p:origin x="1344"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rdanlevush/Desktop/Devaney/MRH-495%20GABTR%20Powerpoint%20January/r1/TAM-USTF%20FINANCIAL%20STATEMEN-FY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rdanlevush/Desktop/Devaney/MRH-495%20GABTR%20Powerpoint%20January/r1/TAM-USTF%20FINANCIAL%20STATEMEN-FY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Chart!$B$3</c:f>
              <c:strCache>
                <c:ptCount val="1"/>
                <c:pt idx="0">
                  <c:v>Revenue</c:v>
                </c:pt>
              </c:strCache>
            </c:strRef>
          </c:tx>
          <c:spPr>
            <a:solidFill>
              <a:srgbClr val="C113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Chart!$C$2:$G$2</c:f>
              <c:strCache>
                <c:ptCount val="5"/>
                <c:pt idx="0">
                  <c:v>FY20</c:v>
                </c:pt>
                <c:pt idx="2">
                  <c:v>FY21</c:v>
                </c:pt>
                <c:pt idx="4">
                  <c:v>FY22</c:v>
                </c:pt>
              </c:strCache>
            </c:strRef>
          </c:cat>
          <c:val>
            <c:numRef>
              <c:f>Chart!$C$3:$G$3</c:f>
              <c:numCache>
                <c:formatCode>General</c:formatCode>
                <c:ptCount val="5"/>
                <c:pt idx="0" formatCode="#,##0">
                  <c:v>13261817</c:v>
                </c:pt>
                <c:pt idx="2" formatCode="#,##0">
                  <c:v>12410929</c:v>
                </c:pt>
                <c:pt idx="4" formatCode="_(* #,##0_);_(* \(#,##0\);_(* &quot;-&quot;??_);_(@_)">
                  <c:v>12465781.779999997</c:v>
                </c:pt>
              </c:numCache>
            </c:numRef>
          </c:val>
          <c:extLst>
            <c:ext xmlns:c16="http://schemas.microsoft.com/office/drawing/2014/chart" uri="{C3380CC4-5D6E-409C-BE32-E72D297353CC}">
              <c16:uniqueId val="{00000000-5FC4-8647-A908-6AA6587D67F6}"/>
            </c:ext>
          </c:extLst>
        </c:ser>
        <c:ser>
          <c:idx val="1"/>
          <c:order val="1"/>
          <c:tx>
            <c:strRef>
              <c:f>Chart!$B$4</c:f>
              <c:strCache>
                <c:ptCount val="1"/>
                <c:pt idx="0">
                  <c:v>Expenditures</c:v>
                </c:pt>
              </c:strCache>
            </c:strRef>
          </c:tx>
          <c:spPr>
            <a:solidFill>
              <a:srgbClr val="F7BC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Chart!$C$2:$G$2</c:f>
              <c:strCache>
                <c:ptCount val="5"/>
                <c:pt idx="0">
                  <c:v>FY20</c:v>
                </c:pt>
                <c:pt idx="2">
                  <c:v>FY21</c:v>
                </c:pt>
                <c:pt idx="4">
                  <c:v>FY22</c:v>
                </c:pt>
              </c:strCache>
            </c:strRef>
          </c:cat>
          <c:val>
            <c:numRef>
              <c:f>Chart!$C$4:$G$4</c:f>
              <c:numCache>
                <c:formatCode>General</c:formatCode>
                <c:ptCount val="5"/>
                <c:pt idx="0">
                  <c:v>3340493</c:v>
                </c:pt>
                <c:pt idx="2">
                  <c:v>3633265</c:v>
                </c:pt>
                <c:pt idx="4" formatCode="_(* #,##0_);_(* \(#,##0\);_(* &quot;-&quot;??_);_(@_)">
                  <c:v>1111034.04</c:v>
                </c:pt>
              </c:numCache>
            </c:numRef>
          </c:val>
          <c:extLst>
            <c:ext xmlns:c16="http://schemas.microsoft.com/office/drawing/2014/chart" uri="{C3380CC4-5D6E-409C-BE32-E72D297353CC}">
              <c16:uniqueId val="{00000001-5FC4-8647-A908-6AA6587D67F6}"/>
            </c:ext>
          </c:extLst>
        </c:ser>
        <c:ser>
          <c:idx val="2"/>
          <c:order val="2"/>
          <c:tx>
            <c:strRef>
              <c:f>Chart!$B$5</c:f>
              <c:strCache>
                <c:ptCount val="1"/>
                <c:pt idx="0">
                  <c:v>Appropriated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Chart!$C$2:$G$2</c:f>
              <c:strCache>
                <c:ptCount val="5"/>
                <c:pt idx="0">
                  <c:v>FY20</c:v>
                </c:pt>
                <c:pt idx="2">
                  <c:v>FY21</c:v>
                </c:pt>
                <c:pt idx="4">
                  <c:v>FY22</c:v>
                </c:pt>
              </c:strCache>
            </c:strRef>
          </c:cat>
          <c:val>
            <c:numRef>
              <c:f>Chart!$C$5:$G$5</c:f>
              <c:numCache>
                <c:formatCode>General</c:formatCode>
                <c:ptCount val="5"/>
                <c:pt idx="0">
                  <c:v>4558184</c:v>
                </c:pt>
                <c:pt idx="2">
                  <c:v>3384520</c:v>
                </c:pt>
                <c:pt idx="4">
                  <c:v>5191732</c:v>
                </c:pt>
              </c:numCache>
            </c:numRef>
          </c:val>
          <c:extLst>
            <c:ext xmlns:c16="http://schemas.microsoft.com/office/drawing/2014/chart" uri="{C3380CC4-5D6E-409C-BE32-E72D297353CC}">
              <c16:uniqueId val="{00000002-5FC4-8647-A908-6AA6587D67F6}"/>
            </c:ext>
          </c:extLst>
        </c:ser>
        <c:dLbls>
          <c:dLblPos val="outEnd"/>
          <c:showLegendKey val="0"/>
          <c:showVal val="1"/>
          <c:showCatName val="0"/>
          <c:showSerName val="0"/>
          <c:showPercent val="0"/>
          <c:showBubbleSize val="0"/>
        </c:dLbls>
        <c:gapWidth val="74"/>
        <c:overlap val="-77"/>
        <c:axId val="1653123247"/>
        <c:axId val="1653124079"/>
      </c:barChart>
      <c:catAx>
        <c:axId val="165312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653124079"/>
        <c:crosses val="autoZero"/>
        <c:auto val="1"/>
        <c:lblAlgn val="ctr"/>
        <c:lblOffset val="100"/>
        <c:noMultiLvlLbl val="0"/>
      </c:catAx>
      <c:valAx>
        <c:axId val="1653124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3123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Chart!$I$3</c:f>
              <c:strCache>
                <c:ptCount val="1"/>
                <c:pt idx="0">
                  <c:v>Revenue</c:v>
                </c:pt>
              </c:strCache>
            </c:strRef>
          </c:tx>
          <c:spPr>
            <a:solidFill>
              <a:srgbClr val="C11339"/>
            </a:solidFill>
            <a:ln>
              <a:noFill/>
            </a:ln>
            <a:effectLst/>
          </c:spPr>
          <c:invertIfNegative val="0"/>
          <c:dLbls>
            <c:dLbl>
              <c:idx val="0"/>
              <c:layout>
                <c:manualLayout>
                  <c:x val="0"/>
                  <c:y val="4.74195386923798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1E-C74F-9C05-C09BFDDD1EF8}"/>
                </c:ext>
              </c:extLst>
            </c:dLbl>
            <c:dLbl>
              <c:idx val="2"/>
              <c:layout>
                <c:manualLayout>
                  <c:x val="0"/>
                  <c:y val="-1.16687797331720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1E-C74F-9C05-C09BFDDD1EF8}"/>
                </c:ext>
              </c:extLst>
            </c:dLbl>
            <c:dLbl>
              <c:idx val="4"/>
              <c:layout>
                <c:manualLayout>
                  <c:x val="0"/>
                  <c:y val="-1.16687797331725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1E-C74F-9C05-C09BFDDD1EF8}"/>
                </c:ext>
              </c:extLst>
            </c:dLbl>
            <c:dLbl>
              <c:idx val="6"/>
              <c:layout>
                <c:manualLayout>
                  <c:x val="0"/>
                  <c:y val="4.74195386923796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1E-C74F-9C05-C09BFDDD1EF8}"/>
                </c:ext>
              </c:extLst>
            </c:dLbl>
            <c:dLbl>
              <c:idx val="8"/>
              <c:layout>
                <c:manualLayout>
                  <c:x val="0"/>
                  <c:y val="1.06507857117932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1E-C74F-9C05-C09BFDDD1EF8}"/>
                </c:ext>
              </c:extLst>
            </c:dLbl>
            <c:dLbl>
              <c:idx val="10"/>
              <c:layout>
                <c:manualLayout>
                  <c:x val="-1.6150826903255519E-16"/>
                  <c:y val="1.3528665976527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1E-C74F-9C05-C09BFDDD1E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Chart!$J$2:$T$2</c:f>
              <c:strCache>
                <c:ptCount val="11"/>
                <c:pt idx="0">
                  <c:v>FY22</c:v>
                </c:pt>
                <c:pt idx="2">
                  <c:v>FY23</c:v>
                </c:pt>
                <c:pt idx="4">
                  <c:v>FY24</c:v>
                </c:pt>
                <c:pt idx="6">
                  <c:v>FY25</c:v>
                </c:pt>
                <c:pt idx="8">
                  <c:v>FY26</c:v>
                </c:pt>
                <c:pt idx="10">
                  <c:v>FY27</c:v>
                </c:pt>
              </c:strCache>
            </c:strRef>
          </c:cat>
          <c:val>
            <c:numRef>
              <c:f>Chart!$J$3:$T$3</c:f>
              <c:numCache>
                <c:formatCode>General</c:formatCode>
                <c:ptCount val="11"/>
                <c:pt idx="0" formatCode="_(* #,##0.00_);_(* \(#,##0.00\);_(* &quot;-&quot;??_);_(@_)">
                  <c:v>10730367</c:v>
                </c:pt>
                <c:pt idx="2" formatCode="_(* #,##0.00_);_(* \(#,##0.00\);_(* &quot;-&quot;??_);_(@_)">
                  <c:v>8894297</c:v>
                </c:pt>
                <c:pt idx="4" formatCode="_(* #,##0.00_);_(* \(#,##0.00\);_(* &quot;-&quot;??_);_(@_)">
                  <c:v>7041227</c:v>
                </c:pt>
                <c:pt idx="6" formatCode="_(* #,##0.00_);_(* \(#,##0.00\);_(* &quot;-&quot;??_);_(@_)">
                  <c:v>5038157</c:v>
                </c:pt>
                <c:pt idx="8" formatCode="_(* #,##0.00_);_(* \(#,##0.00\);_(* &quot;-&quot;??_);_(@_)">
                  <c:v>3035087</c:v>
                </c:pt>
                <c:pt idx="10" formatCode="_(* #,##0.00_);_(* \(#,##0.00\);_(* &quot;-&quot;??_);_(@_)">
                  <c:v>1032017</c:v>
                </c:pt>
              </c:numCache>
            </c:numRef>
          </c:val>
          <c:extLst>
            <c:ext xmlns:c16="http://schemas.microsoft.com/office/drawing/2014/chart" uri="{C3380CC4-5D6E-409C-BE32-E72D297353CC}">
              <c16:uniqueId val="{00000000-5F1E-C74F-9C05-C09BFDDD1EF8}"/>
            </c:ext>
          </c:extLst>
        </c:ser>
        <c:ser>
          <c:idx val="1"/>
          <c:order val="1"/>
          <c:tx>
            <c:strRef>
              <c:f>Chart!$I$4</c:f>
              <c:strCache>
                <c:ptCount val="1"/>
                <c:pt idx="0">
                  <c:v>Expenditures</c:v>
                </c:pt>
              </c:strCache>
            </c:strRef>
          </c:tx>
          <c:spPr>
            <a:solidFill>
              <a:srgbClr val="F7BC26"/>
            </a:solidFill>
            <a:ln>
              <a:noFill/>
            </a:ln>
            <a:effectLst/>
          </c:spPr>
          <c:invertIfNegative val="0"/>
          <c:dLbls>
            <c:dLbl>
              <c:idx val="0"/>
              <c:layout>
                <c:manualLayout>
                  <c:x val="-2.0188533629069398E-17"/>
                  <c:y val="7.6963697905156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1E-C74F-9C05-C09BFDDD1EF8}"/>
                </c:ext>
              </c:extLst>
            </c:dLbl>
            <c:dLbl>
              <c:idx val="2"/>
              <c:layout>
                <c:manualLayout>
                  <c:x val="-4.0377067258138797E-17"/>
                  <c:y val="1.06507857117932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1E-C74F-9C05-C09BFDDD1EF8}"/>
                </c:ext>
              </c:extLst>
            </c:dLbl>
            <c:dLbl>
              <c:idx val="4"/>
              <c:layout>
                <c:manualLayout>
                  <c:x val="0"/>
                  <c:y val="7.6963697905156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1E-C74F-9C05-C09BFDDD1EF8}"/>
                </c:ext>
              </c:extLst>
            </c:dLbl>
            <c:dLbl>
              <c:idx val="6"/>
              <c:layout>
                <c:manualLayout>
                  <c:x val="-8.0754134516277593E-17"/>
                  <c:y val="7.6963697905156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1E-C74F-9C05-C09BFDDD1EF8}"/>
                </c:ext>
              </c:extLst>
            </c:dLbl>
            <c:dLbl>
              <c:idx val="8"/>
              <c:layout>
                <c:manualLayout>
                  <c:x val="0"/>
                  <c:y val="7.6963697905156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1E-C74F-9C05-C09BFDDD1EF8}"/>
                </c:ext>
              </c:extLst>
            </c:dLbl>
            <c:dLbl>
              <c:idx val="10"/>
              <c:layout>
                <c:manualLayout>
                  <c:x val="0"/>
                  <c:y val="4.7419538692380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1E-C74F-9C05-C09BFDDD1E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Chart!$J$2:$T$2</c:f>
              <c:strCache>
                <c:ptCount val="11"/>
                <c:pt idx="0">
                  <c:v>FY22</c:v>
                </c:pt>
                <c:pt idx="2">
                  <c:v>FY23</c:v>
                </c:pt>
                <c:pt idx="4">
                  <c:v>FY24</c:v>
                </c:pt>
                <c:pt idx="6">
                  <c:v>FY25</c:v>
                </c:pt>
                <c:pt idx="8">
                  <c:v>FY26</c:v>
                </c:pt>
                <c:pt idx="10">
                  <c:v>FY27</c:v>
                </c:pt>
              </c:strCache>
            </c:strRef>
          </c:cat>
          <c:val>
            <c:numRef>
              <c:f>Chart!$J$4:$T$4</c:f>
              <c:numCache>
                <c:formatCode>General</c:formatCode>
                <c:ptCount val="11"/>
                <c:pt idx="0">
                  <c:v>3431173</c:v>
                </c:pt>
                <c:pt idx="2">
                  <c:v>3431173</c:v>
                </c:pt>
                <c:pt idx="4">
                  <c:v>3431173</c:v>
                </c:pt>
                <c:pt idx="6">
                  <c:v>3431173</c:v>
                </c:pt>
                <c:pt idx="8">
                  <c:v>3431173</c:v>
                </c:pt>
                <c:pt idx="10">
                  <c:v>3431173</c:v>
                </c:pt>
              </c:numCache>
            </c:numRef>
          </c:val>
          <c:extLst>
            <c:ext xmlns:c16="http://schemas.microsoft.com/office/drawing/2014/chart" uri="{C3380CC4-5D6E-409C-BE32-E72D297353CC}">
              <c16:uniqueId val="{00000001-5F1E-C74F-9C05-C09BFDDD1EF8}"/>
            </c:ext>
          </c:extLst>
        </c:ser>
        <c:dLbls>
          <c:dLblPos val="inEnd"/>
          <c:showLegendKey val="0"/>
          <c:showVal val="1"/>
          <c:showCatName val="0"/>
          <c:showSerName val="0"/>
          <c:showPercent val="0"/>
          <c:showBubbleSize val="0"/>
        </c:dLbls>
        <c:gapWidth val="0"/>
        <c:overlap val="-100"/>
        <c:axId val="1585969391"/>
        <c:axId val="1585973135"/>
      </c:barChart>
      <c:catAx>
        <c:axId val="158596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585973135"/>
        <c:crosses val="autoZero"/>
        <c:auto val="1"/>
        <c:lblAlgn val="ctr"/>
        <c:lblOffset val="100"/>
        <c:noMultiLvlLbl val="0"/>
      </c:catAx>
      <c:valAx>
        <c:axId val="1585973135"/>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596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83086698247241E-2"/>
          <c:y val="3.1373148214170511E-2"/>
          <c:w val="0.9422542099190403"/>
          <c:h val="0.82612018258390418"/>
        </c:manualLayout>
      </c:layout>
      <c:lineChart>
        <c:grouping val="standard"/>
        <c:varyColors val="0"/>
        <c:ser>
          <c:idx val="1"/>
          <c:order val="1"/>
          <c:tx>
            <c:strRef>
              <c:f>'new TRS and CTS PPT tab'!$D$62</c:f>
              <c:strCache>
                <c:ptCount val="1"/>
                <c:pt idx="0">
                  <c:v>PctAnsIn10</c:v>
                </c:pt>
              </c:strCache>
            </c:strRef>
          </c:tx>
          <c:spPr>
            <a:ln w="34925">
              <a:solidFill>
                <a:srgbClr val="C11339"/>
              </a:solidFill>
            </a:ln>
          </c:spPr>
          <c:marker>
            <c:spPr>
              <a:solidFill>
                <a:srgbClr val="C11339"/>
              </a:solidFill>
              <a:ln>
                <a:solidFill>
                  <a:srgbClr val="C11339"/>
                </a:solidFill>
              </a:ln>
            </c:spPr>
          </c:marker>
          <c:cat>
            <c:numRef>
              <c:f>'new TRS and CTS PPT tab'!$B$63:$B$86</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tab'!$D$63:$D$86</c:f>
              <c:numCache>
                <c:formatCode>General</c:formatCode>
                <c:ptCount val="24"/>
                <c:pt idx="0">
                  <c:v>93</c:v>
                </c:pt>
                <c:pt idx="1">
                  <c:v>92</c:v>
                </c:pt>
                <c:pt idx="2">
                  <c:v>93</c:v>
                </c:pt>
                <c:pt idx="3">
                  <c:v>93</c:v>
                </c:pt>
                <c:pt idx="4">
                  <c:v>96</c:v>
                </c:pt>
                <c:pt idx="5">
                  <c:v>96</c:v>
                </c:pt>
                <c:pt idx="6">
                  <c:v>97</c:v>
                </c:pt>
                <c:pt idx="7">
                  <c:v>96</c:v>
                </c:pt>
                <c:pt idx="8">
                  <c:v>93</c:v>
                </c:pt>
                <c:pt idx="9">
                  <c:v>95</c:v>
                </c:pt>
                <c:pt idx="10">
                  <c:v>91</c:v>
                </c:pt>
                <c:pt idx="11">
                  <c:v>90</c:v>
                </c:pt>
                <c:pt idx="12">
                  <c:v>91</c:v>
                </c:pt>
                <c:pt idx="13">
                  <c:v>88</c:v>
                </c:pt>
                <c:pt idx="14">
                  <c:v>84</c:v>
                </c:pt>
                <c:pt idx="15">
                  <c:v>88</c:v>
                </c:pt>
                <c:pt idx="16">
                  <c:v>93</c:v>
                </c:pt>
                <c:pt idx="17">
                  <c:v>93</c:v>
                </c:pt>
                <c:pt idx="18">
                  <c:v>93</c:v>
                </c:pt>
                <c:pt idx="19">
                  <c:v>90</c:v>
                </c:pt>
                <c:pt idx="20">
                  <c:v>93</c:v>
                </c:pt>
                <c:pt idx="21">
                  <c:v>88</c:v>
                </c:pt>
                <c:pt idx="22">
                  <c:v>81</c:v>
                </c:pt>
                <c:pt idx="23">
                  <c:v>91</c:v>
                </c:pt>
              </c:numCache>
            </c:numRef>
          </c:val>
          <c:smooth val="0"/>
          <c:extLst>
            <c:ext xmlns:c16="http://schemas.microsoft.com/office/drawing/2014/chart" uri="{C3380CC4-5D6E-409C-BE32-E72D297353CC}">
              <c16:uniqueId val="{00000000-8CF0-734E-A982-DCBC73545BAF}"/>
            </c:ext>
          </c:extLst>
        </c:ser>
        <c:dLbls>
          <c:showLegendKey val="0"/>
          <c:showVal val="0"/>
          <c:showCatName val="0"/>
          <c:showSerName val="0"/>
          <c:showPercent val="0"/>
          <c:showBubbleSize val="0"/>
        </c:dLbls>
        <c:marker val="1"/>
        <c:smooth val="0"/>
        <c:axId val="154280704"/>
        <c:axId val="154282240"/>
        <c:extLst>
          <c:ext xmlns:c15="http://schemas.microsoft.com/office/drawing/2012/chart" uri="{02D57815-91ED-43cb-92C2-25804820EDAC}">
            <c15:filteredLineSeries>
              <c15:ser>
                <c:idx val="0"/>
                <c:order val="0"/>
                <c:tx>
                  <c:strRef>
                    <c:extLst>
                      <c:ext uri="{02D57815-91ED-43cb-92C2-25804820EDAC}">
                        <c15:formulaRef>
                          <c15:sqref>'new TRS and CTS PPT tab'!$C$62</c15:sqref>
                        </c15:formulaRef>
                      </c:ext>
                    </c:extLst>
                    <c:strCache>
                      <c:ptCount val="1"/>
                      <c:pt idx="0">
                        <c:v>AvgAnSec</c:v>
                      </c:pt>
                    </c:strCache>
                  </c:strRef>
                </c:tx>
                <c:cat>
                  <c:numRef>
                    <c:extLst>
                      <c:ext uri="{02D57815-91ED-43cb-92C2-25804820EDAC}">
                        <c15:formulaRef>
                          <c15:sqref>'new TRS and CTS PPT tab'!$B$63:$B$86</c15:sqref>
                        </c15:formulaRef>
                      </c:ext>
                    </c:extLst>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extLst>
                      <c:ext uri="{02D57815-91ED-43cb-92C2-25804820EDAC}">
                        <c15:formulaRef>
                          <c15:sqref>'new TRS and CTS PPT tab'!$C$63:$C$86</c15:sqref>
                        </c15:formulaRef>
                      </c:ext>
                    </c:extLst>
                    <c:numCache>
                      <c:formatCode>General</c:formatCode>
                      <c:ptCount val="24"/>
                      <c:pt idx="0">
                        <c:v>1.2</c:v>
                      </c:pt>
                      <c:pt idx="1">
                        <c:v>1.5</c:v>
                      </c:pt>
                      <c:pt idx="2">
                        <c:v>1.4</c:v>
                      </c:pt>
                      <c:pt idx="3">
                        <c:v>1.6</c:v>
                      </c:pt>
                      <c:pt idx="4">
                        <c:v>0.8</c:v>
                      </c:pt>
                      <c:pt idx="5">
                        <c:v>0.9</c:v>
                      </c:pt>
                      <c:pt idx="6">
                        <c:v>0.7</c:v>
                      </c:pt>
                      <c:pt idx="7">
                        <c:v>0.7</c:v>
                      </c:pt>
                      <c:pt idx="8">
                        <c:v>1.3</c:v>
                      </c:pt>
                      <c:pt idx="9">
                        <c:v>0.9</c:v>
                      </c:pt>
                      <c:pt idx="10">
                        <c:v>1.9</c:v>
                      </c:pt>
                      <c:pt idx="11">
                        <c:v>2</c:v>
                      </c:pt>
                      <c:pt idx="12">
                        <c:v>1.9</c:v>
                      </c:pt>
                      <c:pt idx="13">
                        <c:v>2.5</c:v>
                      </c:pt>
                      <c:pt idx="14">
                        <c:v>3.5</c:v>
                      </c:pt>
                      <c:pt idx="15">
                        <c:v>2.7</c:v>
                      </c:pt>
                      <c:pt idx="16">
                        <c:v>1.6</c:v>
                      </c:pt>
                      <c:pt idx="17">
                        <c:v>1.5</c:v>
                      </c:pt>
                      <c:pt idx="18">
                        <c:v>1.3</c:v>
                      </c:pt>
                      <c:pt idx="19">
                        <c:v>2</c:v>
                      </c:pt>
                      <c:pt idx="20">
                        <c:v>1.7</c:v>
                      </c:pt>
                      <c:pt idx="21">
                        <c:v>2.1</c:v>
                      </c:pt>
                      <c:pt idx="22">
                        <c:v>3.9</c:v>
                      </c:pt>
                      <c:pt idx="23">
                        <c:v>1.8</c:v>
                      </c:pt>
                    </c:numCache>
                  </c:numRef>
                </c:val>
                <c:smooth val="0"/>
                <c:extLst>
                  <c:ext xmlns:c16="http://schemas.microsoft.com/office/drawing/2014/chart" uri="{C3380CC4-5D6E-409C-BE32-E72D297353CC}">
                    <c16:uniqueId val="{00000001-8CF0-734E-A982-DCBC73545BAF}"/>
                  </c:ext>
                </c:extLst>
              </c15:ser>
            </c15:filteredLineSeries>
          </c:ext>
        </c:extLst>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max val="100"/>
          <c:min val="0"/>
        </c:scaling>
        <c:delete val="0"/>
        <c:axPos val="l"/>
        <c:majorGridlines/>
        <c:numFmt formatCode="#,##0" sourceLinked="0"/>
        <c:majorTickMark val="none"/>
        <c:minorTickMark val="none"/>
        <c:tickLblPos val="nextTo"/>
        <c:crossAx val="154280704"/>
        <c:crosses val="autoZero"/>
        <c:crossBetween val="between"/>
        <c:majorUnit val="5"/>
        <c:minorUnit val="5"/>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83086698247241E-2"/>
          <c:y val="3.4140000634635695E-2"/>
          <c:w val="0.93420025342821922"/>
          <c:h val="0.8233260350228242"/>
        </c:manualLayout>
      </c:layout>
      <c:lineChart>
        <c:grouping val="standard"/>
        <c:varyColors val="0"/>
        <c:ser>
          <c:idx val="1"/>
          <c:order val="1"/>
          <c:tx>
            <c:strRef>
              <c:f>'new TRS and CTS PPT tab'!$D$3</c:f>
              <c:strCache>
                <c:ptCount val="1"/>
                <c:pt idx="0">
                  <c:v>PctAnsIn10</c:v>
                </c:pt>
              </c:strCache>
            </c:strRef>
          </c:tx>
          <c:spPr>
            <a:ln w="34925">
              <a:solidFill>
                <a:srgbClr val="F7BC26"/>
              </a:solidFill>
            </a:ln>
          </c:spPr>
          <c:marker>
            <c:spPr>
              <a:solidFill>
                <a:srgbClr val="F7BC26"/>
              </a:solidFill>
              <a:ln>
                <a:solidFill>
                  <a:srgbClr val="F7BC26"/>
                </a:solidFill>
              </a:ln>
            </c:spPr>
          </c:marker>
          <c:cat>
            <c:numRef>
              <c:f>'new TRS and CTS PPT tab'!$B$4:$B$27</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tab'!$D$4:$D$27</c:f>
              <c:numCache>
                <c:formatCode>General</c:formatCode>
                <c:ptCount val="24"/>
                <c:pt idx="0">
                  <c:v>100</c:v>
                </c:pt>
                <c:pt idx="1">
                  <c:v>100</c:v>
                </c:pt>
                <c:pt idx="2">
                  <c:v>100</c:v>
                </c:pt>
                <c:pt idx="3">
                  <c:v>54</c:v>
                </c:pt>
                <c:pt idx="4">
                  <c:v>35</c:v>
                </c:pt>
                <c:pt idx="5">
                  <c:v>80</c:v>
                </c:pt>
                <c:pt idx="6">
                  <c:v>93</c:v>
                </c:pt>
                <c:pt idx="7">
                  <c:v>91</c:v>
                </c:pt>
                <c:pt idx="8">
                  <c:v>94</c:v>
                </c:pt>
                <c:pt idx="9">
                  <c:v>94</c:v>
                </c:pt>
                <c:pt idx="10">
                  <c:v>96</c:v>
                </c:pt>
                <c:pt idx="11">
                  <c:v>94</c:v>
                </c:pt>
                <c:pt idx="12">
                  <c:v>90</c:v>
                </c:pt>
                <c:pt idx="13">
                  <c:v>91</c:v>
                </c:pt>
                <c:pt idx="14">
                  <c:v>95</c:v>
                </c:pt>
                <c:pt idx="15">
                  <c:v>97</c:v>
                </c:pt>
                <c:pt idx="16">
                  <c:v>98</c:v>
                </c:pt>
                <c:pt idx="17">
                  <c:v>94</c:v>
                </c:pt>
                <c:pt idx="18">
                  <c:v>94</c:v>
                </c:pt>
                <c:pt idx="19">
                  <c:v>94</c:v>
                </c:pt>
                <c:pt idx="20">
                  <c:v>96</c:v>
                </c:pt>
                <c:pt idx="21">
                  <c:v>97</c:v>
                </c:pt>
                <c:pt idx="22">
                  <c:v>95</c:v>
                </c:pt>
                <c:pt idx="23">
                  <c:v>93</c:v>
                </c:pt>
              </c:numCache>
            </c:numRef>
          </c:val>
          <c:smooth val="0"/>
          <c:extLst>
            <c:ext xmlns:c16="http://schemas.microsoft.com/office/drawing/2014/chart" uri="{C3380CC4-5D6E-409C-BE32-E72D297353CC}">
              <c16:uniqueId val="{00000000-2191-C44D-B4B1-ED76D71E86E4}"/>
            </c:ext>
          </c:extLst>
        </c:ser>
        <c:dLbls>
          <c:showLegendKey val="0"/>
          <c:showVal val="0"/>
          <c:showCatName val="0"/>
          <c:showSerName val="0"/>
          <c:showPercent val="0"/>
          <c:showBubbleSize val="0"/>
        </c:dLbls>
        <c:marker val="1"/>
        <c:smooth val="0"/>
        <c:axId val="154280704"/>
        <c:axId val="154282240"/>
        <c:extLst>
          <c:ext xmlns:c15="http://schemas.microsoft.com/office/drawing/2012/chart" uri="{02D57815-91ED-43cb-92C2-25804820EDAC}">
            <c15:filteredLineSeries>
              <c15:ser>
                <c:idx val="0"/>
                <c:order val="0"/>
                <c:tx>
                  <c:strRef>
                    <c:extLst>
                      <c:ext uri="{02D57815-91ED-43cb-92C2-25804820EDAC}">
                        <c15:formulaRef>
                          <c15:sqref>'new TRS and CTS PPT tab'!$C$3</c15:sqref>
                        </c15:formulaRef>
                      </c:ext>
                    </c:extLst>
                    <c:strCache>
                      <c:ptCount val="1"/>
                      <c:pt idx="0">
                        <c:v>AveAnSec</c:v>
                      </c:pt>
                    </c:strCache>
                  </c:strRef>
                </c:tx>
                <c:cat>
                  <c:numRef>
                    <c:extLst>
                      <c:ext uri="{02D57815-91ED-43cb-92C2-25804820EDAC}">
                        <c15:formulaRef>
                          <c15:sqref>'new TRS and CTS PPT tab'!$B$4:$B$27</c15:sqref>
                        </c15:formulaRef>
                      </c:ext>
                    </c:extLst>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extLst>
                      <c:ext uri="{02D57815-91ED-43cb-92C2-25804820EDAC}">
                        <c15:formulaRef>
                          <c15:sqref>'new TRS and CTS PPT tab'!$C$4:$C$27</c15:sqref>
                        </c15:formulaRef>
                      </c:ext>
                    </c:extLst>
                    <c:numCache>
                      <c:formatCode>General</c:formatCode>
                      <c:ptCount val="24"/>
                      <c:pt idx="0">
                        <c:v>0.7</c:v>
                      </c:pt>
                      <c:pt idx="1">
                        <c:v>0.6</c:v>
                      </c:pt>
                      <c:pt idx="2">
                        <c:v>0.7</c:v>
                      </c:pt>
                      <c:pt idx="3">
                        <c:v>22.8</c:v>
                      </c:pt>
                      <c:pt idx="4">
                        <c:v>38.5</c:v>
                      </c:pt>
                      <c:pt idx="5">
                        <c:v>8.1</c:v>
                      </c:pt>
                      <c:pt idx="6">
                        <c:v>2.9</c:v>
                      </c:pt>
                      <c:pt idx="7">
                        <c:v>3</c:v>
                      </c:pt>
                      <c:pt idx="8">
                        <c:v>2.4</c:v>
                      </c:pt>
                      <c:pt idx="9">
                        <c:v>2.5</c:v>
                      </c:pt>
                      <c:pt idx="10">
                        <c:v>2</c:v>
                      </c:pt>
                      <c:pt idx="11">
                        <c:v>2.5</c:v>
                      </c:pt>
                      <c:pt idx="12">
                        <c:v>3.6</c:v>
                      </c:pt>
                      <c:pt idx="13">
                        <c:v>3</c:v>
                      </c:pt>
                      <c:pt idx="14">
                        <c:v>2.4</c:v>
                      </c:pt>
                      <c:pt idx="15">
                        <c:v>2</c:v>
                      </c:pt>
                      <c:pt idx="16">
                        <c:v>1.4</c:v>
                      </c:pt>
                      <c:pt idx="17">
                        <c:v>2.4</c:v>
                      </c:pt>
                      <c:pt idx="18">
                        <c:v>2</c:v>
                      </c:pt>
                      <c:pt idx="19">
                        <c:v>2.1</c:v>
                      </c:pt>
                      <c:pt idx="20">
                        <c:v>1.4</c:v>
                      </c:pt>
                      <c:pt idx="21">
                        <c:v>1.5</c:v>
                      </c:pt>
                      <c:pt idx="22">
                        <c:v>1.9</c:v>
                      </c:pt>
                      <c:pt idx="23">
                        <c:v>2.7</c:v>
                      </c:pt>
                    </c:numCache>
                  </c:numRef>
                </c:val>
                <c:smooth val="0"/>
                <c:extLst>
                  <c:ext xmlns:c16="http://schemas.microsoft.com/office/drawing/2014/chart" uri="{C3380CC4-5D6E-409C-BE32-E72D297353CC}">
                    <c16:uniqueId val="{00000001-2191-C44D-B4B1-ED76D71E86E4}"/>
                  </c:ext>
                </c:extLst>
              </c15:ser>
            </c15:filteredLineSeries>
          </c:ext>
        </c:extLst>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max val="101"/>
          <c:min val="0"/>
        </c:scaling>
        <c:delete val="0"/>
        <c:axPos val="l"/>
        <c:majorGridlines/>
        <c:minorGridlines/>
        <c:numFmt formatCode="#,##0" sourceLinked="0"/>
        <c:majorTickMark val="none"/>
        <c:minorTickMark val="none"/>
        <c:tickLblPos val="nextTo"/>
        <c:crossAx val="154280704"/>
        <c:crosses val="autoZero"/>
        <c:crossBetween val="between"/>
        <c:majorUnit val="5"/>
        <c:minorUnit val="5"/>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TRS and CTS PPT tab'!$C$91</c:f>
              <c:strCache>
                <c:ptCount val="1"/>
                <c:pt idx="0">
                  <c:v>Session Mins</c:v>
                </c:pt>
              </c:strCache>
            </c:strRef>
          </c:tx>
          <c:spPr>
            <a:ln w="34925">
              <a:solidFill>
                <a:srgbClr val="C11339"/>
              </a:solidFill>
            </a:ln>
          </c:spPr>
          <c:marker>
            <c:symbol val="square"/>
            <c:size val="8"/>
            <c:spPr>
              <a:solidFill>
                <a:srgbClr val="C11339"/>
              </a:solidFill>
              <a:ln>
                <a:solidFill>
                  <a:srgbClr val="C11339"/>
                </a:solidFill>
              </a:ln>
            </c:spPr>
          </c:marker>
          <c:cat>
            <c:numRef>
              <c:f>'new TRS and CTS PPT tab'!$B$92:$B$115</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tab'!$C$92:$C$115</c:f>
              <c:numCache>
                <c:formatCode>_(* #,##0.00_);_(* \(#,##0.00\);_(* "-"??_);_(@_)</c:formatCode>
                <c:ptCount val="24"/>
                <c:pt idx="0">
                  <c:v>21142.136999999599</c:v>
                </c:pt>
                <c:pt idx="1">
                  <c:v>20649.1439999996</c:v>
                </c:pt>
                <c:pt idx="2">
                  <c:v>24056.120999999701</c:v>
                </c:pt>
                <c:pt idx="3">
                  <c:v>28529.568999999799</c:v>
                </c:pt>
                <c:pt idx="4">
                  <c:v>28700.493999999599</c:v>
                </c:pt>
                <c:pt idx="5">
                  <c:v>25478.129999999699</c:v>
                </c:pt>
                <c:pt idx="6">
                  <c:v>17696.146999999601</c:v>
                </c:pt>
                <c:pt idx="7">
                  <c:v>17817.0439999995</c:v>
                </c:pt>
                <c:pt idx="8">
                  <c:v>18345.354999999599</c:v>
                </c:pt>
                <c:pt idx="9">
                  <c:v>16310.1279999994</c:v>
                </c:pt>
                <c:pt idx="10">
                  <c:v>16604.942999999501</c:v>
                </c:pt>
                <c:pt idx="11">
                  <c:v>15877.0899999995</c:v>
                </c:pt>
                <c:pt idx="12">
                  <c:v>15225.827999999599</c:v>
                </c:pt>
                <c:pt idx="13">
                  <c:v>16772.664999999401</c:v>
                </c:pt>
                <c:pt idx="14">
                  <c:v>21651.899999999601</c:v>
                </c:pt>
                <c:pt idx="15">
                  <c:v>25726.6359999997</c:v>
                </c:pt>
                <c:pt idx="16">
                  <c:v>25281.8579999998</c:v>
                </c:pt>
                <c:pt idx="17">
                  <c:v>22767.412999999699</c:v>
                </c:pt>
                <c:pt idx="18">
                  <c:v>16594.346999999401</c:v>
                </c:pt>
                <c:pt idx="19">
                  <c:v>16663.334999999399</c:v>
                </c:pt>
                <c:pt idx="20">
                  <c:v>16538.318999999101</c:v>
                </c:pt>
                <c:pt idx="21">
                  <c:v>19298.9669999996</c:v>
                </c:pt>
                <c:pt idx="22">
                  <c:v>20375.883999999602</c:v>
                </c:pt>
                <c:pt idx="23">
                  <c:v>16042.184999999499</c:v>
                </c:pt>
              </c:numCache>
            </c:numRef>
          </c:val>
          <c:smooth val="0"/>
          <c:extLst>
            <c:ext xmlns:c16="http://schemas.microsoft.com/office/drawing/2014/chart" uri="{C3380CC4-5D6E-409C-BE32-E72D297353CC}">
              <c16:uniqueId val="{00000000-3BED-544E-B2BB-991BD1227A3B}"/>
            </c:ext>
          </c:extLst>
        </c:ser>
        <c:ser>
          <c:idx val="1"/>
          <c:order val="1"/>
          <c:tx>
            <c:strRef>
              <c:f>'new TRS and CTS PPT tab'!$D$91</c:f>
              <c:strCache>
                <c:ptCount val="1"/>
                <c:pt idx="0">
                  <c:v>Conversation Mins</c:v>
                </c:pt>
              </c:strCache>
            </c:strRef>
          </c:tx>
          <c:spPr>
            <a:ln w="34925">
              <a:solidFill>
                <a:srgbClr val="F7BC26"/>
              </a:solidFill>
            </a:ln>
          </c:spPr>
          <c:marker>
            <c:spPr>
              <a:solidFill>
                <a:srgbClr val="F7BC26"/>
              </a:solidFill>
              <a:ln>
                <a:solidFill>
                  <a:srgbClr val="F7BC26"/>
                </a:solidFill>
              </a:ln>
            </c:spPr>
          </c:marker>
          <c:cat>
            <c:numRef>
              <c:f>'new TRS and CTS PPT tab'!$B$92:$B$115</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tab'!$D$92:$D$115</c:f>
              <c:numCache>
                <c:formatCode>_(* #,##0.00_);_(* \(#,##0.00\);_(* "-"??_);_(@_)</c:formatCode>
                <c:ptCount val="24"/>
                <c:pt idx="0">
                  <c:v>8039.6292999999996</c:v>
                </c:pt>
                <c:pt idx="1">
                  <c:v>8394.8349999999991</c:v>
                </c:pt>
                <c:pt idx="2">
                  <c:v>11160.9547</c:v>
                </c:pt>
                <c:pt idx="3">
                  <c:v>14210.1132</c:v>
                </c:pt>
                <c:pt idx="4">
                  <c:v>14138.845799999999</c:v>
                </c:pt>
                <c:pt idx="5">
                  <c:v>12406.833699999999</c:v>
                </c:pt>
                <c:pt idx="6">
                  <c:v>7132.5442000000003</c:v>
                </c:pt>
                <c:pt idx="7">
                  <c:v>6967.5205999999998</c:v>
                </c:pt>
                <c:pt idx="8">
                  <c:v>7535.1634999999997</c:v>
                </c:pt>
                <c:pt idx="9">
                  <c:v>6486.2602999999999</c:v>
                </c:pt>
                <c:pt idx="10">
                  <c:v>6500.4528</c:v>
                </c:pt>
                <c:pt idx="11">
                  <c:v>6416.0321000000004</c:v>
                </c:pt>
                <c:pt idx="12">
                  <c:v>6375.3730999999998</c:v>
                </c:pt>
                <c:pt idx="13">
                  <c:v>6706.8199000000004</c:v>
                </c:pt>
                <c:pt idx="14">
                  <c:v>10327.797</c:v>
                </c:pt>
                <c:pt idx="15">
                  <c:v>12729.2034</c:v>
                </c:pt>
                <c:pt idx="16">
                  <c:v>12383.7554</c:v>
                </c:pt>
                <c:pt idx="17">
                  <c:v>10613.401</c:v>
                </c:pt>
                <c:pt idx="18">
                  <c:v>4581.5798999999997</c:v>
                </c:pt>
                <c:pt idx="19">
                  <c:v>5124.6283000000003</c:v>
                </c:pt>
                <c:pt idx="20">
                  <c:v>4722.8625000000002</c:v>
                </c:pt>
                <c:pt idx="21">
                  <c:v>6132.1197999999904</c:v>
                </c:pt>
                <c:pt idx="22">
                  <c:v>6455.6185999999898</c:v>
                </c:pt>
                <c:pt idx="23">
                  <c:v>5149.1623</c:v>
                </c:pt>
              </c:numCache>
            </c:numRef>
          </c:val>
          <c:smooth val="0"/>
          <c:extLst>
            <c:ext xmlns:c16="http://schemas.microsoft.com/office/drawing/2014/chart" uri="{C3380CC4-5D6E-409C-BE32-E72D297353CC}">
              <c16:uniqueId val="{00000001-3BED-544E-B2BB-991BD1227A3B}"/>
            </c:ext>
          </c:extLst>
        </c:ser>
        <c:dLbls>
          <c:showLegendKey val="0"/>
          <c:showVal val="0"/>
          <c:showCatName val="0"/>
          <c:showSerName val="0"/>
          <c:showPercent val="0"/>
          <c:showBubbleSize val="0"/>
        </c:dLbls>
        <c:marker val="1"/>
        <c:smooth val="0"/>
        <c:axId val="154280704"/>
        <c:axId val="154282240"/>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scaling>
        <c:delete val="0"/>
        <c:axPos val="l"/>
        <c:majorGridlines/>
        <c:numFmt formatCode="#,##0" sourceLinked="0"/>
        <c:majorTickMark val="none"/>
        <c:minorTickMark val="none"/>
        <c:tickLblPos val="nextTo"/>
        <c:crossAx val="154280704"/>
        <c:crosses val="autoZero"/>
        <c:crossBetween val="between"/>
      </c:valAx>
    </c:plotArea>
    <c:legend>
      <c:legendPos val="b"/>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TRS and CTS PPT tab'!$C$34</c:f>
              <c:strCache>
                <c:ptCount val="1"/>
                <c:pt idx="0">
                  <c:v>Session Mins</c:v>
                </c:pt>
              </c:strCache>
            </c:strRef>
          </c:tx>
          <c:spPr>
            <a:ln w="34925">
              <a:solidFill>
                <a:srgbClr val="C11339"/>
              </a:solidFill>
            </a:ln>
          </c:spPr>
          <c:marker>
            <c:symbol val="square"/>
            <c:size val="8"/>
            <c:spPr>
              <a:solidFill>
                <a:srgbClr val="C11339"/>
              </a:solidFill>
              <a:ln>
                <a:solidFill>
                  <a:srgbClr val="C11339"/>
                </a:solidFill>
              </a:ln>
            </c:spPr>
          </c:marker>
          <c:cat>
            <c:numRef>
              <c:f>'new TRS and CTS PPT tab'!$B$35:$B$58</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tab'!$C$35:$C$58</c:f>
              <c:numCache>
                <c:formatCode>_(* #,##0.00_);_(* \(#,##0.00\);_(* "-"??_);_(@_)</c:formatCode>
                <c:ptCount val="24"/>
                <c:pt idx="0">
                  <c:v>13701.11</c:v>
                </c:pt>
                <c:pt idx="1">
                  <c:v>12962.64</c:v>
                </c:pt>
                <c:pt idx="2">
                  <c:v>11224.638000000001</c:v>
                </c:pt>
                <c:pt idx="3">
                  <c:v>14873.222</c:v>
                </c:pt>
                <c:pt idx="4">
                  <c:v>17563.548999999999</c:v>
                </c:pt>
                <c:pt idx="5">
                  <c:v>15847.584000000001</c:v>
                </c:pt>
                <c:pt idx="6">
                  <c:v>14232.509</c:v>
                </c:pt>
                <c:pt idx="7">
                  <c:v>13695.099</c:v>
                </c:pt>
                <c:pt idx="8">
                  <c:v>15699.529</c:v>
                </c:pt>
                <c:pt idx="9">
                  <c:v>12766.73</c:v>
                </c:pt>
                <c:pt idx="10">
                  <c:v>11364.498</c:v>
                </c:pt>
                <c:pt idx="11">
                  <c:v>10414.662</c:v>
                </c:pt>
                <c:pt idx="12">
                  <c:v>12287.125</c:v>
                </c:pt>
                <c:pt idx="13">
                  <c:v>10665.700999999999</c:v>
                </c:pt>
                <c:pt idx="14">
                  <c:v>8563.4979999999996</c:v>
                </c:pt>
                <c:pt idx="15">
                  <c:v>9238.0650000000005</c:v>
                </c:pt>
                <c:pt idx="16">
                  <c:v>8572.5360000000001</c:v>
                </c:pt>
                <c:pt idx="17">
                  <c:v>9105.5660000000007</c:v>
                </c:pt>
                <c:pt idx="18">
                  <c:v>7176.9059999999999</c:v>
                </c:pt>
                <c:pt idx="19">
                  <c:v>6210.5739999999996</c:v>
                </c:pt>
                <c:pt idx="20">
                  <c:v>5639.826</c:v>
                </c:pt>
                <c:pt idx="21">
                  <c:v>5188.3450000000003</c:v>
                </c:pt>
                <c:pt idx="22">
                  <c:v>5928.23</c:v>
                </c:pt>
                <c:pt idx="23">
                  <c:v>7190.2479999999996</c:v>
                </c:pt>
              </c:numCache>
            </c:numRef>
          </c:val>
          <c:smooth val="0"/>
          <c:extLst>
            <c:ext xmlns:c16="http://schemas.microsoft.com/office/drawing/2014/chart" uri="{C3380CC4-5D6E-409C-BE32-E72D297353CC}">
              <c16:uniqueId val="{00000000-4B1E-5A4C-BF30-3ED38B3A1686}"/>
            </c:ext>
          </c:extLst>
        </c:ser>
        <c:ser>
          <c:idx val="1"/>
          <c:order val="1"/>
          <c:tx>
            <c:strRef>
              <c:f>'new TRS and CTS PPT tab'!$D$34</c:f>
              <c:strCache>
                <c:ptCount val="1"/>
                <c:pt idx="0">
                  <c:v>Conversation Mins</c:v>
                </c:pt>
              </c:strCache>
            </c:strRef>
          </c:tx>
          <c:spPr>
            <a:ln w="34925">
              <a:solidFill>
                <a:srgbClr val="F7BC26"/>
              </a:solidFill>
            </a:ln>
          </c:spPr>
          <c:marker>
            <c:spPr>
              <a:solidFill>
                <a:srgbClr val="F7BC26"/>
              </a:solidFill>
              <a:ln>
                <a:solidFill>
                  <a:srgbClr val="F7BC26"/>
                </a:solidFill>
              </a:ln>
            </c:spPr>
          </c:marker>
          <c:cat>
            <c:numRef>
              <c:f>'new TRS and CTS PPT tab'!$B$35:$B$58</c:f>
              <c:numCache>
                <c:formatCode>mmm\-yy</c:formatCode>
                <c:ptCount val="24"/>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numCache>
            </c:numRef>
          </c:cat>
          <c:val>
            <c:numRef>
              <c:f>'new TRS and CTS PPT tab'!$D$35:$D$58</c:f>
              <c:numCache>
                <c:formatCode>_(* #,##0.00_);_(* \(#,##0.00\);_(* "-"??_);_(@_)</c:formatCode>
                <c:ptCount val="24"/>
                <c:pt idx="0">
                  <c:v>11436.300300000001</c:v>
                </c:pt>
                <c:pt idx="1">
                  <c:v>10706.5049</c:v>
                </c:pt>
                <c:pt idx="2">
                  <c:v>9313.5751999999993</c:v>
                </c:pt>
                <c:pt idx="3">
                  <c:v>12669.7003</c:v>
                </c:pt>
                <c:pt idx="4">
                  <c:v>15372.473</c:v>
                </c:pt>
                <c:pt idx="5">
                  <c:v>13733.8362</c:v>
                </c:pt>
                <c:pt idx="6">
                  <c:v>11833.7986</c:v>
                </c:pt>
                <c:pt idx="7">
                  <c:v>11513.5116</c:v>
                </c:pt>
                <c:pt idx="8">
                  <c:v>13408.2101</c:v>
                </c:pt>
                <c:pt idx="9">
                  <c:v>10825.3596</c:v>
                </c:pt>
                <c:pt idx="10">
                  <c:v>9607.1226999999999</c:v>
                </c:pt>
                <c:pt idx="11">
                  <c:v>8745.4848999999995</c:v>
                </c:pt>
                <c:pt idx="12">
                  <c:v>10571.0864</c:v>
                </c:pt>
                <c:pt idx="13">
                  <c:v>9267.2566000000006</c:v>
                </c:pt>
                <c:pt idx="14">
                  <c:v>7343.1675999999998</c:v>
                </c:pt>
                <c:pt idx="15">
                  <c:v>7928.4988999999996</c:v>
                </c:pt>
                <c:pt idx="16">
                  <c:v>7138.2519000000002</c:v>
                </c:pt>
                <c:pt idx="17">
                  <c:v>7626.9471999999996</c:v>
                </c:pt>
                <c:pt idx="18">
                  <c:v>5953.2978999999996</c:v>
                </c:pt>
                <c:pt idx="19">
                  <c:v>5026.5865000000003</c:v>
                </c:pt>
                <c:pt idx="20">
                  <c:v>4971.4488000000001</c:v>
                </c:pt>
                <c:pt idx="21">
                  <c:v>4637.7974000000004</c:v>
                </c:pt>
                <c:pt idx="22">
                  <c:v>5414.27</c:v>
                </c:pt>
                <c:pt idx="23">
                  <c:v>6558.0069999999996</c:v>
                </c:pt>
              </c:numCache>
            </c:numRef>
          </c:val>
          <c:smooth val="0"/>
          <c:extLst>
            <c:ext xmlns:c16="http://schemas.microsoft.com/office/drawing/2014/chart" uri="{C3380CC4-5D6E-409C-BE32-E72D297353CC}">
              <c16:uniqueId val="{00000001-4B1E-5A4C-BF30-3ED38B3A1686}"/>
            </c:ext>
          </c:extLst>
        </c:ser>
        <c:dLbls>
          <c:showLegendKey val="0"/>
          <c:showVal val="0"/>
          <c:showCatName val="0"/>
          <c:showSerName val="0"/>
          <c:showPercent val="0"/>
          <c:showBubbleSize val="0"/>
        </c:dLbls>
        <c:marker val="1"/>
        <c:smooth val="0"/>
        <c:axId val="154280704"/>
        <c:axId val="154282240"/>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scaling>
        <c:delete val="0"/>
        <c:axPos val="l"/>
        <c:majorGridlines/>
        <c:numFmt formatCode="#,##0" sourceLinked="0"/>
        <c:majorTickMark val="none"/>
        <c:minorTickMark val="none"/>
        <c:tickLblPos val="nextTo"/>
        <c:crossAx val="154280704"/>
        <c:crosses val="autoZero"/>
        <c:crossBetween val="between"/>
      </c:valAx>
    </c:plotArea>
    <c:legend>
      <c:legendPos val="b"/>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743489-638B-7349-8C67-57F8A1F176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8636E1-1472-E04C-819B-9BF85ED367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A73F5B-35D0-174E-A9AE-A22A6139171B}" type="datetimeFigureOut">
              <a:rPr lang="en-US" smtClean="0"/>
              <a:t>1/14/22</a:t>
            </a:fld>
            <a:endParaRPr lang="en-US"/>
          </a:p>
        </p:txBody>
      </p:sp>
      <p:sp>
        <p:nvSpPr>
          <p:cNvPr id="4" name="Footer Placeholder 3">
            <a:extLst>
              <a:ext uri="{FF2B5EF4-FFF2-40B4-BE49-F238E27FC236}">
                <a16:creationId xmlns:a16="http://schemas.microsoft.com/office/drawing/2014/main" id="{2E9CE3CF-8900-B846-BD71-9CC3EA9FE8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8D677-E7C2-DA4B-93AF-E56F381FDD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C158D-7F5E-8241-9015-9C4357094C60}" type="slidenum">
              <a:rPr lang="en-US" smtClean="0"/>
              <a:t>‹#›</a:t>
            </a:fld>
            <a:endParaRPr lang="en-US"/>
          </a:p>
        </p:txBody>
      </p:sp>
    </p:spTree>
    <p:extLst>
      <p:ext uri="{BB962C8B-B14F-4D97-AF65-F5344CB8AC3E}">
        <p14:creationId xmlns:p14="http://schemas.microsoft.com/office/powerpoint/2010/main" val="278189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B18A-679D-914F-A3D2-B16C7204A84F}" type="datetimeFigureOut">
              <a:rPr lang="en-US" smtClean="0"/>
              <a:t>1/14/22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733B1-F473-BE4D-A06D-A021604EC344}" type="slidenum">
              <a:rPr lang="en-US" smtClean="0"/>
              <a:t>‹#›</a:t>
            </a:fld>
            <a:endParaRPr lang="en-US" dirty="0"/>
          </a:p>
        </p:txBody>
      </p:sp>
    </p:spTree>
    <p:extLst>
      <p:ext uri="{BB962C8B-B14F-4D97-AF65-F5344CB8AC3E}">
        <p14:creationId xmlns:p14="http://schemas.microsoft.com/office/powerpoint/2010/main" val="321948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a:t>
            </a:fld>
            <a:endParaRPr lang="en-US" dirty="0"/>
          </a:p>
        </p:txBody>
      </p:sp>
    </p:spTree>
    <p:extLst>
      <p:ext uri="{BB962C8B-B14F-4D97-AF65-F5344CB8AC3E}">
        <p14:creationId xmlns:p14="http://schemas.microsoft.com/office/powerpoint/2010/main" val="124947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10</a:t>
            </a:fld>
            <a:endParaRPr lang="en-US" dirty="0"/>
          </a:p>
        </p:txBody>
      </p:sp>
    </p:spTree>
    <p:extLst>
      <p:ext uri="{BB962C8B-B14F-4D97-AF65-F5344CB8AC3E}">
        <p14:creationId xmlns:p14="http://schemas.microsoft.com/office/powerpoint/2010/main" val="294160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11</a:t>
            </a:fld>
            <a:endParaRPr lang="en-US" dirty="0"/>
          </a:p>
        </p:txBody>
      </p:sp>
    </p:spTree>
    <p:extLst>
      <p:ext uri="{BB962C8B-B14F-4D97-AF65-F5344CB8AC3E}">
        <p14:creationId xmlns:p14="http://schemas.microsoft.com/office/powerpoint/2010/main" val="7515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12</a:t>
            </a:fld>
            <a:endParaRPr lang="en-US" dirty="0"/>
          </a:p>
        </p:txBody>
      </p:sp>
    </p:spTree>
    <p:extLst>
      <p:ext uri="{BB962C8B-B14F-4D97-AF65-F5344CB8AC3E}">
        <p14:creationId xmlns:p14="http://schemas.microsoft.com/office/powerpoint/2010/main" val="400074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13</a:t>
            </a:fld>
            <a:endParaRPr lang="en-US" dirty="0"/>
          </a:p>
        </p:txBody>
      </p:sp>
    </p:spTree>
    <p:extLst>
      <p:ext uri="{BB962C8B-B14F-4D97-AF65-F5344CB8AC3E}">
        <p14:creationId xmlns:p14="http://schemas.microsoft.com/office/powerpoint/2010/main" val="200491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24</a:t>
            </a:fld>
            <a:endParaRPr lang="en-US" dirty="0"/>
          </a:p>
        </p:txBody>
      </p:sp>
    </p:spTree>
    <p:extLst>
      <p:ext uri="{BB962C8B-B14F-4D97-AF65-F5344CB8AC3E}">
        <p14:creationId xmlns:p14="http://schemas.microsoft.com/office/powerpoint/2010/main" val="216423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25</a:t>
            </a:fld>
            <a:endParaRPr lang="en-US" dirty="0"/>
          </a:p>
        </p:txBody>
      </p:sp>
    </p:spTree>
    <p:extLst>
      <p:ext uri="{BB962C8B-B14F-4D97-AF65-F5344CB8AC3E}">
        <p14:creationId xmlns:p14="http://schemas.microsoft.com/office/powerpoint/2010/main" val="396112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2</a:t>
            </a:fld>
            <a:endParaRPr lang="en-US" dirty="0"/>
          </a:p>
        </p:txBody>
      </p:sp>
    </p:spTree>
    <p:extLst>
      <p:ext uri="{BB962C8B-B14F-4D97-AF65-F5344CB8AC3E}">
        <p14:creationId xmlns:p14="http://schemas.microsoft.com/office/powerpoint/2010/main" val="13704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3</a:t>
            </a:fld>
            <a:endParaRPr lang="en-US" dirty="0"/>
          </a:p>
        </p:txBody>
      </p:sp>
    </p:spTree>
    <p:extLst>
      <p:ext uri="{BB962C8B-B14F-4D97-AF65-F5344CB8AC3E}">
        <p14:creationId xmlns:p14="http://schemas.microsoft.com/office/powerpoint/2010/main" val="304489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4</a:t>
            </a:fld>
            <a:endParaRPr lang="en-US" dirty="0"/>
          </a:p>
        </p:txBody>
      </p:sp>
    </p:spTree>
    <p:extLst>
      <p:ext uri="{BB962C8B-B14F-4D97-AF65-F5344CB8AC3E}">
        <p14:creationId xmlns:p14="http://schemas.microsoft.com/office/powerpoint/2010/main" val="179057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5</a:t>
            </a:fld>
            <a:endParaRPr lang="en-US" dirty="0"/>
          </a:p>
        </p:txBody>
      </p:sp>
    </p:spTree>
    <p:extLst>
      <p:ext uri="{BB962C8B-B14F-4D97-AF65-F5344CB8AC3E}">
        <p14:creationId xmlns:p14="http://schemas.microsoft.com/office/powerpoint/2010/main" val="161308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6</a:t>
            </a:fld>
            <a:endParaRPr lang="en-US" dirty="0"/>
          </a:p>
        </p:txBody>
      </p:sp>
    </p:spTree>
    <p:extLst>
      <p:ext uri="{BB962C8B-B14F-4D97-AF65-F5344CB8AC3E}">
        <p14:creationId xmlns:p14="http://schemas.microsoft.com/office/powerpoint/2010/main" val="26774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7</a:t>
            </a:fld>
            <a:endParaRPr lang="en-US" dirty="0"/>
          </a:p>
        </p:txBody>
      </p:sp>
    </p:spTree>
    <p:extLst>
      <p:ext uri="{BB962C8B-B14F-4D97-AF65-F5344CB8AC3E}">
        <p14:creationId xmlns:p14="http://schemas.microsoft.com/office/powerpoint/2010/main" val="313227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8</a:t>
            </a:fld>
            <a:endParaRPr lang="en-US" dirty="0"/>
          </a:p>
        </p:txBody>
      </p:sp>
    </p:spTree>
    <p:extLst>
      <p:ext uri="{BB962C8B-B14F-4D97-AF65-F5344CB8AC3E}">
        <p14:creationId xmlns:p14="http://schemas.microsoft.com/office/powerpoint/2010/main" val="130109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9</a:t>
            </a:fld>
            <a:endParaRPr lang="en-US" dirty="0"/>
          </a:p>
        </p:txBody>
      </p:sp>
    </p:spTree>
    <p:extLst>
      <p:ext uri="{BB962C8B-B14F-4D97-AF65-F5344CB8AC3E}">
        <p14:creationId xmlns:p14="http://schemas.microsoft.com/office/powerpoint/2010/main" val="22805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D105-6529-9A42-911C-5163E9499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B2BCB3-576B-204E-BD36-6AE063164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32D8C-3C1F-2740-A220-C30843C6A554}"/>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5E1E9CF5-DDDA-DD44-B36A-D04599F43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16B913-84F6-0240-93DE-905E4CE32D45}"/>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42329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0D54-C503-034A-AECE-DCEB8B42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C87E-78AA-864A-AA48-BE4A4045C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2D91-D16C-8745-B3B0-0F932F51C17D}"/>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D91D697E-DF55-2940-B693-9BFCE5AC5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52C21-6D19-5143-8BB2-0EBA8A3C698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22009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97F81-BC3B-4349-9E0D-2AADFC1E2C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1ADB0-B405-3643-8083-9685ABD62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BB44-A879-334D-8E98-D62B82BDC6EF}"/>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BD9B5E37-91B9-F645-8DDB-D05CDDCB9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0B06AB-10B0-9A40-B8BF-FFD53DF02AA8}"/>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5392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20A9-0176-A347-8449-08B34EF18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0642D-0129-2944-8E20-860D93072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92B6C-2ABF-FA47-BCDB-4D23B0105D84}"/>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6E04688A-3E8C-1A4F-A9AD-C09815D763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2804BF-9EEC-7044-91EE-21C7AF8AC4A2}"/>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41516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1792-2A1A-A64A-8A01-001FC500C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5D0078-4E54-9E46-BCFB-F73B627C3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2FF0A3-F85D-C04C-9A76-82574F79C3E4}"/>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3CE69ABC-FA02-8845-AB3C-5255034AA0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AA5AA3-0E7D-8241-B126-EF335582EEFC}"/>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5729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B8B8-09F3-8C40-AF28-E98F3DA7C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48966-449C-3547-9AC6-75AA11E00D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74084-2021-3A44-B3A9-99DBA15101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64A7F0-C150-8A40-8308-B519948EAA3C}"/>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6" name="Footer Placeholder 5">
            <a:extLst>
              <a:ext uri="{FF2B5EF4-FFF2-40B4-BE49-F238E27FC236}">
                <a16:creationId xmlns:a16="http://schemas.microsoft.com/office/drawing/2014/main" id="{6849F559-B7FE-394E-9D73-E1B0EB1971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7BDE67-6900-784C-B74C-AE0AED593115}"/>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6524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25E-A383-3C47-B066-E992D1DA4F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BF0B2F-B9D2-EE4F-A1EC-2AA25FB8C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6C5B-2FC0-294A-AC00-C2A8EF247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AC9C4-F22C-D849-B5AA-EF7217BB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C95A7-1CFD-CC4C-94AE-2DAF6BB8A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E762-2D27-0340-B5F7-187D2C0248DC}"/>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8" name="Footer Placeholder 7">
            <a:extLst>
              <a:ext uri="{FF2B5EF4-FFF2-40B4-BE49-F238E27FC236}">
                <a16:creationId xmlns:a16="http://schemas.microsoft.com/office/drawing/2014/main" id="{BDE97C4C-0B0D-A14C-BB7F-FD8E8CC0A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4BF447-C76F-A24F-B9F1-EA3B3A9A6B9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55399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61FF-0396-1845-8CDB-47CEDC808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35825-F287-5E4E-A942-52CDC74B748C}"/>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4" name="Footer Placeholder 3">
            <a:extLst>
              <a:ext uri="{FF2B5EF4-FFF2-40B4-BE49-F238E27FC236}">
                <a16:creationId xmlns:a16="http://schemas.microsoft.com/office/drawing/2014/main" id="{CDA2A0DC-E0F5-984A-A6BF-4452DD8754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95D061-29E7-C443-A9CA-45ED82EEBE3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6829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9F40-E08B-F146-9CFD-B0AC66F25DD7}"/>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3" name="Footer Placeholder 2">
            <a:extLst>
              <a:ext uri="{FF2B5EF4-FFF2-40B4-BE49-F238E27FC236}">
                <a16:creationId xmlns:a16="http://schemas.microsoft.com/office/drawing/2014/main" id="{33FAF821-1960-6248-BF49-9520C650FC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BFF657-13DE-9F4D-8858-6A2FB1BEF6A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04358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534-4FCC-F14A-B5D9-706717B50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E00F7-9E75-C74D-801D-352EB45A0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1B360-D3E7-B84C-92B7-296FDEEF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12C45-FB2C-4E4C-B461-81E658ED0C28}"/>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6" name="Footer Placeholder 5">
            <a:extLst>
              <a:ext uri="{FF2B5EF4-FFF2-40B4-BE49-F238E27FC236}">
                <a16:creationId xmlns:a16="http://schemas.microsoft.com/office/drawing/2014/main" id="{EF446D46-8121-3B4A-8C6A-48821BBB6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8AF722-E7D7-A849-92BF-C1F80DCBF3B0}"/>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02484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EB60-6B30-FE4A-9429-63EF6C870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975A9-4FA5-204E-B9F3-CB627BCF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304E98-6725-514B-B964-DDBC5A4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F96F4-BDC5-3340-90A3-FEC2FAACAE99}"/>
              </a:ext>
            </a:extLst>
          </p:cNvPr>
          <p:cNvSpPr>
            <a:spLocks noGrp="1"/>
          </p:cNvSpPr>
          <p:nvPr>
            <p:ph type="dt" sz="half" idx="10"/>
          </p:nvPr>
        </p:nvSpPr>
        <p:spPr/>
        <p:txBody>
          <a:bodyPr/>
          <a:lstStyle/>
          <a:p>
            <a:fld id="{36694769-C34E-3E4E-B2BD-F9F883A35166}" type="datetimeFigureOut">
              <a:rPr lang="en-US" smtClean="0"/>
              <a:t>1/14/22</a:t>
            </a:fld>
            <a:endParaRPr lang="en-US" dirty="0"/>
          </a:p>
        </p:txBody>
      </p:sp>
      <p:sp>
        <p:nvSpPr>
          <p:cNvPr id="6" name="Footer Placeholder 5">
            <a:extLst>
              <a:ext uri="{FF2B5EF4-FFF2-40B4-BE49-F238E27FC236}">
                <a16:creationId xmlns:a16="http://schemas.microsoft.com/office/drawing/2014/main" id="{D4FE2C47-1CE9-F346-A199-533C20EDD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298AD-2B63-1540-B43D-F0F4BCDA446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5605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09916-8CF9-ED4D-A5BE-F0BAC8319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DD-305D-494E-8A3C-0FCAAD86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0AAB8-9243-644E-9DC5-6B477AF4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4769-C34E-3E4E-B2BD-F9F883A35166}" type="datetimeFigureOut">
              <a:rPr lang="en-US" smtClean="0"/>
              <a:t>1/14/22</a:t>
            </a:fld>
            <a:endParaRPr lang="en-US" dirty="0"/>
          </a:p>
        </p:txBody>
      </p:sp>
      <p:sp>
        <p:nvSpPr>
          <p:cNvPr id="5" name="Footer Placeholder 4">
            <a:extLst>
              <a:ext uri="{FF2B5EF4-FFF2-40B4-BE49-F238E27FC236}">
                <a16:creationId xmlns:a16="http://schemas.microsoft.com/office/drawing/2014/main" id="{8FA01FF8-92C9-B147-AF1F-E683DC917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681C-3ACA-4744-A61E-27832778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C4281-D3DE-0945-A7F6-4FF02706D19C}" type="slidenum">
              <a:rPr lang="en-US" smtClean="0"/>
              <a:t>‹#›</a:t>
            </a:fld>
            <a:endParaRPr lang="en-US" dirty="0"/>
          </a:p>
        </p:txBody>
      </p:sp>
    </p:spTree>
    <p:extLst>
      <p:ext uri="{BB962C8B-B14F-4D97-AF65-F5344CB8AC3E}">
        <p14:creationId xmlns:p14="http://schemas.microsoft.com/office/powerpoint/2010/main" val="370760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3.png"/><Relationship Id="rId7"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4.png"/><Relationship Id="rId9" Type="http://schemas.openxmlformats.org/officeDocument/2006/relationships/image" Target="../media/image26.em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png"/><Relationship Id="rId7" Type="http://schemas.openxmlformats.org/officeDocument/2006/relationships/image" Target="../media/image30.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hyperlink" Target="mailto:tarita.turner@hamiltonrelay.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 up of a logo&#10;&#10;Description automatically generated with low confidence">
            <a:extLst>
              <a:ext uri="{FF2B5EF4-FFF2-40B4-BE49-F238E27FC236}">
                <a16:creationId xmlns:a16="http://schemas.microsoft.com/office/drawing/2014/main" id="{ABFAB372-9AA9-F34A-9031-FF5125F4ED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7" name="Rectangle 6">
            <a:extLst>
              <a:ext uri="{FF2B5EF4-FFF2-40B4-BE49-F238E27FC236}">
                <a16:creationId xmlns:a16="http://schemas.microsoft.com/office/drawing/2014/main" id="{D94C9ECA-4502-A44E-AD0E-9C19549A906C}"/>
              </a:ext>
            </a:extLst>
          </p:cNvPr>
          <p:cNvSpPr/>
          <p:nvPr/>
        </p:nvSpPr>
        <p:spPr>
          <a:xfrm>
            <a:off x="-1" y="1"/>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7A9F96-9D30-FA42-9DF7-87E4308327D9}"/>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C3ED33-9A56-774D-A781-A62CB6387DF2}"/>
              </a:ext>
            </a:extLst>
          </p:cNvPr>
          <p:cNvSpPr txBox="1"/>
          <p:nvPr/>
        </p:nvSpPr>
        <p:spPr>
          <a:xfrm>
            <a:off x="1281658" y="2348115"/>
            <a:ext cx="9628683"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Governor’s Advisory Board for Telecommunications Relay</a:t>
            </a:r>
            <a:endParaRPr lang="en-US" sz="4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D179C76-7BB0-C24B-BEAC-8CF40824FDE3}"/>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14, 2022</a:t>
            </a:r>
          </a:p>
        </p:txBody>
      </p:sp>
    </p:spTree>
    <p:extLst>
      <p:ext uri="{BB962C8B-B14F-4D97-AF65-F5344CB8AC3E}">
        <p14:creationId xmlns:p14="http://schemas.microsoft.com/office/powerpoint/2010/main" val="387569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41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673348"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USTF Projection Balance</a:t>
            </a:r>
          </a:p>
        </p:txBody>
      </p:sp>
      <p:graphicFrame>
        <p:nvGraphicFramePr>
          <p:cNvPr id="10" name="Chart 9">
            <a:extLst>
              <a:ext uri="{FF2B5EF4-FFF2-40B4-BE49-F238E27FC236}">
                <a16:creationId xmlns:a16="http://schemas.microsoft.com/office/drawing/2014/main" id="{399F58FE-350A-A54F-B39A-A75897664637}"/>
              </a:ext>
            </a:extLst>
          </p:cNvPr>
          <p:cNvGraphicFramePr>
            <a:graphicFrameLocks/>
          </p:cNvGraphicFramePr>
          <p:nvPr/>
        </p:nvGraphicFramePr>
        <p:xfrm>
          <a:off x="473654" y="1777698"/>
          <a:ext cx="11532816" cy="4918378"/>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a:extLst>
              <a:ext uri="{FF2B5EF4-FFF2-40B4-BE49-F238E27FC236}">
                <a16:creationId xmlns:a16="http://schemas.microsoft.com/office/drawing/2014/main" id="{86023285-CB37-764A-9D72-9C87368454E1}"/>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Finance Manager Report</a:t>
            </a:r>
          </a:p>
        </p:txBody>
      </p:sp>
      <p:sp>
        <p:nvSpPr>
          <p:cNvPr id="12" name="Rectangle 11">
            <a:extLst>
              <a:ext uri="{FF2B5EF4-FFF2-40B4-BE49-F238E27FC236}">
                <a16:creationId xmlns:a16="http://schemas.microsoft.com/office/drawing/2014/main" id="{03CE464A-26C8-E04F-B396-10DEDB1711B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108235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 Report</a:t>
            </a:r>
          </a:p>
          <a:p>
            <a:pPr algn="ctr"/>
            <a:r>
              <a:rPr lang="en-US" sz="4800" dirty="0">
                <a:latin typeface="Arial" panose="020B0604020202020204" pitchFamily="34" charset="0"/>
                <a:cs typeface="Arial" panose="020B0604020202020204" pitchFamily="34" charset="0"/>
              </a:rPr>
              <a:t>Travis Dougherty</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Maryland Relay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travis.dougherty@maryland.gov | 202-753-9119 (VP)</a:t>
            </a:r>
          </a:p>
        </p:txBody>
      </p:sp>
      <p:pic>
        <p:nvPicPr>
          <p:cNvPr id="7" name="Picture 6" descr="A picture containing text, device, gauge&#10;&#10;Description automatically generated">
            <a:extLst>
              <a:ext uri="{FF2B5EF4-FFF2-40B4-BE49-F238E27FC236}">
                <a16:creationId xmlns:a16="http://schemas.microsoft.com/office/drawing/2014/main" id="{158882AF-8E79-034C-82EF-7683A93D9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6596" y="820670"/>
            <a:ext cx="3478807" cy="1526897"/>
          </a:xfrm>
          <a:prstGeom prst="rect">
            <a:avLst/>
          </a:prstGeom>
        </p:spPr>
      </p:pic>
    </p:spTree>
    <p:extLst>
      <p:ext uri="{BB962C8B-B14F-4D97-AF65-F5344CB8AC3E}">
        <p14:creationId xmlns:p14="http://schemas.microsoft.com/office/powerpoint/2010/main" val="82956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7182"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77930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30</a:t>
            </a:r>
            <a:r>
              <a:rPr lang="en-US" sz="3600" b="1" baseline="30000" dirty="0">
                <a:solidFill>
                  <a:schemeClr val="bg1"/>
                </a:solidFill>
                <a:latin typeface="Arial" panose="020B0604020202020204" pitchFamily="34" charset="0"/>
                <a:cs typeface="Arial" panose="020B0604020202020204" pitchFamily="34" charset="0"/>
              </a:rPr>
              <a:t>th</a:t>
            </a:r>
            <a:r>
              <a:rPr lang="en-US" sz="3600" b="1" dirty="0">
                <a:solidFill>
                  <a:schemeClr val="bg1"/>
                </a:solidFill>
                <a:latin typeface="Arial" panose="020B0604020202020204" pitchFamily="34" charset="0"/>
                <a:cs typeface="Arial" panose="020B0604020202020204" pitchFamily="34" charset="0"/>
              </a:rPr>
              <a:t> Anniversary of First Relay Call</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20" name="Rectangle 19">
            <a:extLst>
              <a:ext uri="{FF2B5EF4-FFF2-40B4-BE49-F238E27FC236}">
                <a16:creationId xmlns:a16="http://schemas.microsoft.com/office/drawing/2014/main" id="{E0519839-2E10-A34C-9895-026D77354829}"/>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27" name="Picture 26" descr="A group of people sitting in a room&#10;&#10;Description automatically generated with low confidence">
            <a:extLst>
              <a:ext uri="{FF2B5EF4-FFF2-40B4-BE49-F238E27FC236}">
                <a16:creationId xmlns:a16="http://schemas.microsoft.com/office/drawing/2014/main" id="{6B212EBF-CAB2-CA42-8FB9-02F405F82B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01934" y="1113294"/>
            <a:ext cx="4311032" cy="5914900"/>
          </a:xfrm>
          <a:prstGeom prst="rect">
            <a:avLst/>
          </a:prstGeom>
        </p:spPr>
      </p:pic>
      <p:pic>
        <p:nvPicPr>
          <p:cNvPr id="28" name="Picture 27" descr="A group of people posing for a photo&#10;&#10;Description automatically generated">
            <a:extLst>
              <a:ext uri="{FF2B5EF4-FFF2-40B4-BE49-F238E27FC236}">
                <a16:creationId xmlns:a16="http://schemas.microsoft.com/office/drawing/2014/main" id="{5988EE65-0651-5847-BEFE-B01DD8F1ADF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64528" y="1915227"/>
            <a:ext cx="5611657" cy="4311156"/>
          </a:xfrm>
          <a:prstGeom prst="rect">
            <a:avLst/>
          </a:prstGeom>
        </p:spPr>
      </p:pic>
    </p:spTree>
    <p:extLst>
      <p:ext uri="{BB962C8B-B14F-4D97-AF65-F5344CB8AC3E}">
        <p14:creationId xmlns:p14="http://schemas.microsoft.com/office/powerpoint/2010/main" val="48374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20" name="Rectangle 19">
            <a:extLst>
              <a:ext uri="{FF2B5EF4-FFF2-40B4-BE49-F238E27FC236}">
                <a16:creationId xmlns:a16="http://schemas.microsoft.com/office/drawing/2014/main" id="{E0519839-2E10-A34C-9895-026D77354829}"/>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10" name="Picture 9">
            <a:extLst>
              <a:ext uri="{FF2B5EF4-FFF2-40B4-BE49-F238E27FC236}">
                <a16:creationId xmlns:a16="http://schemas.microsoft.com/office/drawing/2014/main" id="{D946DE9A-2348-E64C-91F5-455E614836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25384" y="1170180"/>
            <a:ext cx="7926511" cy="5312896"/>
          </a:xfrm>
          <a:prstGeom prst="rect">
            <a:avLst/>
          </a:prstGeom>
        </p:spPr>
      </p:pic>
      <p:pic>
        <p:nvPicPr>
          <p:cNvPr id="11" name="Picture 10" descr="A picture containing outdoor&#10;&#10;Description automatically generated">
            <a:extLst>
              <a:ext uri="{FF2B5EF4-FFF2-40B4-BE49-F238E27FC236}">
                <a16:creationId xmlns:a16="http://schemas.microsoft.com/office/drawing/2014/main" id="{F664ABEC-48B6-DE4C-99E3-F7C182F8BC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9065" y="2046911"/>
            <a:ext cx="4932144" cy="3926754"/>
          </a:xfrm>
          <a:prstGeom prst="rect">
            <a:avLst/>
          </a:prstGeom>
        </p:spPr>
      </p:pic>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1674"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84427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Recent TTY Donation</a:t>
            </a:r>
          </a:p>
        </p:txBody>
      </p:sp>
    </p:spTree>
    <p:extLst>
      <p:ext uri="{BB962C8B-B14F-4D97-AF65-F5344CB8AC3E}">
        <p14:creationId xmlns:p14="http://schemas.microsoft.com/office/powerpoint/2010/main" val="126924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people posing for a photo&#10;&#10;Description automatically generated with medium confidence">
            <a:extLst>
              <a:ext uri="{FF2B5EF4-FFF2-40B4-BE49-F238E27FC236}">
                <a16:creationId xmlns:a16="http://schemas.microsoft.com/office/drawing/2014/main" id="{6A8B92F9-F1EC-7349-A685-C93141D42B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212592" y="-81934"/>
            <a:ext cx="5766815" cy="8271043"/>
          </a:xfrm>
          <a:prstGeom prst="rect">
            <a:avLst/>
          </a:prstGeom>
        </p:spPr>
      </p:pic>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5011"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22846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TAM Holiday Party</a:t>
            </a:r>
          </a:p>
        </p:txBody>
      </p:sp>
      <p:sp>
        <p:nvSpPr>
          <p:cNvPr id="20" name="Rectangle 19">
            <a:extLst>
              <a:ext uri="{FF2B5EF4-FFF2-40B4-BE49-F238E27FC236}">
                <a16:creationId xmlns:a16="http://schemas.microsoft.com/office/drawing/2014/main" id="{E0519839-2E10-A34C-9895-026D77354829}"/>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20245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2448"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75827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NASRA Updates</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6B419151-5C21-E045-B21E-20A1346C60B7}"/>
              </a:ext>
            </a:extLst>
          </p:cNvPr>
          <p:cNvSpPr/>
          <p:nvPr/>
        </p:nvSpPr>
        <p:spPr>
          <a:xfrm>
            <a:off x="848182" y="2327085"/>
            <a:ext cx="10655530" cy="1184940"/>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latin typeface="+mj-lt"/>
              </a:rPr>
              <a:t>CTS Taskforce</a:t>
            </a:r>
          </a:p>
          <a:p>
            <a:pPr marL="342900" indent="-342900">
              <a:spcBef>
                <a:spcPts val="1800"/>
              </a:spcBef>
              <a:buFont typeface="Arial" panose="020B0604020202020204" pitchFamily="34" charset="0"/>
              <a:buChar char="•"/>
            </a:pPr>
            <a:r>
              <a:rPr lang="en-US" sz="2800" dirty="0">
                <a:latin typeface="+mj-lt"/>
              </a:rPr>
              <a:t>Conference</a:t>
            </a:r>
          </a:p>
        </p:txBody>
      </p:sp>
      <p:pic>
        <p:nvPicPr>
          <p:cNvPr id="1026" name="Picture 2" descr="NASRA – National Association For State Relay Administration">
            <a:extLst>
              <a:ext uri="{FF2B5EF4-FFF2-40B4-BE49-F238E27FC236}">
                <a16:creationId xmlns:a16="http://schemas.microsoft.com/office/drawing/2014/main" id="{67537A0F-2951-EB4A-B7DD-7A30CF657E7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18876" y="2265080"/>
            <a:ext cx="3987800" cy="127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7EEE2C0-C9A5-B640-960F-DC22CF97268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49351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1772"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828085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FCC’s Disability Advisory Committee</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6B419151-5C21-E045-B21E-20A1346C60B7}"/>
              </a:ext>
            </a:extLst>
          </p:cNvPr>
          <p:cNvSpPr/>
          <p:nvPr/>
        </p:nvSpPr>
        <p:spPr>
          <a:xfrm>
            <a:off x="848182" y="2327085"/>
            <a:ext cx="10655530" cy="1969770"/>
          </a:xfrm>
          <a:prstGeom prst="rect">
            <a:avLst/>
          </a:prstGeom>
        </p:spPr>
        <p:txBody>
          <a:bodyPr wrap="square">
            <a:spAutoFit/>
          </a:bodyPr>
          <a:lstStyle/>
          <a:p>
            <a:pPr>
              <a:spcBef>
                <a:spcPts val="1800"/>
              </a:spcBef>
            </a:pPr>
            <a:r>
              <a:rPr lang="en-US" sz="3600" b="1" dirty="0">
                <a:latin typeface="Calibri" panose="020F0502020204030204" pitchFamily="34" charset="0"/>
                <a:cs typeface="Calibri" panose="020F0502020204030204" pitchFamily="34" charset="0"/>
              </a:rPr>
              <a:t>Workgroups:</a:t>
            </a:r>
          </a:p>
          <a:p>
            <a:pPr marL="342900" indent="-342900">
              <a:spcBef>
                <a:spcPts val="1800"/>
              </a:spcBef>
              <a:buFont typeface="Arial" panose="020B0604020202020204" pitchFamily="34" charset="0"/>
              <a:buChar char="•"/>
            </a:pPr>
            <a:r>
              <a:rPr lang="en-US" sz="2800" dirty="0">
                <a:latin typeface="+mj-lt"/>
              </a:rPr>
              <a:t>Wireline RTT</a:t>
            </a:r>
          </a:p>
          <a:p>
            <a:pPr marL="342900" indent="-342900">
              <a:spcBef>
                <a:spcPts val="1800"/>
              </a:spcBef>
              <a:buFont typeface="Arial" panose="020B0604020202020204" pitchFamily="34" charset="0"/>
              <a:buChar char="•"/>
            </a:pPr>
            <a:r>
              <a:rPr lang="en-US" sz="2800" dirty="0">
                <a:latin typeface="+mj-lt"/>
              </a:rPr>
              <a:t>TRS on Video Conference</a:t>
            </a:r>
          </a:p>
        </p:txBody>
      </p:sp>
      <p:sp>
        <p:nvSpPr>
          <p:cNvPr id="15" name="Rectangle 14">
            <a:extLst>
              <a:ext uri="{FF2B5EF4-FFF2-40B4-BE49-F238E27FC236}">
                <a16:creationId xmlns:a16="http://schemas.microsoft.com/office/drawing/2014/main" id="{A7EEE2C0-C9A5-B640-960F-DC22CF97268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7" name="Picture 6" descr="A person wearing headphones and using a computer&#10;&#10;Description automatically generated with medium confidence">
            <a:extLst>
              <a:ext uri="{FF2B5EF4-FFF2-40B4-BE49-F238E27FC236}">
                <a16:creationId xmlns:a16="http://schemas.microsoft.com/office/drawing/2014/main" id="{53691E75-DBFE-6545-95B6-6EA8EDE906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6447" y="1977735"/>
            <a:ext cx="6355448" cy="4234827"/>
          </a:xfrm>
          <a:prstGeom prst="rect">
            <a:avLst/>
          </a:prstGeom>
        </p:spPr>
      </p:pic>
    </p:spTree>
    <p:extLst>
      <p:ext uri="{BB962C8B-B14F-4D97-AF65-F5344CB8AC3E}">
        <p14:creationId xmlns:p14="http://schemas.microsoft.com/office/powerpoint/2010/main" val="317159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8810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0438"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50476"/>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259558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Captioning</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6B419151-5C21-E045-B21E-20A1346C60B7}"/>
              </a:ext>
            </a:extLst>
          </p:cNvPr>
          <p:cNvSpPr/>
          <p:nvPr/>
        </p:nvSpPr>
        <p:spPr>
          <a:xfrm>
            <a:off x="848182" y="2327085"/>
            <a:ext cx="10655530" cy="1846659"/>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latin typeface="+mj-lt"/>
              </a:rPr>
              <a:t>RCC Updates</a:t>
            </a:r>
          </a:p>
          <a:p>
            <a:pPr marL="342900" indent="-342900">
              <a:spcBef>
                <a:spcPts val="1800"/>
              </a:spcBef>
              <a:buFont typeface="Arial" panose="020B0604020202020204" pitchFamily="34" charset="0"/>
              <a:buChar char="•"/>
            </a:pPr>
            <a:r>
              <a:rPr lang="en-US" sz="2800" dirty="0">
                <a:latin typeface="+mj-lt"/>
              </a:rPr>
              <a:t>Federal Relay / GSA</a:t>
            </a:r>
          </a:p>
          <a:p>
            <a:pPr marL="342900" indent="-342900">
              <a:spcBef>
                <a:spcPts val="1800"/>
              </a:spcBef>
              <a:buFont typeface="Arial" panose="020B0604020202020204" pitchFamily="34" charset="0"/>
              <a:buChar char="•"/>
            </a:pPr>
            <a:r>
              <a:rPr lang="en-US" sz="2800" dirty="0">
                <a:latin typeface="+mj-lt"/>
              </a:rPr>
              <a:t>Captioning Relay Service</a:t>
            </a:r>
          </a:p>
        </p:txBody>
      </p:sp>
      <p:sp>
        <p:nvSpPr>
          <p:cNvPr id="15" name="Rectangle 14">
            <a:extLst>
              <a:ext uri="{FF2B5EF4-FFF2-40B4-BE49-F238E27FC236}">
                <a16:creationId xmlns:a16="http://schemas.microsoft.com/office/drawing/2014/main" id="{A7EEE2C0-C9A5-B640-960F-DC22CF97268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7" name="Picture 6" descr="A person using a computer&#10;&#10;Description automatically generated with medium confidence">
            <a:extLst>
              <a:ext uri="{FF2B5EF4-FFF2-40B4-BE49-F238E27FC236}">
                <a16:creationId xmlns:a16="http://schemas.microsoft.com/office/drawing/2014/main" id="{65A3EABB-2F6F-B047-A5D2-EBFD5E5000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6533" y="1484197"/>
            <a:ext cx="6624904" cy="4796760"/>
          </a:xfrm>
          <a:prstGeom prst="rect">
            <a:avLst/>
          </a:prstGeom>
        </p:spPr>
      </p:pic>
    </p:spTree>
    <p:extLst>
      <p:ext uri="{BB962C8B-B14F-4D97-AF65-F5344CB8AC3E}">
        <p14:creationId xmlns:p14="http://schemas.microsoft.com/office/powerpoint/2010/main" val="234939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8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MAT Manager Report</a:t>
            </a:r>
          </a:p>
          <a:p>
            <a:pPr algn="ctr"/>
            <a:r>
              <a:rPr lang="en-US" sz="4800" dirty="0">
                <a:latin typeface="Arial" panose="020B0604020202020204" pitchFamily="34" charset="0"/>
                <a:cs typeface="Arial" panose="020B0604020202020204" pitchFamily="34" charset="0"/>
              </a:rPr>
              <a:t>Kevin </a:t>
            </a:r>
            <a:r>
              <a:rPr lang="en-US" sz="4800" dirty="0" err="1">
                <a:latin typeface="Arial" panose="020B0604020202020204" pitchFamily="34" charset="0"/>
                <a:cs typeface="Arial" panose="020B0604020202020204" pitchFamily="34" charset="0"/>
              </a:rPr>
              <a:t>Steffy</a:t>
            </a:r>
            <a:endParaRPr lang="en-US" sz="4800" dirty="0">
              <a:latin typeface="Arial" panose="020B0604020202020204" pitchFamily="34" charset="0"/>
              <a:cs typeface="Arial" panose="020B0604020202020204" pitchFamily="34" charset="0"/>
            </a:endParaRPr>
          </a:p>
          <a:p>
            <a:pPr lvl="0" algn="ctr"/>
            <a:endParaRPr lang="en-US" sz="2800" i="1" dirty="0">
              <a:solidFill>
                <a:prstClr val="black"/>
              </a:solidFill>
              <a:latin typeface="Arial" panose="020B0604020202020204" pitchFamily="34" charset="0"/>
              <a:cs typeface="Arial" panose="020B0604020202020204" pitchFamily="34" charset="0"/>
            </a:endParaRPr>
          </a:p>
          <a:p>
            <a:pPr algn="ctr">
              <a:lnSpc>
                <a:spcPct val="150000"/>
              </a:lnSpc>
            </a:pPr>
            <a:r>
              <a:rPr lang="en-US" sz="2800" i="1" dirty="0">
                <a:solidFill>
                  <a:prstClr val="black"/>
                </a:solidFill>
                <a:latin typeface="Arial" panose="020B0604020202020204" pitchFamily="34" charset="0"/>
                <a:cs typeface="Arial" panose="020B0604020202020204" pitchFamily="34" charset="0"/>
              </a:rPr>
              <a:t>MAT Manager</a:t>
            </a:r>
            <a:br>
              <a:rPr lang="en-US" sz="2400" dirty="0">
                <a:solidFill>
                  <a:prstClr val="black"/>
                </a:solidFill>
                <a:latin typeface="Arial" panose="020B0604020202020204" pitchFamily="34" charset="0"/>
                <a:cs typeface="Arial" panose="020B0604020202020204" pitchFamily="34" charset="0"/>
              </a:rPr>
            </a:br>
            <a:r>
              <a:rPr lang="en-US" sz="2400" dirty="0" err="1">
                <a:solidFill>
                  <a:prstClr val="black"/>
                </a:solidFill>
                <a:latin typeface="Arial" panose="020B0604020202020204" pitchFamily="34" charset="0"/>
                <a:cs typeface="Arial" panose="020B0604020202020204" pitchFamily="34" charset="0"/>
              </a:rPr>
              <a:t>kevin.steffy@maryland.gov</a:t>
            </a:r>
            <a:r>
              <a:rPr lang="en-US" sz="2400" dirty="0">
                <a:solidFill>
                  <a:prstClr val="black"/>
                </a:solidFill>
                <a:latin typeface="Arial" panose="020B0604020202020204" pitchFamily="34" charset="0"/>
                <a:cs typeface="Arial" panose="020B0604020202020204" pitchFamily="34" charset="0"/>
              </a:rPr>
              <a:t> | 443-852-6717 (SMS)</a:t>
            </a:r>
          </a:p>
        </p:txBody>
      </p:sp>
      <p:pic>
        <p:nvPicPr>
          <p:cNvPr id="8" name="Picture 7" descr="A picture containing text, device, gauge&#10;&#10;Description automatically generated">
            <a:extLst>
              <a:ext uri="{FF2B5EF4-FFF2-40B4-BE49-F238E27FC236}">
                <a16:creationId xmlns:a16="http://schemas.microsoft.com/office/drawing/2014/main" id="{DAAE7F92-17F4-7446-A195-CE226BACE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208" y="498394"/>
            <a:ext cx="3995583" cy="1855092"/>
          </a:xfrm>
          <a:prstGeom prst="rect">
            <a:avLst/>
          </a:prstGeom>
        </p:spPr>
      </p:pic>
    </p:spTree>
    <p:extLst>
      <p:ext uri="{BB962C8B-B14F-4D97-AF65-F5344CB8AC3E}">
        <p14:creationId xmlns:p14="http://schemas.microsoft.com/office/powerpoint/2010/main" val="159290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Director’s Report</a:t>
            </a:r>
          </a:p>
          <a:p>
            <a:pPr algn="ctr"/>
            <a:r>
              <a:rPr lang="en-US" sz="4800" dirty="0">
                <a:latin typeface="Arial" panose="020B0604020202020204" pitchFamily="34" charset="0"/>
                <a:cs typeface="Arial" panose="020B0604020202020204" pitchFamily="34" charset="0"/>
              </a:rPr>
              <a:t>David </a:t>
            </a:r>
            <a:r>
              <a:rPr lang="en-US" sz="4800" dirty="0" err="1">
                <a:latin typeface="Arial" panose="020B0604020202020204" pitchFamily="34" charset="0"/>
                <a:cs typeface="Arial" panose="020B0604020202020204" pitchFamily="34" charset="0"/>
              </a:rPr>
              <a:t>Bahar</a:t>
            </a:r>
            <a:endParaRPr lang="en-US" sz="4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lvl="0" algn="ctr">
              <a:lnSpc>
                <a:spcPct val="150000"/>
              </a:lnSpc>
            </a:pPr>
            <a:r>
              <a:rPr lang="en-US" sz="2800" i="1" dirty="0">
                <a:solidFill>
                  <a:prstClr val="black"/>
                </a:solidFill>
                <a:latin typeface="Arial" panose="020B0604020202020204" pitchFamily="34" charset="0"/>
                <a:cs typeface="Arial" panose="020B0604020202020204" pitchFamily="34" charset="0"/>
              </a:rPr>
              <a:t>Director </a:t>
            </a:r>
          </a:p>
          <a:p>
            <a:pPr algn="ctr">
              <a:lnSpc>
                <a:spcPct val="150000"/>
              </a:lnSpc>
            </a:pPr>
            <a:r>
              <a:rPr lang="en-US" sz="2400" dirty="0" err="1">
                <a:solidFill>
                  <a:prstClr val="black"/>
                </a:solidFill>
                <a:latin typeface="Arial" panose="020B0604020202020204" pitchFamily="34" charset="0"/>
                <a:cs typeface="Arial" panose="020B0604020202020204" pitchFamily="34" charset="0"/>
              </a:rPr>
              <a:t>david.bahar@maryland.gov</a:t>
            </a:r>
            <a:r>
              <a:rPr lang="en-US" sz="2400" dirty="0">
                <a:solidFill>
                  <a:prstClr val="black"/>
                </a:solidFill>
                <a:latin typeface="Arial" panose="020B0604020202020204" pitchFamily="34" charset="0"/>
                <a:cs typeface="Arial" panose="020B0604020202020204" pitchFamily="34" charset="0"/>
              </a:rPr>
              <a:t> | 240-319-9199 (SMS)</a:t>
            </a:r>
            <a:endParaRPr lang="en-US" sz="48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84AFEDF-2779-5546-A05F-840904FDD6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44988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26385" y="116676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767759" y="2995290"/>
            <a:ext cx="11034774" cy="2046714"/>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solidFill>
                  <a:srgbClr val="000000"/>
                </a:solidFill>
                <a:latin typeface="+mj-lt"/>
                <a:ea typeface="Times New Roman" panose="02020603050405020304" pitchFamily="18" charset="0"/>
                <a:cs typeface="Times New Roman" panose="02020603050405020304" pitchFamily="18" charset="0"/>
              </a:rPr>
              <a:t>From October to December 2021, MAT has received </a:t>
            </a:r>
            <a:r>
              <a:rPr lang="en-US" sz="2800" b="1" dirty="0">
                <a:solidFill>
                  <a:srgbClr val="C11339"/>
                </a:solidFill>
                <a:latin typeface="+mj-lt"/>
                <a:ea typeface="Times New Roman" panose="02020603050405020304" pitchFamily="18" charset="0"/>
                <a:cs typeface="Times New Roman" panose="02020603050405020304" pitchFamily="18" charset="0"/>
              </a:rPr>
              <a:t>4</a:t>
            </a:r>
            <a:r>
              <a:rPr lang="en-US" sz="2800" b="1" dirty="0">
                <a:solidFill>
                  <a:srgbClr val="C11339"/>
                </a:solidFill>
                <a:ea typeface="Times New Roman" panose="02020603050405020304" pitchFamily="18" charset="0"/>
                <a:cs typeface="Times New Roman" panose="02020603050405020304" pitchFamily="18" charset="0"/>
              </a:rPr>
              <a:t>9 new applications</a:t>
            </a:r>
            <a:r>
              <a:rPr lang="en-US" sz="2800" b="1" dirty="0">
                <a:solidFill>
                  <a:srgbClr val="C11339"/>
                </a:solidFill>
                <a:latin typeface="+mj-lt"/>
                <a:ea typeface="Times New Roman" panose="02020603050405020304" pitchFamily="18" charset="0"/>
                <a:cs typeface="Times New Roman" panose="02020603050405020304" pitchFamily="18" charset="0"/>
              </a:rPr>
              <a:t> </a:t>
            </a:r>
            <a:r>
              <a:rPr lang="en-US" sz="2800" dirty="0">
                <a:solidFill>
                  <a:srgbClr val="000000"/>
                </a:solidFill>
                <a:latin typeface="+mj-lt"/>
                <a:ea typeface="Times New Roman" panose="02020603050405020304" pitchFamily="18" charset="0"/>
                <a:cs typeface="Times New Roman" panose="02020603050405020304" pitchFamily="18" charset="0"/>
              </a:rPr>
              <a:t>and distributed a total of</a:t>
            </a:r>
            <a:r>
              <a:rPr lang="en-US" sz="2800" dirty="0">
                <a:solidFill>
                  <a:srgbClr val="000000"/>
                </a:solidFill>
                <a:ea typeface="Times New Roman" panose="02020603050405020304" pitchFamily="18" charset="0"/>
                <a:cs typeface="Times New Roman" panose="02020603050405020304" pitchFamily="18" charset="0"/>
              </a:rPr>
              <a:t> </a:t>
            </a:r>
            <a:r>
              <a:rPr lang="en-US" sz="2800" b="1" dirty="0">
                <a:solidFill>
                  <a:srgbClr val="C11339"/>
                </a:solidFill>
                <a:ea typeface="Times New Roman" panose="02020603050405020304" pitchFamily="18" charset="0"/>
                <a:cs typeface="Times New Roman" panose="02020603050405020304" pitchFamily="18" charset="0"/>
              </a:rPr>
              <a:t>82 pieces of telecommunications equipment</a:t>
            </a:r>
            <a:r>
              <a:rPr lang="en-US" sz="2800" dirty="0">
                <a:solidFill>
                  <a:srgbClr val="000000"/>
                </a:solidFill>
                <a:ea typeface="Times New Roman" panose="02020603050405020304" pitchFamily="18" charset="0"/>
                <a:cs typeface="Times New Roman" panose="02020603050405020304" pitchFamily="18" charset="0"/>
              </a:rPr>
              <a:t>.</a:t>
            </a:r>
            <a:endParaRPr lang="en-US" sz="2800" dirty="0">
              <a:ea typeface="Calibri" panose="020F0502020204030204" pitchFamily="34" charset="0"/>
              <a:cs typeface="Times New Roman" panose="02020603050405020304" pitchFamily="18" charset="0"/>
            </a:endParaRPr>
          </a:p>
          <a:p>
            <a:pPr marL="342900" indent="-342900">
              <a:spcBef>
                <a:spcPts val="1800"/>
              </a:spcBef>
              <a:buFont typeface="Arial" panose="020B0604020202020204" pitchFamily="34" charset="0"/>
              <a:buChar char="•"/>
            </a:pPr>
            <a:r>
              <a:rPr lang="en-US" sz="2800" dirty="0">
                <a:solidFill>
                  <a:srgbClr val="000000"/>
                </a:solidFill>
                <a:latin typeface="+mj-lt"/>
                <a:ea typeface="Times New Roman" panose="02020603050405020304" pitchFamily="18" charset="0"/>
                <a:cs typeface="Times New Roman" panose="02020603050405020304" pitchFamily="18" charset="0"/>
              </a:rPr>
              <a:t>In the previous quarterly report, </a:t>
            </a:r>
            <a:r>
              <a:rPr lang="en-US" sz="2800" dirty="0">
                <a:latin typeface="+mj-lt"/>
              </a:rPr>
              <a:t>we </a:t>
            </a:r>
            <a:r>
              <a:rPr lang="en-US" sz="2800" dirty="0">
                <a:latin typeface="+mj-lt"/>
                <a:cs typeface="Calibri" panose="020F0502020204030204" pitchFamily="34" charset="0"/>
              </a:rPr>
              <a:t>received</a:t>
            </a:r>
            <a:r>
              <a:rPr lang="en-US" sz="2800" b="1" dirty="0">
                <a:solidFill>
                  <a:srgbClr val="C11339"/>
                </a:solidFill>
                <a:latin typeface="Calibri" panose="020F0502020204030204" pitchFamily="34" charset="0"/>
                <a:cs typeface="Calibri" panose="020F0502020204030204" pitchFamily="34" charset="0"/>
              </a:rPr>
              <a:t> 69 new applications </a:t>
            </a:r>
            <a:r>
              <a:rPr lang="en-US" sz="2800" dirty="0">
                <a:latin typeface="+mj-lt"/>
              </a:rPr>
              <a:t>and distributed a total of </a:t>
            </a:r>
            <a:r>
              <a:rPr lang="en-US" sz="2800" b="1" dirty="0">
                <a:solidFill>
                  <a:srgbClr val="C11339"/>
                </a:solidFill>
                <a:latin typeface="Calibri" panose="020F0502020204030204" pitchFamily="34" charset="0"/>
                <a:cs typeface="Calibri" panose="020F0502020204030204" pitchFamily="34" charset="0"/>
              </a:rPr>
              <a:t>69 pieces of telecommunications equipment</a:t>
            </a:r>
            <a:r>
              <a:rPr lang="en-US" sz="2800" dirty="0">
                <a:latin typeface="Calibri" panose="020F0502020204030204" pitchFamily="34" charset="0"/>
                <a:cs typeface="Calibri" panose="020F0502020204030204" pitchFamily="34" charset="0"/>
              </a:rPr>
              <a:t>.</a:t>
            </a:r>
            <a:r>
              <a:rPr lang="en-US" sz="2800" b="1" dirty="0">
                <a:solidFill>
                  <a:srgbClr val="C11339"/>
                </a:solidFill>
                <a:latin typeface="Calibri" panose="020F0502020204030204" pitchFamily="34" charset="0"/>
                <a:cs typeface="Calibri" panose="020F0502020204030204" pitchFamily="34" charset="0"/>
              </a:rPr>
              <a:t> </a:t>
            </a:r>
            <a:endParaRPr lang="en-US" sz="2800" b="1" dirty="0">
              <a:solidFill>
                <a:srgbClr val="C11339"/>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7923BA3-73F0-A646-A916-BDA4962D78A1}"/>
              </a:ext>
            </a:extLst>
          </p:cNvPr>
          <p:cNvSpPr txBox="1"/>
          <p:nvPr/>
        </p:nvSpPr>
        <p:spPr>
          <a:xfrm>
            <a:off x="-535459" y="6697362"/>
            <a:ext cx="184731" cy="369332"/>
          </a:xfrm>
          <a:prstGeom prst="rect">
            <a:avLst/>
          </a:prstGeom>
          <a:noFill/>
        </p:spPr>
        <p:txBody>
          <a:bodyPr wrap="none" rtlCol="0">
            <a:spAutoFit/>
          </a:bodyPr>
          <a:lstStyle/>
          <a:p>
            <a:endParaRPr lang="en-US" dirty="0"/>
          </a:p>
        </p:txBody>
      </p:sp>
      <p:sp>
        <p:nvSpPr>
          <p:cNvPr id="14" name="Rectangle 13">
            <a:extLst>
              <a:ext uri="{FF2B5EF4-FFF2-40B4-BE49-F238E27FC236}">
                <a16:creationId xmlns:a16="http://schemas.microsoft.com/office/drawing/2014/main" id="{0ED1D6F6-AE19-EA41-8928-C9BFF7EBEF87}"/>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2" name="Rectangle 11">
            <a:extLst>
              <a:ext uri="{FF2B5EF4-FFF2-40B4-BE49-F238E27FC236}">
                <a16:creationId xmlns:a16="http://schemas.microsoft.com/office/drawing/2014/main" id="{40E41C20-09D0-D54F-BB5E-2D2DF722A7FD}"/>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44693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815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057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MAT Application Form</a:t>
            </a:r>
          </a:p>
        </p:txBody>
      </p:sp>
      <p:sp>
        <p:nvSpPr>
          <p:cNvPr id="3" name="Rectangle 2">
            <a:extLst>
              <a:ext uri="{FF2B5EF4-FFF2-40B4-BE49-F238E27FC236}">
                <a16:creationId xmlns:a16="http://schemas.microsoft.com/office/drawing/2014/main" id="{9836B872-F012-394F-A6F7-D58FF7C2AE6E}"/>
              </a:ext>
            </a:extLst>
          </p:cNvPr>
          <p:cNvSpPr/>
          <p:nvPr/>
        </p:nvSpPr>
        <p:spPr>
          <a:xfrm>
            <a:off x="503258" y="2921208"/>
            <a:ext cx="6225443" cy="2169825"/>
          </a:xfrm>
          <a:prstGeom prst="rect">
            <a:avLst/>
          </a:prstGeom>
        </p:spPr>
        <p:txBody>
          <a:bodyPr wrap="square">
            <a:spAutoFit/>
          </a:bodyPr>
          <a:lstStyle/>
          <a:p>
            <a:pPr>
              <a:spcBef>
                <a:spcPts val="1800"/>
              </a:spcBef>
            </a:pPr>
            <a:r>
              <a:rPr lang="en-US" sz="2400" dirty="0">
                <a:latin typeface="+mj-lt"/>
              </a:rPr>
              <a:t>Devaney created the MAT Application form with </a:t>
            </a:r>
            <a:r>
              <a:rPr lang="en-US" sz="2400" b="1" dirty="0">
                <a:solidFill>
                  <a:srgbClr val="C11339"/>
                </a:solidFill>
              </a:rPr>
              <a:t>large fonts for low vision </a:t>
            </a:r>
            <a:r>
              <a:rPr lang="en-US" sz="2400" dirty="0">
                <a:latin typeface="+mj-lt"/>
              </a:rPr>
              <a:t>people, the </a:t>
            </a:r>
            <a:r>
              <a:rPr lang="en-US" sz="2400" b="1" dirty="0">
                <a:solidFill>
                  <a:srgbClr val="C11339"/>
                </a:solidFill>
                <a:latin typeface="Calibri" panose="020F0502020204030204" pitchFamily="34" charset="0"/>
                <a:cs typeface="Calibri" panose="020F0502020204030204" pitchFamily="34" charset="0"/>
              </a:rPr>
              <a:t>Spanish</a:t>
            </a:r>
            <a:r>
              <a:rPr lang="en-US" sz="2400" dirty="0">
                <a:latin typeface="+mj-lt"/>
              </a:rPr>
              <a:t> language, and </a:t>
            </a:r>
            <a:r>
              <a:rPr lang="en-US" sz="2400" b="1" dirty="0">
                <a:solidFill>
                  <a:srgbClr val="C11339"/>
                </a:solidFill>
                <a:latin typeface="Calibri" panose="020F0502020204030204" pitchFamily="34" charset="0"/>
                <a:cs typeface="Calibri" panose="020F0502020204030204" pitchFamily="34" charset="0"/>
              </a:rPr>
              <a:t>braille</a:t>
            </a:r>
            <a:r>
              <a:rPr lang="en-US" sz="2400" dirty="0">
                <a:latin typeface="+mj-lt"/>
              </a:rPr>
              <a:t> for blind people.</a:t>
            </a:r>
          </a:p>
          <a:p>
            <a:pPr>
              <a:spcBef>
                <a:spcPts val="1800"/>
              </a:spcBef>
            </a:pPr>
            <a:r>
              <a:rPr lang="en-US" sz="2400" dirty="0">
                <a:latin typeface="+mj-lt"/>
              </a:rPr>
              <a:t>We will work to add an </a:t>
            </a:r>
            <a:r>
              <a:rPr lang="en-US" sz="2400" b="1" dirty="0">
                <a:solidFill>
                  <a:srgbClr val="C11339"/>
                </a:solidFill>
                <a:latin typeface="Calibri" panose="020F0502020204030204" pitchFamily="34" charset="0"/>
                <a:cs typeface="Calibri" panose="020F0502020204030204" pitchFamily="34" charset="0"/>
              </a:rPr>
              <a:t>e-signature</a:t>
            </a:r>
            <a:r>
              <a:rPr lang="en-US" sz="2400" dirty="0">
                <a:latin typeface="+mj-lt"/>
              </a:rPr>
              <a:t> to our online application form.</a:t>
            </a:r>
          </a:p>
        </p:txBody>
      </p:sp>
      <p:sp>
        <p:nvSpPr>
          <p:cNvPr id="14" name="Rectangle 13">
            <a:extLst>
              <a:ext uri="{FF2B5EF4-FFF2-40B4-BE49-F238E27FC236}">
                <a16:creationId xmlns:a16="http://schemas.microsoft.com/office/drawing/2014/main" id="{99E8699E-21D4-C947-9D1F-E2C430B29F35}"/>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pic>
        <p:nvPicPr>
          <p:cNvPr id="15" name="Picture 14" descr="Text&#10;&#10;Description automatically generated">
            <a:extLst>
              <a:ext uri="{FF2B5EF4-FFF2-40B4-BE49-F238E27FC236}">
                <a16:creationId xmlns:a16="http://schemas.microsoft.com/office/drawing/2014/main" id="{72CD27F6-BFA7-A642-A39C-7D3BA6B157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8702" y="2046460"/>
            <a:ext cx="5463298" cy="3919322"/>
          </a:xfrm>
          <a:prstGeom prst="rect">
            <a:avLst/>
          </a:prstGeom>
        </p:spPr>
      </p:pic>
      <p:sp>
        <p:nvSpPr>
          <p:cNvPr id="12" name="Rectangle 11">
            <a:extLst>
              <a:ext uri="{FF2B5EF4-FFF2-40B4-BE49-F238E27FC236}">
                <a16:creationId xmlns:a16="http://schemas.microsoft.com/office/drawing/2014/main" id="{0C67D3D0-1987-FB41-BB6C-ACC5BCE5E4C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422853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033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365298"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Evaluation Centers</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pic>
        <p:nvPicPr>
          <p:cNvPr id="8" name="Picture 7" descr="Map&#10;&#10;Description automatically generated">
            <a:extLst>
              <a:ext uri="{FF2B5EF4-FFF2-40B4-BE49-F238E27FC236}">
                <a16:creationId xmlns:a16="http://schemas.microsoft.com/office/drawing/2014/main" id="{BA83AB7F-494B-8945-A5C8-0ADEDB22F0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2375" y="1871196"/>
            <a:ext cx="9306046" cy="4971463"/>
          </a:xfrm>
          <a:prstGeom prst="rect">
            <a:avLst/>
          </a:prstGeom>
        </p:spPr>
      </p:pic>
      <p:sp>
        <p:nvSpPr>
          <p:cNvPr id="11" name="Rectangle 10">
            <a:extLst>
              <a:ext uri="{FF2B5EF4-FFF2-40B4-BE49-F238E27FC236}">
                <a16:creationId xmlns:a16="http://schemas.microsoft.com/office/drawing/2014/main" id="{B9746DAA-296E-0C40-B5E9-169B60BCF85E}"/>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
        <p:nvSpPr>
          <p:cNvPr id="3" name="TextBox 2">
            <a:extLst>
              <a:ext uri="{FF2B5EF4-FFF2-40B4-BE49-F238E27FC236}">
                <a16:creationId xmlns:a16="http://schemas.microsoft.com/office/drawing/2014/main" id="{32083ABC-B995-7645-987D-5B2CD03A8798}"/>
              </a:ext>
            </a:extLst>
          </p:cNvPr>
          <p:cNvSpPr txBox="1"/>
          <p:nvPr/>
        </p:nvSpPr>
        <p:spPr>
          <a:xfrm>
            <a:off x="1054689" y="3875429"/>
            <a:ext cx="4512517" cy="1661993"/>
          </a:xfrm>
          <a:prstGeom prst="rect">
            <a:avLst/>
          </a:prstGeom>
          <a:noFill/>
        </p:spPr>
        <p:txBody>
          <a:bodyPr wrap="none" rtlCol="0">
            <a:spAutoFit/>
          </a:bodyPr>
          <a:lstStyle/>
          <a:p>
            <a:pPr marL="285750" indent="-285750">
              <a:spcBef>
                <a:spcPts val="1800"/>
              </a:spcBef>
              <a:buFont typeface="Arial" panose="020B0604020202020204" pitchFamily="34" charset="0"/>
              <a:buChar char="•"/>
            </a:pPr>
            <a:r>
              <a:rPr lang="en-US" sz="2400" dirty="0">
                <a:latin typeface="+mj-lt"/>
              </a:rPr>
              <a:t>Maintaining Active Citizen (MAC)</a:t>
            </a:r>
          </a:p>
          <a:p>
            <a:pPr marL="285750" indent="-285750">
              <a:spcBef>
                <a:spcPts val="1800"/>
              </a:spcBef>
              <a:buFont typeface="Arial" panose="020B0604020202020204" pitchFamily="34" charset="0"/>
              <a:buChar char="•"/>
            </a:pPr>
            <a:r>
              <a:rPr lang="en-US" sz="2400" dirty="0">
                <a:latin typeface="+mj-lt"/>
              </a:rPr>
              <a:t>Easter Seals</a:t>
            </a:r>
          </a:p>
          <a:p>
            <a:pPr marL="285750" indent="-285750">
              <a:spcBef>
                <a:spcPts val="1800"/>
              </a:spcBef>
              <a:buFont typeface="Arial" panose="020B0604020202020204" pitchFamily="34" charset="0"/>
              <a:buChar char="•"/>
            </a:pPr>
            <a:r>
              <a:rPr lang="en-US" sz="2400" dirty="0">
                <a:latin typeface="+mj-lt"/>
              </a:rPr>
              <a:t>IMAGE centers</a:t>
            </a:r>
          </a:p>
        </p:txBody>
      </p:sp>
    </p:spTree>
    <p:extLst>
      <p:ext uri="{BB962C8B-B14F-4D97-AF65-F5344CB8AC3E}">
        <p14:creationId xmlns:p14="http://schemas.microsoft.com/office/powerpoint/2010/main" val="1992092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9832"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766535"/>
            <a:ext cx="8721811" cy="658835"/>
          </a:xfrm>
          <a:prstGeom prst="rect">
            <a:avLst/>
          </a:prstGeom>
        </p:spPr>
        <p:txBody>
          <a:bodyPr wrap="none">
            <a:spAutoFit/>
          </a:bodyPr>
          <a:lstStyle/>
          <a:p>
            <a:pPr>
              <a:lnSpc>
                <a:spcPct val="150000"/>
              </a:lnSpc>
            </a:pPr>
            <a:r>
              <a:rPr lang="en-US" sz="2800" b="1" dirty="0">
                <a:solidFill>
                  <a:schemeClr val="bg1"/>
                </a:solidFill>
                <a:latin typeface="Arial" panose="020B0604020202020204" pitchFamily="34" charset="0"/>
                <a:cs typeface="Arial" panose="020B0604020202020204" pitchFamily="34" charset="0"/>
              </a:rPr>
              <a:t>Assistance Telecommunications Equipment (ATE)</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2" name="Rectangle 11">
            <a:extLst>
              <a:ext uri="{FF2B5EF4-FFF2-40B4-BE49-F238E27FC236}">
                <a16:creationId xmlns:a16="http://schemas.microsoft.com/office/drawing/2014/main" id="{6814A231-BB90-D24D-9F4D-49A14461C7EB}"/>
              </a:ext>
            </a:extLst>
          </p:cNvPr>
          <p:cNvSpPr/>
          <p:nvPr/>
        </p:nvSpPr>
        <p:spPr>
          <a:xfrm>
            <a:off x="1435100" y="3252068"/>
            <a:ext cx="9503833" cy="1508105"/>
          </a:xfrm>
          <a:prstGeom prst="rect">
            <a:avLst/>
          </a:prstGeom>
        </p:spPr>
        <p:txBody>
          <a:bodyPr wrap="square">
            <a:spAutoFit/>
          </a:bodyPr>
          <a:lstStyle/>
          <a:p>
            <a:pPr>
              <a:spcBef>
                <a:spcPts val="2400"/>
              </a:spcBef>
            </a:pPr>
            <a:r>
              <a:rPr lang="en-US" sz="3600" dirty="0">
                <a:latin typeface="+mj-lt"/>
              </a:rPr>
              <a:t>Release date: </a:t>
            </a:r>
            <a:r>
              <a:rPr lang="en-US" sz="3600" b="1" dirty="0">
                <a:solidFill>
                  <a:srgbClr val="C11339"/>
                </a:solidFill>
                <a:latin typeface="Calibri" panose="020F0502020204030204" pitchFamily="34" charset="0"/>
                <a:cs typeface="Calibri" panose="020F0502020204030204" pitchFamily="34" charset="0"/>
              </a:rPr>
              <a:t>January 6th</a:t>
            </a:r>
            <a:endParaRPr lang="en-US" sz="3600" dirty="0">
              <a:latin typeface="+mj-lt"/>
            </a:endParaRPr>
          </a:p>
          <a:p>
            <a:pPr>
              <a:spcBef>
                <a:spcPts val="2400"/>
              </a:spcBef>
            </a:pPr>
            <a:r>
              <a:rPr lang="en-US" sz="3600" dirty="0">
                <a:latin typeface="+mj-lt"/>
              </a:rPr>
              <a:t>Numbers of Service Categories: from 11 to 16</a:t>
            </a:r>
          </a:p>
        </p:txBody>
      </p:sp>
      <p:sp>
        <p:nvSpPr>
          <p:cNvPr id="11" name="Rectangle 10">
            <a:extLst>
              <a:ext uri="{FF2B5EF4-FFF2-40B4-BE49-F238E27FC236}">
                <a16:creationId xmlns:a16="http://schemas.microsoft.com/office/drawing/2014/main" id="{11366A8E-1459-5848-BE45-EB8F9E4B5835}"/>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492070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41632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Lunch &amp; Learn</a:t>
            </a:r>
          </a:p>
        </p:txBody>
      </p:sp>
      <p:sp>
        <p:nvSpPr>
          <p:cNvPr id="14" name="Rectangle 13">
            <a:extLst>
              <a:ext uri="{FF2B5EF4-FFF2-40B4-BE49-F238E27FC236}">
                <a16:creationId xmlns:a16="http://schemas.microsoft.com/office/drawing/2014/main" id="{531A7C43-7E3C-7A43-B915-433557E44D98}"/>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7" name="Rectangle 16">
            <a:extLst>
              <a:ext uri="{FF2B5EF4-FFF2-40B4-BE49-F238E27FC236}">
                <a16:creationId xmlns:a16="http://schemas.microsoft.com/office/drawing/2014/main" id="{08D0174A-61B2-6A4C-999F-6D38E7D2C999}"/>
              </a:ext>
            </a:extLst>
          </p:cNvPr>
          <p:cNvSpPr/>
          <p:nvPr/>
        </p:nvSpPr>
        <p:spPr>
          <a:xfrm>
            <a:off x="767759" y="2216429"/>
            <a:ext cx="10816376" cy="3739485"/>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dirty="0">
                <a:latin typeface="+mj-lt"/>
                <a:cs typeface="Calibri" panose="020F0502020204030204" pitchFamily="34" charset="0"/>
              </a:rPr>
              <a:t>The committee (Kevin, Jane, Donna, </a:t>
            </a:r>
            <a:r>
              <a:rPr lang="en-US" sz="2400" dirty="0" err="1">
                <a:latin typeface="+mj-lt"/>
                <a:cs typeface="Calibri" panose="020F0502020204030204" pitchFamily="34" charset="0"/>
              </a:rPr>
              <a:t>Tarita</a:t>
            </a:r>
            <a:r>
              <a:rPr lang="en-US" sz="2400" dirty="0">
                <a:latin typeface="+mj-lt"/>
                <a:cs typeface="Calibri" panose="020F0502020204030204" pitchFamily="34" charset="0"/>
              </a:rPr>
              <a:t>, Jenny, Rebecca, and Melissa) had a meeting to wrap up and share our feedback to improve our Lunch and Learn. </a:t>
            </a:r>
          </a:p>
          <a:p>
            <a:pPr marL="285750" indent="-285750">
              <a:spcBef>
                <a:spcPts val="1800"/>
              </a:spcBef>
              <a:buFont typeface="Arial" panose="020B0604020202020204" pitchFamily="34" charset="0"/>
              <a:buChar char="•"/>
            </a:pPr>
            <a:r>
              <a:rPr lang="en-US" sz="2400" dirty="0">
                <a:latin typeface="+mj-lt"/>
                <a:cs typeface="Calibri" panose="020F0502020204030204" pitchFamily="34" charset="0"/>
              </a:rPr>
              <a:t>Donna will be chairing the events in 2022. </a:t>
            </a:r>
          </a:p>
          <a:p>
            <a:pPr marL="285750" indent="-285750">
              <a:spcBef>
                <a:spcPts val="1800"/>
              </a:spcBef>
              <a:buFont typeface="Arial" panose="020B0604020202020204" pitchFamily="34" charset="0"/>
              <a:buChar char="•"/>
            </a:pPr>
            <a:r>
              <a:rPr lang="en-US" sz="2400" b="1" dirty="0">
                <a:solidFill>
                  <a:srgbClr val="C11339"/>
                </a:solidFill>
                <a:latin typeface="Calibri" panose="020F0502020204030204" pitchFamily="34" charset="0"/>
                <a:cs typeface="Calibri" panose="020F0502020204030204" pitchFamily="34" charset="0"/>
              </a:rPr>
              <a:t>We will host Lunch and Learn events for the following professionals: </a:t>
            </a:r>
            <a:r>
              <a:rPr lang="en-US" sz="2400" dirty="0">
                <a:latin typeface="+mj-lt"/>
                <a:cs typeface="Calibri" panose="020F0502020204030204" pitchFamily="34" charset="0"/>
              </a:rPr>
              <a:t>physician, audiologist, rehabilitation counselor, speech language pathologist, social worker, psychologist, mental health counselor, nurse, some more health care professionals to mention. </a:t>
            </a:r>
          </a:p>
          <a:p>
            <a:pPr marL="285750" indent="-285750">
              <a:spcBef>
                <a:spcPts val="1800"/>
              </a:spcBef>
              <a:buFont typeface="Arial" panose="020B0604020202020204" pitchFamily="34" charset="0"/>
              <a:buChar char="•"/>
            </a:pPr>
            <a:r>
              <a:rPr lang="en-US" sz="2400" dirty="0">
                <a:solidFill>
                  <a:srgbClr val="000000"/>
                </a:solidFill>
                <a:latin typeface="+mj-lt"/>
                <a:ea typeface="Times New Roman" panose="02020603050405020304" pitchFamily="18" charset="0"/>
                <a:cs typeface="Calibri" panose="020F0502020204030204" pitchFamily="34" charset="0"/>
              </a:rPr>
              <a:t>Donna will share more information on the Lunch &amp; Learn during her report.</a:t>
            </a:r>
            <a:endParaRPr lang="en-US" sz="2400" dirty="0">
              <a:latin typeface="+mj-lt"/>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63F4C44-7A2F-2F47-9475-6C9F3A52930F}"/>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83986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313728"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Open Position</a:t>
            </a:r>
          </a:p>
        </p:txBody>
      </p:sp>
      <p:sp>
        <p:nvSpPr>
          <p:cNvPr id="14" name="Rectangle 13">
            <a:extLst>
              <a:ext uri="{FF2B5EF4-FFF2-40B4-BE49-F238E27FC236}">
                <a16:creationId xmlns:a16="http://schemas.microsoft.com/office/drawing/2014/main" id="{531A7C43-7E3C-7A43-B915-433557E44D98}"/>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7" name="Rectangle 16">
            <a:extLst>
              <a:ext uri="{FF2B5EF4-FFF2-40B4-BE49-F238E27FC236}">
                <a16:creationId xmlns:a16="http://schemas.microsoft.com/office/drawing/2014/main" id="{08D0174A-61B2-6A4C-999F-6D38E7D2C999}"/>
              </a:ext>
            </a:extLst>
          </p:cNvPr>
          <p:cNvSpPr/>
          <p:nvPr/>
        </p:nvSpPr>
        <p:spPr>
          <a:xfrm>
            <a:off x="920159" y="3255902"/>
            <a:ext cx="10816376" cy="707886"/>
          </a:xfrm>
          <a:prstGeom prst="rect">
            <a:avLst/>
          </a:prstGeom>
        </p:spPr>
        <p:txBody>
          <a:bodyPr wrap="square">
            <a:spAutoFit/>
          </a:bodyPr>
          <a:lstStyle/>
          <a:p>
            <a:r>
              <a:rPr lang="en-US" sz="4000" b="1" dirty="0" err="1">
                <a:solidFill>
                  <a:srgbClr val="C11339"/>
                </a:solidFill>
                <a:latin typeface="Calibri" panose="020F0502020204030204" pitchFamily="34" charset="0"/>
                <a:cs typeface="Calibri" panose="020F0502020204030204" pitchFamily="34" charset="0"/>
              </a:rPr>
              <a:t>DeafBlind</a:t>
            </a:r>
            <a:r>
              <a:rPr lang="en-US" sz="4000" b="1" dirty="0">
                <a:solidFill>
                  <a:srgbClr val="C11339"/>
                </a:solidFill>
                <a:latin typeface="Calibri" panose="020F0502020204030204" pitchFamily="34" charset="0"/>
                <a:cs typeface="Calibri" panose="020F0502020204030204" pitchFamily="34" charset="0"/>
              </a:rPr>
              <a:t> Specialist</a:t>
            </a:r>
          </a:p>
        </p:txBody>
      </p:sp>
      <p:sp>
        <p:nvSpPr>
          <p:cNvPr id="11" name="Rectangle 10">
            <a:extLst>
              <a:ext uri="{FF2B5EF4-FFF2-40B4-BE49-F238E27FC236}">
                <a16:creationId xmlns:a16="http://schemas.microsoft.com/office/drawing/2014/main" id="{C63F4C44-7A2F-2F47-9475-6C9F3A52930F}"/>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09523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2439"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73938"/>
            <a:ext cx="72122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Communication Facilitator (CF)</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2" name="Rectangle 11">
            <a:extLst>
              <a:ext uri="{FF2B5EF4-FFF2-40B4-BE49-F238E27FC236}">
                <a16:creationId xmlns:a16="http://schemas.microsoft.com/office/drawing/2014/main" id="{6814A231-BB90-D24D-9F4D-49A14461C7EB}"/>
              </a:ext>
            </a:extLst>
          </p:cNvPr>
          <p:cNvSpPr/>
          <p:nvPr/>
        </p:nvSpPr>
        <p:spPr>
          <a:xfrm>
            <a:off x="811701" y="2124898"/>
            <a:ext cx="4748441" cy="1631216"/>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a:latin typeface="+mj-lt"/>
              </a:rPr>
              <a:t>We hosted </a:t>
            </a:r>
            <a:r>
              <a:rPr lang="en-US" sz="2000" b="1" dirty="0">
                <a:solidFill>
                  <a:srgbClr val="C11339"/>
                </a:solidFill>
                <a:latin typeface="Calibri" panose="020F0502020204030204" pitchFamily="34" charset="0"/>
                <a:cs typeface="Calibri" panose="020F0502020204030204" pitchFamily="34" charset="0"/>
              </a:rPr>
              <a:t>CF training </a:t>
            </a:r>
            <a:r>
              <a:rPr lang="en-US" sz="2000" dirty="0">
                <a:latin typeface="+mj-lt"/>
              </a:rPr>
              <a:t>on Sunday, November 21, 2021 at Maryland Deaf Community Center (MDCC) in Frederick. There were </a:t>
            </a:r>
            <a:r>
              <a:rPr lang="en-US" sz="2000" b="1" dirty="0">
                <a:solidFill>
                  <a:srgbClr val="C11339"/>
                </a:solidFill>
                <a:latin typeface="Calibri" panose="020F0502020204030204" pitchFamily="34" charset="0"/>
                <a:cs typeface="Calibri" panose="020F0502020204030204" pitchFamily="34" charset="0"/>
              </a:rPr>
              <a:t>28 participants </a:t>
            </a:r>
            <a:r>
              <a:rPr lang="en-US" sz="2000" dirty="0">
                <a:latin typeface="+mj-lt"/>
              </a:rPr>
              <a:t>signed up and 22 showed up. </a:t>
            </a:r>
          </a:p>
        </p:txBody>
      </p:sp>
      <p:sp>
        <p:nvSpPr>
          <p:cNvPr id="11" name="Rectangle 10">
            <a:extLst>
              <a:ext uri="{FF2B5EF4-FFF2-40B4-BE49-F238E27FC236}">
                <a16:creationId xmlns:a16="http://schemas.microsoft.com/office/drawing/2014/main" id="{71B6B599-E363-D044-9C30-D7F7921FC2E8}"/>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
        <p:nvSpPr>
          <p:cNvPr id="13" name="Rectangle 12">
            <a:extLst>
              <a:ext uri="{FF2B5EF4-FFF2-40B4-BE49-F238E27FC236}">
                <a16:creationId xmlns:a16="http://schemas.microsoft.com/office/drawing/2014/main" id="{97C526A8-FFBE-AA42-8CB1-B7F55BE06817}"/>
              </a:ext>
            </a:extLst>
          </p:cNvPr>
          <p:cNvSpPr/>
          <p:nvPr/>
        </p:nvSpPr>
        <p:spPr>
          <a:xfrm>
            <a:off x="811702" y="3836292"/>
            <a:ext cx="4571459" cy="2169825"/>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a:latin typeface="+mj-lt"/>
              </a:rPr>
              <a:t>We had </a:t>
            </a:r>
            <a:r>
              <a:rPr lang="en-US" sz="2000" b="1" dirty="0">
                <a:solidFill>
                  <a:srgbClr val="C11339"/>
                </a:solidFill>
                <a:latin typeface="Calibri" panose="020F0502020204030204" pitchFamily="34" charset="0"/>
                <a:cs typeface="Calibri" panose="020F0502020204030204" pitchFamily="34" charset="0"/>
              </a:rPr>
              <a:t>4 volunteers </a:t>
            </a:r>
            <a:r>
              <a:rPr lang="en-US" sz="2000" dirty="0">
                <a:latin typeface="+mj-lt"/>
              </a:rPr>
              <a:t>to help the committee during the training, </a:t>
            </a:r>
            <a:r>
              <a:rPr lang="en-US" sz="2000" b="1" dirty="0">
                <a:solidFill>
                  <a:srgbClr val="C11339"/>
                </a:solidFill>
                <a:latin typeface="Calibri" panose="020F0502020204030204" pitchFamily="34" charset="0"/>
                <a:cs typeface="Calibri" panose="020F0502020204030204" pitchFamily="34" charset="0"/>
              </a:rPr>
              <a:t>4 </a:t>
            </a:r>
            <a:r>
              <a:rPr lang="en-US" sz="2000" b="1" dirty="0" err="1">
                <a:solidFill>
                  <a:srgbClr val="C11339"/>
                </a:solidFill>
                <a:latin typeface="Calibri" panose="020F0502020204030204" pitchFamily="34" charset="0"/>
                <a:cs typeface="Calibri" panose="020F0502020204030204" pitchFamily="34" charset="0"/>
              </a:rPr>
              <a:t>DeafBlind</a:t>
            </a:r>
            <a:r>
              <a:rPr lang="en-US" sz="2000" b="1" dirty="0">
                <a:solidFill>
                  <a:srgbClr val="C11339"/>
                </a:solidFill>
                <a:latin typeface="Calibri" panose="020F0502020204030204" pitchFamily="34" charset="0"/>
                <a:cs typeface="Calibri" panose="020F0502020204030204" pitchFamily="34" charset="0"/>
              </a:rPr>
              <a:t> individuals</a:t>
            </a:r>
            <a:r>
              <a:rPr lang="en-US" sz="2000" dirty="0">
                <a:latin typeface="+mj-lt"/>
              </a:rPr>
              <a:t>, and </a:t>
            </a:r>
            <a:r>
              <a:rPr lang="en-US" sz="2000" b="1" dirty="0">
                <a:solidFill>
                  <a:srgbClr val="C11339"/>
                </a:solidFill>
                <a:latin typeface="Calibri" panose="020F0502020204030204" pitchFamily="34" charset="0"/>
                <a:cs typeface="Calibri" panose="020F0502020204030204" pitchFamily="34" charset="0"/>
              </a:rPr>
              <a:t>8 CDIs</a:t>
            </a:r>
            <a:r>
              <a:rPr lang="en-US" sz="2000" dirty="0">
                <a:latin typeface="+mj-lt"/>
              </a:rPr>
              <a:t>. </a:t>
            </a:r>
          </a:p>
          <a:p>
            <a:pPr marL="285750" indent="-285750">
              <a:spcBef>
                <a:spcPts val="1800"/>
              </a:spcBef>
              <a:buFont typeface="Arial" panose="020B0604020202020204" pitchFamily="34" charset="0"/>
              <a:buChar char="•"/>
            </a:pPr>
            <a:r>
              <a:rPr lang="en-US" sz="2000" b="1" dirty="0">
                <a:solidFill>
                  <a:srgbClr val="C11339"/>
                </a:solidFill>
                <a:latin typeface="Calibri" panose="020F0502020204030204" pitchFamily="34" charset="0"/>
                <a:cs typeface="Calibri" panose="020F0502020204030204" pitchFamily="34" charset="0"/>
              </a:rPr>
              <a:t>The training was successful.  </a:t>
            </a:r>
            <a:r>
              <a:rPr lang="en-US" sz="2000" dirty="0">
                <a:latin typeface="+mj-lt"/>
              </a:rPr>
              <a:t>We provided pizzas, salad, and drinks from </a:t>
            </a:r>
            <a:r>
              <a:rPr lang="en-US" sz="2000" dirty="0" err="1">
                <a:latin typeface="+mj-lt"/>
              </a:rPr>
              <a:t>Mozzeria</a:t>
            </a:r>
            <a:r>
              <a:rPr lang="en-US" sz="2000" dirty="0">
                <a:latin typeface="+mj-lt"/>
              </a:rPr>
              <a:t>.</a:t>
            </a:r>
            <a:r>
              <a:rPr lang="en-US" sz="2000" b="1" dirty="0">
                <a:latin typeface="+mj-lt"/>
              </a:rPr>
              <a:t> </a:t>
            </a:r>
            <a:endParaRPr lang="en-US" sz="2000" dirty="0">
              <a:latin typeface="+mj-lt"/>
            </a:endParaRPr>
          </a:p>
        </p:txBody>
      </p:sp>
      <p:pic>
        <p:nvPicPr>
          <p:cNvPr id="7" name="Picture 6" descr="A group of people posing for a photo&#10;&#10;Description automatically generated">
            <a:extLst>
              <a:ext uri="{FF2B5EF4-FFF2-40B4-BE49-F238E27FC236}">
                <a16:creationId xmlns:a16="http://schemas.microsoft.com/office/drawing/2014/main" id="{5A1A280A-BA26-F646-B668-BF307024A9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64602" y="2238472"/>
            <a:ext cx="6687293" cy="3626569"/>
          </a:xfrm>
          <a:prstGeom prst="rect">
            <a:avLst/>
          </a:prstGeom>
        </p:spPr>
      </p:pic>
      <p:pic>
        <p:nvPicPr>
          <p:cNvPr id="14" name="Picture 13">
            <a:extLst>
              <a:ext uri="{FF2B5EF4-FFF2-40B4-BE49-F238E27FC236}">
                <a16:creationId xmlns:a16="http://schemas.microsoft.com/office/drawing/2014/main" id="{A14B9D94-6685-4D46-B7FF-C58FE59E9F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5324169" y="5690774"/>
            <a:ext cx="9073373" cy="677770"/>
          </a:xfrm>
          <a:prstGeom prst="rect">
            <a:avLst/>
          </a:prstGeom>
        </p:spPr>
      </p:pic>
      <p:sp>
        <p:nvSpPr>
          <p:cNvPr id="16" name="Rectangle 15">
            <a:extLst>
              <a:ext uri="{FF2B5EF4-FFF2-40B4-BE49-F238E27FC236}">
                <a16:creationId xmlns:a16="http://schemas.microsoft.com/office/drawing/2014/main" id="{06310ED8-F61F-894D-8FC1-4BC8A5B088D6}"/>
              </a:ext>
            </a:extLst>
          </p:cNvPr>
          <p:cNvSpPr/>
          <p:nvPr/>
        </p:nvSpPr>
        <p:spPr>
          <a:xfrm>
            <a:off x="5786737" y="5829432"/>
            <a:ext cx="5626897" cy="400110"/>
          </a:xfrm>
          <a:prstGeom prst="rect">
            <a:avLst/>
          </a:prstGeom>
        </p:spPr>
        <p:txBody>
          <a:bodyPr wrap="square">
            <a:spAutoFit/>
          </a:bodyPr>
          <a:lstStyle/>
          <a:p>
            <a:r>
              <a:rPr lang="en-US" sz="2000" b="1" i="1" dirty="0"/>
              <a:t>Communication Facilitator Training</a:t>
            </a:r>
            <a:endParaRPr lang="en-US" sz="2000" i="1" dirty="0"/>
          </a:p>
        </p:txBody>
      </p:sp>
    </p:spTree>
    <p:extLst>
      <p:ext uri="{BB962C8B-B14F-4D97-AF65-F5344CB8AC3E}">
        <p14:creationId xmlns:p14="http://schemas.microsoft.com/office/powerpoint/2010/main" val="1678623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5019"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73938"/>
            <a:ext cx="791114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Communication Facilitator </a:t>
            </a:r>
            <a:r>
              <a:rPr lang="en-US" sz="2400" b="1" i="1" dirty="0">
                <a:solidFill>
                  <a:schemeClr val="bg1"/>
                </a:solidFill>
                <a:latin typeface="Arial" panose="020B0604020202020204" pitchFamily="34" charset="0"/>
                <a:cs typeface="Arial" panose="020B0604020202020204" pitchFamily="34" charset="0"/>
              </a:rPr>
              <a:t>continued…</a:t>
            </a:r>
            <a:endParaRPr lang="en-US" sz="3600" b="1" i="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2" name="Rectangle 11">
            <a:extLst>
              <a:ext uri="{FF2B5EF4-FFF2-40B4-BE49-F238E27FC236}">
                <a16:creationId xmlns:a16="http://schemas.microsoft.com/office/drawing/2014/main" id="{6814A231-BB90-D24D-9F4D-49A14461C7EB}"/>
              </a:ext>
            </a:extLst>
          </p:cNvPr>
          <p:cNvSpPr/>
          <p:nvPr/>
        </p:nvSpPr>
        <p:spPr>
          <a:xfrm>
            <a:off x="811701" y="2065907"/>
            <a:ext cx="10899950" cy="2908489"/>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dirty="0">
                <a:latin typeface="+mj-lt"/>
              </a:rPr>
              <a:t>The Communication Facilitator (CF) program had its </a:t>
            </a:r>
            <a:r>
              <a:rPr lang="en-US" sz="2400" b="1" dirty="0">
                <a:solidFill>
                  <a:srgbClr val="C11339"/>
                </a:solidFill>
                <a:latin typeface="Calibri" panose="020F0502020204030204" pitchFamily="34" charset="0"/>
                <a:cs typeface="Calibri" panose="020F0502020204030204" pitchFamily="34" charset="0"/>
              </a:rPr>
              <a:t>first CF service </a:t>
            </a:r>
            <a:r>
              <a:rPr lang="en-US" sz="2400" dirty="0">
                <a:latin typeface="+mj-lt"/>
              </a:rPr>
              <a:t>on Friday, December 17, 2021 at a </a:t>
            </a:r>
            <a:r>
              <a:rPr lang="en-US" sz="2400" dirty="0" err="1">
                <a:latin typeface="+mj-lt"/>
              </a:rPr>
              <a:t>DeafBlind</a:t>
            </a:r>
            <a:r>
              <a:rPr lang="en-US" sz="2400" dirty="0">
                <a:latin typeface="+mj-lt"/>
              </a:rPr>
              <a:t> person’s house with </a:t>
            </a:r>
            <a:r>
              <a:rPr lang="en-US" sz="2400" b="1" dirty="0">
                <a:solidFill>
                  <a:srgbClr val="C11339"/>
                </a:solidFill>
                <a:latin typeface="Calibri" panose="020F0502020204030204" pitchFamily="34" charset="0"/>
                <a:cs typeface="Calibri" panose="020F0502020204030204" pitchFamily="34" charset="0"/>
              </a:rPr>
              <a:t>two facilitators. </a:t>
            </a:r>
          </a:p>
          <a:p>
            <a:pPr marL="285750" indent="-285750">
              <a:spcBef>
                <a:spcPts val="1800"/>
              </a:spcBef>
              <a:buFont typeface="Arial" panose="020B0604020202020204" pitchFamily="34" charset="0"/>
              <a:buChar char="•"/>
            </a:pPr>
            <a:r>
              <a:rPr lang="en-US" sz="2400" dirty="0">
                <a:latin typeface="+mj-lt"/>
              </a:rPr>
              <a:t>Those facilitators facilitated the information and what was said during the Zoom to DB person by the </a:t>
            </a:r>
            <a:r>
              <a:rPr lang="en-US" sz="2400" b="1" dirty="0">
                <a:solidFill>
                  <a:srgbClr val="C11339"/>
                </a:solidFill>
                <a:latin typeface="Calibri" panose="020F0502020204030204" pitchFamily="34" charset="0"/>
                <a:cs typeface="Calibri" panose="020F0502020204030204" pitchFamily="34" charset="0"/>
              </a:rPr>
              <a:t>Tactile sign language </a:t>
            </a:r>
            <a:r>
              <a:rPr lang="en-US" sz="2400" dirty="0">
                <a:latin typeface="+mj-lt"/>
              </a:rPr>
              <a:t>(signed into the </a:t>
            </a:r>
            <a:r>
              <a:rPr lang="en-US" sz="2400" dirty="0" err="1">
                <a:latin typeface="+mj-lt"/>
              </a:rPr>
              <a:t>DeafBlind</a:t>
            </a:r>
            <a:r>
              <a:rPr lang="en-US" sz="2400" dirty="0">
                <a:latin typeface="+mj-lt"/>
              </a:rPr>
              <a:t> person’s hands) and the </a:t>
            </a:r>
            <a:r>
              <a:rPr lang="en-US" sz="2400" b="1" dirty="0">
                <a:solidFill>
                  <a:srgbClr val="C11339"/>
                </a:solidFill>
                <a:latin typeface="Calibri" panose="020F0502020204030204" pitchFamily="34" charset="0"/>
                <a:cs typeface="Calibri" panose="020F0502020204030204" pitchFamily="34" charset="0"/>
              </a:rPr>
              <a:t>Pro-Tactile language </a:t>
            </a:r>
            <a:r>
              <a:rPr lang="en-US" sz="2400" dirty="0">
                <a:latin typeface="+mj-lt"/>
              </a:rPr>
              <a:t>(touch-based to allow </a:t>
            </a:r>
            <a:r>
              <a:rPr lang="en-US" sz="2400" dirty="0" err="1">
                <a:latin typeface="+mj-lt"/>
              </a:rPr>
              <a:t>DeafBlind</a:t>
            </a:r>
            <a:r>
              <a:rPr lang="en-US" sz="2400" dirty="0">
                <a:latin typeface="+mj-lt"/>
              </a:rPr>
              <a:t> person to have more reliable information about the visual elements of their environment such as people laughing/nodding or hand raising, where people sit or stand, etc.).</a:t>
            </a:r>
          </a:p>
        </p:txBody>
      </p:sp>
      <p:sp>
        <p:nvSpPr>
          <p:cNvPr id="11" name="Rectangle 10">
            <a:extLst>
              <a:ext uri="{FF2B5EF4-FFF2-40B4-BE49-F238E27FC236}">
                <a16:creationId xmlns:a16="http://schemas.microsoft.com/office/drawing/2014/main" id="{A506D6CE-3517-BD41-8ADE-D61BDE070277}"/>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674682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1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798225" y="3221292"/>
            <a:ext cx="10755444"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Public Relations &amp; Outreach Report</a:t>
            </a:r>
          </a:p>
          <a:p>
            <a:pPr algn="ctr"/>
            <a:r>
              <a:rPr lang="en-US" sz="4800" dirty="0">
                <a:latin typeface="Arial" panose="020B0604020202020204" pitchFamily="34" charset="0"/>
                <a:cs typeface="Arial" panose="020B0604020202020204" pitchFamily="34" charset="0"/>
              </a:rPr>
              <a:t>Donna Broadway-Callaman</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Community Outreach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donnat.broadway-callaman@maryland.gov | 410-582-6158</a:t>
            </a:r>
          </a:p>
        </p:txBody>
      </p:sp>
      <p:pic>
        <p:nvPicPr>
          <p:cNvPr id="5" name="Picture 4" descr="A picture containing text, device, gauge&#10;&#10;Description automatically generated">
            <a:extLst>
              <a:ext uri="{FF2B5EF4-FFF2-40B4-BE49-F238E27FC236}">
                <a16:creationId xmlns:a16="http://schemas.microsoft.com/office/drawing/2014/main" id="{AE925DDD-903C-664B-AEBE-13A0282F0D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225" y="961203"/>
            <a:ext cx="2806700" cy="12319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A79C5B5-2160-E04C-9F1E-88CB05E11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968" y="870763"/>
            <a:ext cx="2976716" cy="1382047"/>
          </a:xfrm>
          <a:prstGeom prst="rect">
            <a:avLst/>
          </a:prstGeom>
        </p:spPr>
      </p:pic>
      <p:pic>
        <p:nvPicPr>
          <p:cNvPr id="8" name="Picture 7" descr="Logo&#10;&#10;Description automatically generated">
            <a:extLst>
              <a:ext uri="{FF2B5EF4-FFF2-40B4-BE49-F238E27FC236}">
                <a16:creationId xmlns:a16="http://schemas.microsoft.com/office/drawing/2014/main" id="{77D45FE6-6E64-9243-A837-6473FC53F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339868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Staffing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898336" y="3391337"/>
            <a:ext cx="9882735" cy="830997"/>
          </a:xfrm>
          <a:prstGeom prst="rect">
            <a:avLst/>
          </a:prstGeom>
        </p:spPr>
        <p:txBody>
          <a:bodyPr wrap="square">
            <a:spAutoFit/>
          </a:bodyPr>
          <a:lstStyle/>
          <a:p>
            <a:pPr>
              <a:spcBef>
                <a:spcPts val="1200"/>
              </a:spcBef>
            </a:pPr>
            <a:r>
              <a:rPr lang="en-US" sz="4800" b="1" dirty="0">
                <a:solidFill>
                  <a:srgbClr val="C11339"/>
                </a:solidFill>
                <a:ea typeface="Times New Roman" panose="02020603050405020304" pitchFamily="18" charset="0"/>
                <a:cs typeface="Times New Roman" panose="02020603050405020304" pitchFamily="18" charset="0"/>
              </a:rPr>
              <a:t>MAT Program </a:t>
            </a:r>
            <a:r>
              <a:rPr lang="en-US" sz="4800" b="1" dirty="0" err="1">
                <a:solidFill>
                  <a:srgbClr val="C11339"/>
                </a:solidFill>
                <a:ea typeface="Times New Roman" panose="02020603050405020304" pitchFamily="18" charset="0"/>
                <a:cs typeface="Times New Roman" panose="02020603050405020304" pitchFamily="18" charset="0"/>
              </a:rPr>
              <a:t>DeafBlind</a:t>
            </a:r>
            <a:r>
              <a:rPr lang="en-US" sz="4800" b="1" dirty="0">
                <a:solidFill>
                  <a:srgbClr val="C11339"/>
                </a:solidFill>
                <a:ea typeface="Times New Roman" panose="02020603050405020304" pitchFamily="18" charset="0"/>
                <a:cs typeface="Times New Roman" panose="02020603050405020304" pitchFamily="18" charset="0"/>
              </a:rPr>
              <a:t> Specialist</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3" name="Rectangle 12">
            <a:extLst>
              <a:ext uri="{FF2B5EF4-FFF2-40B4-BE49-F238E27FC236}">
                <a16:creationId xmlns:a16="http://schemas.microsoft.com/office/drawing/2014/main" id="{3C304121-8F84-9B43-84DE-E853389C2E9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657586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965201" y="1795115"/>
            <a:ext cx="7007726" cy="4478149"/>
          </a:xfrm>
          <a:prstGeom prst="rect">
            <a:avLst/>
          </a:prstGeom>
        </p:spPr>
        <p:txBody>
          <a:bodyPr wrap="square">
            <a:spAutoFit/>
          </a:bodyPr>
          <a:lstStyle/>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Since we last met, we have pivoted our outreach efforts to include community events, law enforcement communities, business with relay partner trainings, 911 PSAP and RTT trainings. </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We attended the </a:t>
            </a:r>
            <a:r>
              <a:rPr lang="en-US" sz="2400" b="1" dirty="0">
                <a:solidFill>
                  <a:srgbClr val="C00000"/>
                </a:solidFill>
                <a:cs typeface="Calibri" panose="020F0502020204030204" pitchFamily="34" charset="0"/>
              </a:rPr>
              <a:t>Aberdeen Whoville craft fair</a:t>
            </a:r>
            <a:r>
              <a:rPr lang="en-US" sz="2400" b="1" dirty="0">
                <a:solidFill>
                  <a:srgbClr val="C00000"/>
                </a:solidFill>
                <a:latin typeface="+mj-lt"/>
                <a:cs typeface="Calibri" panose="020F0502020204030204" pitchFamily="34" charset="0"/>
              </a:rPr>
              <a:t> </a:t>
            </a:r>
            <a:r>
              <a:rPr lang="en-US" sz="2400" dirty="0">
                <a:latin typeface="+mj-lt"/>
                <a:cs typeface="Calibri" panose="020F0502020204030204" pitchFamily="34" charset="0"/>
              </a:rPr>
              <a:t>and sponsored a tree for the Festival of Trees</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We </a:t>
            </a:r>
            <a:r>
              <a:rPr lang="en-US" sz="2400" b="1" dirty="0">
                <a:solidFill>
                  <a:srgbClr val="C00000"/>
                </a:solidFill>
                <a:cs typeface="Calibri" panose="020F0502020204030204" pitchFamily="34" charset="0"/>
              </a:rPr>
              <a:t>presented at Parkville High School </a:t>
            </a:r>
            <a:r>
              <a:rPr lang="en-US" sz="2400" dirty="0">
                <a:latin typeface="+mj-lt"/>
                <a:cs typeface="Calibri" panose="020F0502020204030204" pitchFamily="34" charset="0"/>
              </a:rPr>
              <a:t>in Baltimore County</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We hosted an </a:t>
            </a:r>
            <a:r>
              <a:rPr lang="en-US" sz="2400" b="1" dirty="0">
                <a:solidFill>
                  <a:srgbClr val="C00000"/>
                </a:solidFill>
                <a:cs typeface="Calibri" panose="020F0502020204030204" pitchFamily="34" charset="0"/>
              </a:rPr>
              <a:t>outreach table at the Randallstown Library </a:t>
            </a:r>
            <a:r>
              <a:rPr lang="en-US" sz="2400" dirty="0">
                <a:latin typeface="+mj-lt"/>
                <a:cs typeface="Calibri" panose="020F0502020204030204" pitchFamily="34" charset="0"/>
              </a:rPr>
              <a:t>in Baltimore County</a:t>
            </a: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6BBB02C7-A4D8-284E-A18D-74F72B55E8D3}"/>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11" name="Picture 10" descr="A decorated christmas tree&#10;&#10;Description automatically generated with low confidence">
            <a:extLst>
              <a:ext uri="{FF2B5EF4-FFF2-40B4-BE49-F238E27FC236}">
                <a16:creationId xmlns:a16="http://schemas.microsoft.com/office/drawing/2014/main" id="{A80CC208-FBB6-4649-9F9A-45630750E1A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2000"/>
                    </a14:imgEffect>
                  </a14:imgLayer>
                </a14:imgProps>
              </a:ext>
              <a:ext uri="{28A0092B-C50C-407E-A947-70E740481C1C}">
                <a14:useLocalDpi xmlns:a14="http://schemas.microsoft.com/office/drawing/2010/main"/>
              </a:ext>
            </a:extLst>
          </a:blip>
          <a:srcRect/>
          <a:stretch/>
        </p:blipFill>
        <p:spPr>
          <a:xfrm>
            <a:off x="8245642" y="1949836"/>
            <a:ext cx="4106253" cy="3894158"/>
          </a:xfrm>
          <a:prstGeom prst="rect">
            <a:avLst/>
          </a:prstGeom>
          <a:ln>
            <a:noFill/>
          </a:ln>
          <a:effectLst/>
        </p:spPr>
      </p:pic>
      <p:pic>
        <p:nvPicPr>
          <p:cNvPr id="12" name="Picture 11">
            <a:extLst>
              <a:ext uri="{FF2B5EF4-FFF2-40B4-BE49-F238E27FC236}">
                <a16:creationId xmlns:a16="http://schemas.microsoft.com/office/drawing/2014/main" id="{C5288F4A-D328-9047-8AC4-7DB7BF5A05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7903558" y="5601107"/>
            <a:ext cx="9218563" cy="695421"/>
          </a:xfrm>
          <a:prstGeom prst="rect">
            <a:avLst/>
          </a:prstGeom>
        </p:spPr>
      </p:pic>
      <p:sp>
        <p:nvSpPr>
          <p:cNvPr id="13" name="Rectangle 12">
            <a:extLst>
              <a:ext uri="{FF2B5EF4-FFF2-40B4-BE49-F238E27FC236}">
                <a16:creationId xmlns:a16="http://schemas.microsoft.com/office/drawing/2014/main" id="{784A605D-ABBB-E340-B8D0-4000B54C678A}"/>
              </a:ext>
            </a:extLst>
          </p:cNvPr>
          <p:cNvSpPr/>
          <p:nvPr/>
        </p:nvSpPr>
        <p:spPr>
          <a:xfrm>
            <a:off x="8279539" y="5744909"/>
            <a:ext cx="4417987" cy="400110"/>
          </a:xfrm>
          <a:prstGeom prst="rect">
            <a:avLst/>
          </a:prstGeom>
        </p:spPr>
        <p:txBody>
          <a:bodyPr wrap="square">
            <a:spAutoFit/>
          </a:bodyPr>
          <a:lstStyle/>
          <a:p>
            <a:r>
              <a:rPr lang="en-US" sz="2000" b="1" i="1" dirty="0">
                <a:solidFill>
                  <a:schemeClr val="bg1"/>
                </a:solidFill>
              </a:rPr>
              <a:t>Aberdeen Whoville craft fair</a:t>
            </a:r>
            <a:endParaRPr lang="en-US" sz="2000" i="1" dirty="0">
              <a:solidFill>
                <a:schemeClr val="bg1"/>
              </a:solidFill>
            </a:endParaRPr>
          </a:p>
        </p:txBody>
      </p:sp>
    </p:spTree>
    <p:extLst>
      <p:ext uri="{BB962C8B-B14F-4D97-AF65-F5344CB8AC3E}">
        <p14:creationId xmlns:p14="http://schemas.microsoft.com/office/powerpoint/2010/main" val="3856804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71176"/>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7970" y="680410"/>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759738" y="2131336"/>
            <a:ext cx="10412985" cy="2400657"/>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dirty="0">
                <a:latin typeface="+mj-lt"/>
                <a:cs typeface="Calibri" panose="020F0502020204030204" pitchFamily="34" charset="0"/>
              </a:rPr>
              <a:t>We recently attended </a:t>
            </a:r>
            <a:r>
              <a:rPr lang="en-US" sz="2400" b="1" dirty="0">
                <a:solidFill>
                  <a:srgbClr val="C00000"/>
                </a:solidFill>
                <a:cs typeface="Calibri" panose="020F0502020204030204" pitchFamily="34" charset="0"/>
              </a:rPr>
              <a:t>winter MACO </a:t>
            </a:r>
            <a:r>
              <a:rPr lang="en-US" sz="2400" dirty="0">
                <a:latin typeface="+mj-lt"/>
                <a:cs typeface="Calibri" panose="020F0502020204030204" pitchFamily="34" charset="0"/>
              </a:rPr>
              <a:t>and made good contacts.</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We </a:t>
            </a:r>
            <a:r>
              <a:rPr lang="en-US" sz="2400" b="1" dirty="0">
                <a:solidFill>
                  <a:srgbClr val="C00000"/>
                </a:solidFill>
                <a:cs typeface="Calibri" panose="020F0502020204030204" pitchFamily="34" charset="0"/>
              </a:rPr>
              <a:t>connected with public officials </a:t>
            </a:r>
            <a:r>
              <a:rPr lang="en-US" sz="2400" dirty="0">
                <a:latin typeface="+mj-lt"/>
                <a:cs typeface="Calibri" panose="020F0502020204030204" pitchFamily="34" charset="0"/>
              </a:rPr>
              <a:t>from all over the state. There was an </a:t>
            </a:r>
            <a:r>
              <a:rPr lang="en-US" sz="2400" b="1" dirty="0">
                <a:solidFill>
                  <a:srgbClr val="C00000"/>
                </a:solidFill>
                <a:cs typeface="Calibri" panose="020F0502020204030204" pitchFamily="34" charset="0"/>
              </a:rPr>
              <a:t>NG911 demonstration</a:t>
            </a:r>
            <a:r>
              <a:rPr lang="en-US" sz="2400" dirty="0">
                <a:latin typeface="+mj-lt"/>
                <a:cs typeface="Calibri" panose="020F0502020204030204" pitchFamily="34" charset="0"/>
              </a:rPr>
              <a:t>, and I was able to </a:t>
            </a:r>
            <a:r>
              <a:rPr lang="en-US" sz="2400" b="1" dirty="0">
                <a:solidFill>
                  <a:srgbClr val="C00000"/>
                </a:solidFill>
                <a:cs typeface="Calibri" panose="020F0502020204030204" pitchFamily="34" charset="0"/>
              </a:rPr>
              <a:t>share contacts from PSAP’s </a:t>
            </a:r>
            <a:r>
              <a:rPr lang="en-US" sz="2400" dirty="0">
                <a:latin typeface="+mj-lt"/>
                <a:cs typeface="Calibri" panose="020F0502020204030204" pitchFamily="34" charset="0"/>
              </a:rPr>
              <a:t>around the state with our outreach team. </a:t>
            </a:r>
          </a:p>
          <a:p>
            <a:pPr marL="285750" lvl="0" indent="-285750">
              <a:spcBef>
                <a:spcPts val="1800"/>
              </a:spcBef>
              <a:buFont typeface="Arial" panose="020B0604020202020204" pitchFamily="34" charset="0"/>
              <a:buChar char="•"/>
            </a:pPr>
            <a:r>
              <a:rPr lang="en-US" sz="2400" dirty="0">
                <a:latin typeface="+mj-lt"/>
                <a:cs typeface="Calibri" panose="020F0502020204030204" pitchFamily="34" charset="0"/>
              </a:rPr>
              <a:t>Upcoming events include:</a:t>
            </a: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8" name="Rectangle 17">
            <a:extLst>
              <a:ext uri="{FF2B5EF4-FFF2-40B4-BE49-F238E27FC236}">
                <a16:creationId xmlns:a16="http://schemas.microsoft.com/office/drawing/2014/main" id="{B40E6A90-45FE-7044-A1A2-4EBA363AD8AD}"/>
              </a:ext>
            </a:extLst>
          </p:cNvPr>
          <p:cNvSpPr/>
          <p:nvPr/>
        </p:nvSpPr>
        <p:spPr>
          <a:xfrm>
            <a:off x="5221371" y="4823356"/>
            <a:ext cx="3756037" cy="1200329"/>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761170F-BD06-AF46-A91B-97635EF8B22E}"/>
              </a:ext>
            </a:extLst>
          </p:cNvPr>
          <p:cNvSpPr txBox="1"/>
          <p:nvPr/>
        </p:nvSpPr>
        <p:spPr>
          <a:xfrm>
            <a:off x="5309860" y="4947620"/>
            <a:ext cx="3614258" cy="954107"/>
          </a:xfrm>
          <a:prstGeom prst="rect">
            <a:avLst/>
          </a:prstGeom>
          <a:noFill/>
        </p:spPr>
        <p:txBody>
          <a:bodyPr wrap="square">
            <a:spAutoFit/>
          </a:bodyPr>
          <a:lstStyle/>
          <a:p>
            <a:pPr algn="ctr"/>
            <a:r>
              <a:rPr lang="en-US" sz="2800" b="1" dirty="0">
                <a:solidFill>
                  <a:srgbClr val="C11339"/>
                </a:solidFill>
                <a:latin typeface="+mj-lt"/>
              </a:rPr>
              <a:t>Brain Injury Association of Maryland</a:t>
            </a:r>
            <a:endParaRPr lang="en-US" sz="2800" b="1" dirty="0">
              <a:solidFill>
                <a:srgbClr val="C11339"/>
              </a:solidFill>
            </a:endParaRPr>
          </a:p>
        </p:txBody>
      </p:sp>
      <p:sp>
        <p:nvSpPr>
          <p:cNvPr id="26" name="Rectangle 25">
            <a:extLst>
              <a:ext uri="{FF2B5EF4-FFF2-40B4-BE49-F238E27FC236}">
                <a16:creationId xmlns:a16="http://schemas.microsoft.com/office/drawing/2014/main" id="{47B27F2B-A6ED-4147-897B-DD5A03F9C41A}"/>
              </a:ext>
            </a:extLst>
          </p:cNvPr>
          <p:cNvSpPr/>
          <p:nvPr/>
        </p:nvSpPr>
        <p:spPr>
          <a:xfrm>
            <a:off x="1123950" y="4823355"/>
            <a:ext cx="3756037" cy="1200329"/>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17D7165B-6F94-6549-8467-B08AA5EF39BB}"/>
              </a:ext>
            </a:extLst>
          </p:cNvPr>
          <p:cNvSpPr txBox="1"/>
          <p:nvPr/>
        </p:nvSpPr>
        <p:spPr>
          <a:xfrm>
            <a:off x="1336762" y="4947620"/>
            <a:ext cx="3330412" cy="954107"/>
          </a:xfrm>
          <a:prstGeom prst="rect">
            <a:avLst/>
          </a:prstGeom>
          <a:noFill/>
        </p:spPr>
        <p:txBody>
          <a:bodyPr wrap="square">
            <a:spAutoFit/>
          </a:bodyPr>
          <a:lstStyle/>
          <a:p>
            <a:pPr algn="ctr"/>
            <a:r>
              <a:rPr lang="en-US" sz="2800" b="1" dirty="0">
                <a:solidFill>
                  <a:srgbClr val="C11339"/>
                </a:solidFill>
                <a:latin typeface="+mj-lt"/>
              </a:rPr>
              <a:t>Maryland Relay Library Association</a:t>
            </a:r>
            <a:endParaRPr lang="en-US" sz="2800" b="1" dirty="0">
              <a:solidFill>
                <a:srgbClr val="C11339"/>
              </a:solidFill>
            </a:endParaRPr>
          </a:p>
        </p:txBody>
      </p:sp>
      <p:sp>
        <p:nvSpPr>
          <p:cNvPr id="15" name="Rectangle 14">
            <a:extLst>
              <a:ext uri="{FF2B5EF4-FFF2-40B4-BE49-F238E27FC236}">
                <a16:creationId xmlns:a16="http://schemas.microsoft.com/office/drawing/2014/main" id="{CA8272B8-19BB-9F46-95E6-6703FBB8093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63819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6676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619472" y="1987443"/>
            <a:ext cx="11112949" cy="1800493"/>
          </a:xfrm>
          <a:prstGeom prst="rect">
            <a:avLst/>
          </a:prstGeom>
        </p:spPr>
        <p:txBody>
          <a:bodyPr wrap="square">
            <a:spAutoFit/>
          </a:bodyPr>
          <a:lstStyle/>
          <a:p>
            <a:pPr marL="342900" lvl="0" indent="-342900">
              <a:spcBef>
                <a:spcPts val="1800"/>
              </a:spcBef>
              <a:buFont typeface="Arial" panose="020B0604020202020204" pitchFamily="34" charset="0"/>
              <a:buChar char="•"/>
            </a:pPr>
            <a:r>
              <a:rPr lang="en-US" sz="2400" dirty="0">
                <a:latin typeface="+mj-lt"/>
              </a:rPr>
              <a:t>We recently held our </a:t>
            </a:r>
            <a:r>
              <a:rPr lang="en-US" sz="2400" b="1" dirty="0">
                <a:solidFill>
                  <a:srgbClr val="C00000"/>
                </a:solidFill>
              </a:rPr>
              <a:t>30</a:t>
            </a:r>
            <a:r>
              <a:rPr lang="en-US" sz="2400" b="1" baseline="30000" dirty="0">
                <a:solidFill>
                  <a:srgbClr val="C00000"/>
                </a:solidFill>
              </a:rPr>
              <a:t>th</a:t>
            </a:r>
            <a:r>
              <a:rPr lang="en-US" sz="2400" b="1" dirty="0">
                <a:solidFill>
                  <a:srgbClr val="C00000"/>
                </a:solidFill>
              </a:rPr>
              <a:t> anniversary celebration at our office on December 1. </a:t>
            </a:r>
            <a:r>
              <a:rPr lang="en-US" sz="2400" dirty="0">
                <a:latin typeface="+mj-lt"/>
              </a:rPr>
              <a:t>Past directors, staff, and GABTR members attended the celebration. </a:t>
            </a:r>
          </a:p>
          <a:p>
            <a:pPr marL="342900" lvl="0" indent="-342900">
              <a:spcBef>
                <a:spcPts val="1800"/>
              </a:spcBef>
              <a:buFont typeface="Arial" panose="020B0604020202020204" pitchFamily="34" charset="0"/>
              <a:buChar char="•"/>
            </a:pPr>
            <a:r>
              <a:rPr lang="en-US" sz="2400" dirty="0">
                <a:latin typeface="+mj-lt"/>
              </a:rPr>
              <a:t>It went well and </a:t>
            </a:r>
            <a:r>
              <a:rPr lang="en-US" sz="2400" b="1" dirty="0">
                <a:solidFill>
                  <a:srgbClr val="C00000"/>
                </a:solidFill>
              </a:rPr>
              <a:t>we are planning to have another celebration in April to celebrate the opening of the TAM office. </a:t>
            </a:r>
            <a:r>
              <a:rPr lang="en-US" sz="2400" dirty="0">
                <a:latin typeface="+mj-lt"/>
              </a:rPr>
              <a:t>We will share more information later. </a:t>
            </a:r>
            <a:endParaRPr lang="en-US" sz="2400" b="1" dirty="0">
              <a:latin typeface="+mj-lt"/>
            </a:endParaRP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13" name="Picture 12" descr="Logo&#10;&#10;Description automatically generated">
            <a:extLst>
              <a:ext uri="{FF2B5EF4-FFF2-40B4-BE49-F238E27FC236}">
                <a16:creationId xmlns:a16="http://schemas.microsoft.com/office/drawing/2014/main" id="{B0A74D8A-B89C-C542-9325-B10844140F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4392" y="4461127"/>
            <a:ext cx="3595724" cy="1705325"/>
          </a:xfrm>
          <a:prstGeom prst="rect">
            <a:avLst/>
          </a:prstGeom>
        </p:spPr>
      </p:pic>
      <p:sp>
        <p:nvSpPr>
          <p:cNvPr id="15" name="Rectangle 14">
            <a:extLst>
              <a:ext uri="{FF2B5EF4-FFF2-40B4-BE49-F238E27FC236}">
                <a16:creationId xmlns:a16="http://schemas.microsoft.com/office/drawing/2014/main" id="{8A283C37-870C-DA48-96BC-C89D4AB3123F}"/>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8" name="Picture 7" descr="Logo&#10;&#10;Description automatically generated">
            <a:extLst>
              <a:ext uri="{FF2B5EF4-FFF2-40B4-BE49-F238E27FC236}">
                <a16:creationId xmlns:a16="http://schemas.microsoft.com/office/drawing/2014/main" id="{3DD4A394-BA0B-E34F-B688-8EEDEF0808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92872" y="4201195"/>
            <a:ext cx="2862439" cy="1965257"/>
          </a:xfrm>
          <a:prstGeom prst="rect">
            <a:avLst/>
          </a:prstGeom>
        </p:spPr>
      </p:pic>
    </p:spTree>
    <p:extLst>
      <p:ext uri="{BB962C8B-B14F-4D97-AF65-F5344CB8AC3E}">
        <p14:creationId xmlns:p14="http://schemas.microsoft.com/office/powerpoint/2010/main" val="2985171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6676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880533" y="1987443"/>
            <a:ext cx="10851888" cy="3277820"/>
          </a:xfrm>
          <a:prstGeom prst="rect">
            <a:avLst/>
          </a:prstGeom>
        </p:spPr>
        <p:txBody>
          <a:bodyPr wrap="square">
            <a:spAutoFit/>
          </a:bodyPr>
          <a:lstStyle/>
          <a:p>
            <a:pPr marL="342900" lvl="0" indent="-342900">
              <a:spcBef>
                <a:spcPts val="1800"/>
              </a:spcBef>
              <a:buFont typeface="Arial" panose="020B0604020202020204" pitchFamily="34" charset="0"/>
              <a:buChar char="•"/>
            </a:pPr>
            <a:r>
              <a:rPr lang="en-US" sz="2400" dirty="0">
                <a:latin typeface="+mj-lt"/>
              </a:rPr>
              <a:t>In 2022, we will be planning a </a:t>
            </a:r>
            <a:r>
              <a:rPr lang="en-US" sz="2400" b="1" dirty="0">
                <a:solidFill>
                  <a:srgbClr val="C00000"/>
                </a:solidFill>
              </a:rPr>
              <a:t>series of collaborative presentations</a:t>
            </a:r>
            <a:r>
              <a:rPr lang="en-US" sz="2400" dirty="0">
                <a:latin typeface="+mj-lt"/>
              </a:rPr>
              <a:t> similar to our lunch and learns but we plan to collaborate and work with different agencies around the state. We will be reaching out to various GABTR members because the sessions will focus on the communities the members of this board serves. </a:t>
            </a:r>
          </a:p>
          <a:p>
            <a:pPr marL="342900" indent="-342900">
              <a:spcBef>
                <a:spcPts val="1800"/>
              </a:spcBef>
              <a:buFont typeface="Arial" panose="020B0604020202020204" pitchFamily="34" charset="0"/>
              <a:buChar char="•"/>
            </a:pPr>
            <a:r>
              <a:rPr lang="en-US" sz="2400" b="1" dirty="0">
                <a:solidFill>
                  <a:srgbClr val="C00000"/>
                </a:solidFill>
              </a:rPr>
              <a:t>During the slow season, we will be doing mailings and field visits</a:t>
            </a:r>
            <a:r>
              <a:rPr lang="en-US" sz="2400" dirty="0">
                <a:latin typeface="+mj-lt"/>
              </a:rPr>
              <a:t>, which includes taking collateral to several places including state, city, and county agencies, senior homes, audiologists, and businesses with the idea that in person engagement will help generate interest in our programs. </a:t>
            </a: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AB2DD750-3882-2746-A2AA-E2D8AE3CA392}"/>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468110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7144" y="663961"/>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961"/>
            <a:ext cx="39891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Activity</a:t>
            </a:r>
          </a:p>
        </p:txBody>
      </p:sp>
      <p:sp>
        <p:nvSpPr>
          <p:cNvPr id="10" name="Rectangle 9">
            <a:extLst>
              <a:ext uri="{FF2B5EF4-FFF2-40B4-BE49-F238E27FC236}">
                <a16:creationId xmlns:a16="http://schemas.microsoft.com/office/drawing/2014/main" id="{AD0FADB3-FA79-4F40-B347-9EFCF505C880}"/>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9" name="Oval 8">
            <a:extLst>
              <a:ext uri="{FF2B5EF4-FFF2-40B4-BE49-F238E27FC236}">
                <a16:creationId xmlns:a16="http://schemas.microsoft.com/office/drawing/2014/main" id="{DAE9C82B-EC47-8445-9EB3-FE313582BAD9}"/>
              </a:ext>
            </a:extLst>
          </p:cNvPr>
          <p:cNvSpPr/>
          <p:nvPr/>
        </p:nvSpPr>
        <p:spPr>
          <a:xfrm>
            <a:off x="575273" y="2693354"/>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D470D5-E607-7846-8C8A-98087C7578BB}"/>
              </a:ext>
            </a:extLst>
          </p:cNvPr>
          <p:cNvSpPr/>
          <p:nvPr/>
        </p:nvSpPr>
        <p:spPr>
          <a:xfrm>
            <a:off x="716998" y="4086809"/>
            <a:ext cx="1019830" cy="954107"/>
          </a:xfrm>
          <a:prstGeom prst="rect">
            <a:avLst/>
          </a:prstGeom>
        </p:spPr>
        <p:txBody>
          <a:bodyPr wrap="none">
            <a:spAutoFit/>
          </a:bodyPr>
          <a:lstStyle/>
          <a:p>
            <a:pPr lvl="0" algn="ctr"/>
            <a:r>
              <a:rPr lang="en-US" sz="3600" b="1" dirty="0">
                <a:solidFill>
                  <a:srgbClr val="C11339"/>
                </a:solidFill>
              </a:rPr>
              <a:t>32</a:t>
            </a:r>
          </a:p>
          <a:p>
            <a:pPr lvl="0" algn="ctr"/>
            <a:r>
              <a:rPr lang="en-US" sz="2000" b="1" dirty="0">
                <a:solidFill>
                  <a:srgbClr val="C11339"/>
                </a:solidFill>
              </a:rPr>
              <a:t>Exhibits</a:t>
            </a:r>
          </a:p>
        </p:txBody>
      </p:sp>
      <p:sp>
        <p:nvSpPr>
          <p:cNvPr id="15" name="Oval 14">
            <a:extLst>
              <a:ext uri="{FF2B5EF4-FFF2-40B4-BE49-F238E27FC236}">
                <a16:creationId xmlns:a16="http://schemas.microsoft.com/office/drawing/2014/main" id="{78D9C747-30D9-F44A-9FA0-DC03D4AA0F92}"/>
              </a:ext>
            </a:extLst>
          </p:cNvPr>
          <p:cNvSpPr/>
          <p:nvPr/>
        </p:nvSpPr>
        <p:spPr>
          <a:xfrm>
            <a:off x="5462947" y="2693354"/>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4A750E6-808A-6A42-843B-2DEF8E9F98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0996" y="2873983"/>
            <a:ext cx="778314" cy="899753"/>
          </a:xfrm>
          <a:prstGeom prst="rect">
            <a:avLst/>
          </a:prstGeom>
        </p:spPr>
      </p:pic>
      <p:sp>
        <p:nvSpPr>
          <p:cNvPr id="16" name="Rectangle 15">
            <a:extLst>
              <a:ext uri="{FF2B5EF4-FFF2-40B4-BE49-F238E27FC236}">
                <a16:creationId xmlns:a16="http://schemas.microsoft.com/office/drawing/2014/main" id="{F7351A91-7155-0C4D-8047-932DFF32295D}"/>
              </a:ext>
            </a:extLst>
          </p:cNvPr>
          <p:cNvSpPr/>
          <p:nvPr/>
        </p:nvSpPr>
        <p:spPr>
          <a:xfrm>
            <a:off x="5138427" y="4087176"/>
            <a:ext cx="1877027" cy="1261884"/>
          </a:xfrm>
          <a:prstGeom prst="rect">
            <a:avLst/>
          </a:prstGeom>
        </p:spPr>
        <p:txBody>
          <a:bodyPr wrap="square">
            <a:spAutoFit/>
          </a:bodyPr>
          <a:lstStyle/>
          <a:p>
            <a:pPr lvl="0" algn="ctr"/>
            <a:r>
              <a:rPr lang="en-US" sz="3600" b="1" dirty="0">
                <a:solidFill>
                  <a:srgbClr val="C11339"/>
                </a:solidFill>
              </a:rPr>
              <a:t>20</a:t>
            </a:r>
          </a:p>
          <a:p>
            <a:pPr lvl="0" algn="ctr"/>
            <a:r>
              <a:rPr lang="en-US" sz="2000" b="1" dirty="0">
                <a:solidFill>
                  <a:srgbClr val="C11339"/>
                </a:solidFill>
              </a:rPr>
              <a:t>Networking Opportunities</a:t>
            </a:r>
            <a:endParaRPr lang="en-US" sz="1200" b="1" dirty="0">
              <a:solidFill>
                <a:srgbClr val="C11339"/>
              </a:solidFill>
            </a:endParaRPr>
          </a:p>
        </p:txBody>
      </p:sp>
      <p:sp>
        <p:nvSpPr>
          <p:cNvPr id="17" name="Oval 16">
            <a:extLst>
              <a:ext uri="{FF2B5EF4-FFF2-40B4-BE49-F238E27FC236}">
                <a16:creationId xmlns:a16="http://schemas.microsoft.com/office/drawing/2014/main" id="{5485C870-A6DA-AA4D-9B13-CFA84A75B40A}"/>
              </a:ext>
            </a:extLst>
          </p:cNvPr>
          <p:cNvSpPr/>
          <p:nvPr/>
        </p:nvSpPr>
        <p:spPr>
          <a:xfrm>
            <a:off x="2985562" y="2702838"/>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35191D-69AB-A249-B123-23177D9357B2}"/>
              </a:ext>
            </a:extLst>
          </p:cNvPr>
          <p:cNvSpPr/>
          <p:nvPr/>
        </p:nvSpPr>
        <p:spPr>
          <a:xfrm>
            <a:off x="2814161" y="4096660"/>
            <a:ext cx="1646093" cy="954107"/>
          </a:xfrm>
          <a:prstGeom prst="rect">
            <a:avLst/>
          </a:prstGeom>
        </p:spPr>
        <p:txBody>
          <a:bodyPr wrap="none">
            <a:spAutoFit/>
          </a:bodyPr>
          <a:lstStyle/>
          <a:p>
            <a:pPr lvl="0" algn="ctr"/>
            <a:r>
              <a:rPr lang="en-US" sz="3600" b="1" dirty="0">
                <a:solidFill>
                  <a:srgbClr val="C11339"/>
                </a:solidFill>
              </a:rPr>
              <a:t>13</a:t>
            </a:r>
          </a:p>
          <a:p>
            <a:pPr lvl="0" algn="ctr"/>
            <a:r>
              <a:rPr lang="en-US" sz="2000" b="1" dirty="0">
                <a:solidFill>
                  <a:srgbClr val="C11339"/>
                </a:solidFill>
              </a:rPr>
              <a:t>Presentations</a:t>
            </a:r>
            <a:endParaRPr lang="en-US" sz="1200" b="1" dirty="0">
              <a:solidFill>
                <a:srgbClr val="C11339"/>
              </a:solidFill>
            </a:endParaRPr>
          </a:p>
        </p:txBody>
      </p:sp>
      <p:sp>
        <p:nvSpPr>
          <p:cNvPr id="20" name="Oval 19">
            <a:extLst>
              <a:ext uri="{FF2B5EF4-FFF2-40B4-BE49-F238E27FC236}">
                <a16:creationId xmlns:a16="http://schemas.microsoft.com/office/drawing/2014/main" id="{1A3DFADF-32F7-6847-8C12-13D785A86790}"/>
              </a:ext>
            </a:extLst>
          </p:cNvPr>
          <p:cNvSpPr/>
          <p:nvPr/>
        </p:nvSpPr>
        <p:spPr>
          <a:xfrm>
            <a:off x="7976086" y="2702838"/>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83158AC-8A3B-3046-A6AC-26BAA33128AC}"/>
              </a:ext>
            </a:extLst>
          </p:cNvPr>
          <p:cNvSpPr/>
          <p:nvPr/>
        </p:nvSpPr>
        <p:spPr>
          <a:xfrm>
            <a:off x="8037729" y="4096660"/>
            <a:ext cx="1180003" cy="954107"/>
          </a:xfrm>
          <a:prstGeom prst="rect">
            <a:avLst/>
          </a:prstGeom>
        </p:spPr>
        <p:txBody>
          <a:bodyPr wrap="none">
            <a:spAutoFit/>
          </a:bodyPr>
          <a:lstStyle/>
          <a:p>
            <a:pPr lvl="0" algn="ctr"/>
            <a:r>
              <a:rPr lang="en-US" sz="3600" b="1" dirty="0">
                <a:solidFill>
                  <a:srgbClr val="C11339"/>
                </a:solidFill>
              </a:rPr>
              <a:t>41</a:t>
            </a:r>
          </a:p>
          <a:p>
            <a:pPr lvl="0" algn="ctr"/>
            <a:r>
              <a:rPr lang="en-US" sz="2000" b="1" dirty="0">
                <a:solidFill>
                  <a:srgbClr val="C11339"/>
                </a:solidFill>
              </a:rPr>
              <a:t>Meetings</a:t>
            </a:r>
            <a:endParaRPr lang="en-US" sz="1200" b="1" dirty="0">
              <a:solidFill>
                <a:srgbClr val="C11339"/>
              </a:solidFill>
            </a:endParaRPr>
          </a:p>
        </p:txBody>
      </p:sp>
      <p:sp>
        <p:nvSpPr>
          <p:cNvPr id="23" name="Oval 22">
            <a:extLst>
              <a:ext uri="{FF2B5EF4-FFF2-40B4-BE49-F238E27FC236}">
                <a16:creationId xmlns:a16="http://schemas.microsoft.com/office/drawing/2014/main" id="{06030627-9050-4541-BEE8-3B6C90ADC0BA}"/>
              </a:ext>
            </a:extLst>
          </p:cNvPr>
          <p:cNvSpPr/>
          <p:nvPr/>
        </p:nvSpPr>
        <p:spPr>
          <a:xfrm>
            <a:off x="10391281" y="2702838"/>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200AE5-6C57-7348-BF14-5E5C235EC90D}"/>
              </a:ext>
            </a:extLst>
          </p:cNvPr>
          <p:cNvSpPr/>
          <p:nvPr/>
        </p:nvSpPr>
        <p:spPr>
          <a:xfrm>
            <a:off x="9377839" y="4096660"/>
            <a:ext cx="3389737" cy="954107"/>
          </a:xfrm>
          <a:prstGeom prst="rect">
            <a:avLst/>
          </a:prstGeom>
        </p:spPr>
        <p:txBody>
          <a:bodyPr wrap="square">
            <a:spAutoFit/>
          </a:bodyPr>
          <a:lstStyle/>
          <a:p>
            <a:pPr lvl="0" algn="ctr"/>
            <a:r>
              <a:rPr lang="en-US" sz="3600" b="1" dirty="0">
                <a:solidFill>
                  <a:srgbClr val="C11339"/>
                </a:solidFill>
              </a:rPr>
              <a:t>2</a:t>
            </a:r>
          </a:p>
          <a:p>
            <a:pPr lvl="0" algn="ctr"/>
            <a:r>
              <a:rPr lang="en-US" sz="2000" b="1" dirty="0">
                <a:solidFill>
                  <a:srgbClr val="C11339"/>
                </a:solidFill>
              </a:rPr>
              <a:t>Sponsorships</a:t>
            </a:r>
          </a:p>
        </p:txBody>
      </p:sp>
      <p:pic>
        <p:nvPicPr>
          <p:cNvPr id="27" name="Picture 26">
            <a:extLst>
              <a:ext uri="{FF2B5EF4-FFF2-40B4-BE49-F238E27FC236}">
                <a16:creationId xmlns:a16="http://schemas.microsoft.com/office/drawing/2014/main" id="{B1D3A15A-C59C-E442-A199-8833B3D700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89450" y="2981742"/>
            <a:ext cx="876553" cy="798883"/>
          </a:xfrm>
          <a:prstGeom prst="rect">
            <a:avLst/>
          </a:prstGeom>
        </p:spPr>
      </p:pic>
      <p:pic>
        <p:nvPicPr>
          <p:cNvPr id="11" name="Picture 10">
            <a:extLst>
              <a:ext uri="{FF2B5EF4-FFF2-40B4-BE49-F238E27FC236}">
                <a16:creationId xmlns:a16="http://schemas.microsoft.com/office/drawing/2014/main" id="{DCCAAF5B-42B5-234D-A039-9C7696153D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13458" y="3016186"/>
            <a:ext cx="869207" cy="708592"/>
          </a:xfrm>
          <a:prstGeom prst="rect">
            <a:avLst/>
          </a:prstGeom>
        </p:spPr>
      </p:pic>
      <p:pic>
        <p:nvPicPr>
          <p:cNvPr id="28" name="Picture 27">
            <a:extLst>
              <a:ext uri="{FF2B5EF4-FFF2-40B4-BE49-F238E27FC236}">
                <a16:creationId xmlns:a16="http://schemas.microsoft.com/office/drawing/2014/main" id="{E3DB6825-A4F8-894B-B450-C2C09F1499E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0452" y="2859635"/>
            <a:ext cx="764376" cy="970720"/>
          </a:xfrm>
          <a:prstGeom prst="rect">
            <a:avLst/>
          </a:prstGeom>
        </p:spPr>
      </p:pic>
      <p:pic>
        <p:nvPicPr>
          <p:cNvPr id="29" name="Picture 28">
            <a:extLst>
              <a:ext uri="{FF2B5EF4-FFF2-40B4-BE49-F238E27FC236}">
                <a16:creationId xmlns:a16="http://schemas.microsoft.com/office/drawing/2014/main" id="{4982AFC2-C8C3-A24F-A465-CA5F1D2C9C9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92599" y="2983335"/>
            <a:ext cx="900646" cy="816326"/>
          </a:xfrm>
          <a:prstGeom prst="rect">
            <a:avLst/>
          </a:prstGeom>
        </p:spPr>
      </p:pic>
      <p:sp>
        <p:nvSpPr>
          <p:cNvPr id="32" name="Rectangle 31">
            <a:extLst>
              <a:ext uri="{FF2B5EF4-FFF2-40B4-BE49-F238E27FC236}">
                <a16:creationId xmlns:a16="http://schemas.microsoft.com/office/drawing/2014/main" id="{2C5C1819-1B9F-704B-814A-EC6CCB2FC755}"/>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9482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66769"/>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3402"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459613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Highlights</a:t>
            </a: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1" name="TextBox 10">
            <a:extLst>
              <a:ext uri="{FF2B5EF4-FFF2-40B4-BE49-F238E27FC236}">
                <a16:creationId xmlns:a16="http://schemas.microsoft.com/office/drawing/2014/main" id="{AECDFDFF-1B78-A347-8A32-36E6D47026E3}"/>
              </a:ext>
            </a:extLst>
          </p:cNvPr>
          <p:cNvSpPr txBox="1"/>
          <p:nvPr/>
        </p:nvSpPr>
        <p:spPr>
          <a:xfrm>
            <a:off x="881216" y="1976445"/>
            <a:ext cx="6305647" cy="4044184"/>
          </a:xfrm>
          <a:prstGeom prst="rect">
            <a:avLst/>
          </a:prstGeom>
          <a:noFill/>
        </p:spPr>
        <p:txBody>
          <a:bodyPr wrap="square">
            <a:spAutoFit/>
          </a:bodyPr>
          <a:lstStyle/>
          <a:p>
            <a:pPr marL="342900" marR="0" indent="-342900">
              <a:lnSpc>
                <a:spcPct val="115000"/>
              </a:lnSpc>
              <a:spcBef>
                <a:spcPts val="1800"/>
              </a:spcBef>
              <a:buFont typeface="Arial" panose="020B0604020202020204" pitchFamily="34" charset="0"/>
              <a:buChar char="•"/>
            </a:pPr>
            <a:r>
              <a:rPr lang="en-US" sz="2400" dirty="0" err="1">
                <a:effectLst/>
                <a:latin typeface="+mj-lt"/>
                <a:cs typeface="Calibri" panose="020F0502020204030204" pitchFamily="34" charset="0"/>
              </a:rPr>
              <a:t>Tarita</a:t>
            </a:r>
            <a:r>
              <a:rPr lang="en-US" sz="2400" dirty="0">
                <a:effectLst/>
                <a:latin typeface="+mj-lt"/>
                <a:cs typeface="Calibri" panose="020F0502020204030204" pitchFamily="34" charset="0"/>
              </a:rPr>
              <a:t> gave a </a:t>
            </a:r>
            <a:r>
              <a:rPr lang="en-US" sz="2400" b="1" dirty="0">
                <a:solidFill>
                  <a:srgbClr val="C00000"/>
                </a:solidFill>
                <a:effectLst/>
                <a:cs typeface="Calibri" panose="020F0502020204030204" pitchFamily="34" charset="0"/>
              </a:rPr>
              <a:t>presentation about Speech-to-Speech services to the Stroke Survivor's Support Group </a:t>
            </a:r>
            <a:r>
              <a:rPr lang="en-US" sz="2400" dirty="0">
                <a:effectLst/>
                <a:latin typeface="+mj-lt"/>
                <a:cs typeface="Calibri" panose="020F0502020204030204" pitchFamily="34" charset="0"/>
              </a:rPr>
              <a:t>in Towson, Maryland. </a:t>
            </a:r>
          </a:p>
          <a:p>
            <a:pPr marL="285750" indent="-285750">
              <a:spcBef>
                <a:spcPts val="1800"/>
              </a:spcBef>
              <a:buFont typeface="Arial" panose="020B0604020202020204" pitchFamily="34" charset="0"/>
              <a:buChar char="•"/>
            </a:pPr>
            <a:r>
              <a:rPr lang="en-US" sz="2400" dirty="0">
                <a:latin typeface="+mj-lt"/>
              </a:rPr>
              <a:t>Rebecca attended her very </a:t>
            </a:r>
            <a:r>
              <a:rPr lang="en-US" sz="2400" b="1" dirty="0">
                <a:solidFill>
                  <a:srgbClr val="C11339"/>
                </a:solidFill>
                <a:latin typeface="Calibri" panose="020F0502020204030204" pitchFamily="34" charset="0"/>
                <a:cs typeface="Calibri" panose="020F0502020204030204" pitchFamily="34" charset="0"/>
              </a:rPr>
              <a:t>first in-person event in September 2021. </a:t>
            </a:r>
            <a:r>
              <a:rPr lang="en-US" sz="2400" dirty="0">
                <a:latin typeface="+mj-lt"/>
              </a:rPr>
              <a:t>Along with Tarita and Donna, she managed the </a:t>
            </a:r>
            <a:r>
              <a:rPr lang="en-US" sz="2400" b="1" dirty="0">
                <a:solidFill>
                  <a:srgbClr val="C11339"/>
                </a:solidFill>
                <a:latin typeface="Calibri" panose="020F0502020204030204" pitchFamily="34" charset="0"/>
                <a:cs typeface="Calibri" panose="020F0502020204030204" pitchFamily="34" charset="0"/>
              </a:rPr>
              <a:t>table at the ADA conference in Baltimore City. </a:t>
            </a:r>
          </a:p>
          <a:p>
            <a:pPr marL="285750" indent="-285750">
              <a:spcBef>
                <a:spcPts val="1800"/>
              </a:spcBef>
              <a:buFont typeface="Arial" panose="020B0604020202020204" pitchFamily="34" charset="0"/>
              <a:buChar char="•"/>
            </a:pPr>
            <a:r>
              <a:rPr lang="en-US" sz="2400" dirty="0">
                <a:latin typeface="+mj-lt"/>
                <a:cs typeface="Calibri" panose="020F0502020204030204" pitchFamily="34" charset="0"/>
              </a:rPr>
              <a:t>Jenny visited the </a:t>
            </a:r>
            <a:r>
              <a:rPr lang="en-US" sz="2400" b="1" dirty="0">
                <a:solidFill>
                  <a:srgbClr val="C00000"/>
                </a:solidFill>
                <a:cs typeface="Calibri" panose="020F0502020204030204" pitchFamily="34" charset="0"/>
              </a:rPr>
              <a:t>Richard Clark Senior Center</a:t>
            </a:r>
            <a:r>
              <a:rPr lang="en-US" sz="2400" dirty="0">
                <a:latin typeface="+mj-lt"/>
                <a:cs typeface="Calibri" panose="020F0502020204030204" pitchFamily="34" charset="0"/>
              </a:rPr>
              <a:t>, in Charles County, for a Veteran's Day event</a:t>
            </a:r>
          </a:p>
        </p:txBody>
      </p:sp>
      <p:sp>
        <p:nvSpPr>
          <p:cNvPr id="10" name="Rectangle 9">
            <a:extLst>
              <a:ext uri="{FF2B5EF4-FFF2-40B4-BE49-F238E27FC236}">
                <a16:creationId xmlns:a16="http://schemas.microsoft.com/office/drawing/2014/main" id="{F217DDB5-28A2-3C4D-8BB2-7F33510EE633}"/>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pic>
        <p:nvPicPr>
          <p:cNvPr id="12" name="Picture 11" descr="A picture containing text, indoor&#10;&#10;Description automatically generated">
            <a:extLst>
              <a:ext uri="{FF2B5EF4-FFF2-40B4-BE49-F238E27FC236}">
                <a16:creationId xmlns:a16="http://schemas.microsoft.com/office/drawing/2014/main" id="{F5DB6084-3053-4706-90DE-41D51890EF7F}"/>
              </a:ext>
            </a:extLst>
          </p:cNvPr>
          <p:cNvPicPr>
            <a:picLocks noChangeAspect="1"/>
          </p:cNvPicPr>
          <p:nvPr/>
        </p:nvPicPr>
        <p:blipFill>
          <a:blip r:embed="rId5"/>
          <a:stretch>
            <a:fillRect/>
          </a:stretch>
        </p:blipFill>
        <p:spPr>
          <a:xfrm>
            <a:off x="7322434" y="2086069"/>
            <a:ext cx="5029462" cy="3789973"/>
          </a:xfrm>
          <a:prstGeom prst="rect">
            <a:avLst/>
          </a:prstGeom>
        </p:spPr>
      </p:pic>
      <p:pic>
        <p:nvPicPr>
          <p:cNvPr id="13" name="Picture 12">
            <a:extLst>
              <a:ext uri="{FF2B5EF4-FFF2-40B4-BE49-F238E27FC236}">
                <a16:creationId xmlns:a16="http://schemas.microsoft.com/office/drawing/2014/main" id="{857CDDB3-6F50-7A49-9FEF-E624E65E9CA2}"/>
              </a:ext>
            </a:extLst>
          </p:cNvPr>
          <p:cNvPicPr>
            <a:picLocks noChangeAspect="1"/>
          </p:cNvPicPr>
          <p:nvPr/>
        </p:nvPicPr>
        <p:blipFill>
          <a:blip r:embed="rId6"/>
          <a:stretch>
            <a:fillRect/>
          </a:stretch>
        </p:blipFill>
        <p:spPr>
          <a:xfrm rot="10800000">
            <a:off x="6985256" y="5543291"/>
            <a:ext cx="9073373" cy="677770"/>
          </a:xfrm>
          <a:prstGeom prst="rect">
            <a:avLst/>
          </a:prstGeom>
        </p:spPr>
      </p:pic>
      <p:sp>
        <p:nvSpPr>
          <p:cNvPr id="15" name="Rectangle 14">
            <a:extLst>
              <a:ext uri="{FF2B5EF4-FFF2-40B4-BE49-F238E27FC236}">
                <a16:creationId xmlns:a16="http://schemas.microsoft.com/office/drawing/2014/main" id="{D1DE7EB4-A657-2C4D-B8CF-984C6A458A9C}"/>
              </a:ext>
            </a:extLst>
          </p:cNvPr>
          <p:cNvSpPr/>
          <p:nvPr/>
        </p:nvSpPr>
        <p:spPr>
          <a:xfrm>
            <a:off x="7447824" y="5681949"/>
            <a:ext cx="5626897" cy="400110"/>
          </a:xfrm>
          <a:prstGeom prst="rect">
            <a:avLst/>
          </a:prstGeom>
        </p:spPr>
        <p:txBody>
          <a:bodyPr wrap="square">
            <a:spAutoFit/>
          </a:bodyPr>
          <a:lstStyle/>
          <a:p>
            <a:r>
              <a:rPr lang="en-US" sz="2000" b="1" i="1" dirty="0"/>
              <a:t>ADA Conference in Baltimore City</a:t>
            </a:r>
            <a:endParaRPr lang="en-US" sz="2000" i="1" dirty="0"/>
          </a:p>
        </p:txBody>
      </p:sp>
    </p:spTree>
    <p:extLst>
      <p:ext uri="{BB962C8B-B14F-4D97-AF65-F5344CB8AC3E}">
        <p14:creationId xmlns:p14="http://schemas.microsoft.com/office/powerpoint/2010/main" val="2573540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1816" y="663961"/>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961"/>
            <a:ext cx="62376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Continued Outreach Efforts</a:t>
            </a:r>
          </a:p>
        </p:txBody>
      </p:sp>
      <p:sp>
        <p:nvSpPr>
          <p:cNvPr id="10" name="Rectangle 9">
            <a:extLst>
              <a:ext uri="{FF2B5EF4-FFF2-40B4-BE49-F238E27FC236}">
                <a16:creationId xmlns:a16="http://schemas.microsoft.com/office/drawing/2014/main" id="{AD0FADB3-FA79-4F40-B347-9EFCF505C880}"/>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9" name="Oval 8">
            <a:extLst>
              <a:ext uri="{FF2B5EF4-FFF2-40B4-BE49-F238E27FC236}">
                <a16:creationId xmlns:a16="http://schemas.microsoft.com/office/drawing/2014/main" id="{DAE9C82B-EC47-8445-9EB3-FE313582BAD9}"/>
              </a:ext>
            </a:extLst>
          </p:cNvPr>
          <p:cNvSpPr/>
          <p:nvPr/>
        </p:nvSpPr>
        <p:spPr>
          <a:xfrm>
            <a:off x="663109" y="3039712"/>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D470D5-E607-7846-8C8A-98087C7578BB}"/>
              </a:ext>
            </a:extLst>
          </p:cNvPr>
          <p:cNvSpPr/>
          <p:nvPr/>
        </p:nvSpPr>
        <p:spPr>
          <a:xfrm>
            <a:off x="617669" y="4433167"/>
            <a:ext cx="1394164" cy="400110"/>
          </a:xfrm>
          <a:prstGeom prst="rect">
            <a:avLst/>
          </a:prstGeom>
        </p:spPr>
        <p:txBody>
          <a:bodyPr wrap="none">
            <a:spAutoFit/>
          </a:bodyPr>
          <a:lstStyle/>
          <a:p>
            <a:pPr lvl="0" algn="ctr"/>
            <a:r>
              <a:rPr lang="en-US" sz="2000" b="1" dirty="0">
                <a:solidFill>
                  <a:srgbClr val="C11339"/>
                </a:solidFill>
              </a:rPr>
              <a:t>Advertising</a:t>
            </a:r>
          </a:p>
        </p:txBody>
      </p:sp>
      <p:sp>
        <p:nvSpPr>
          <p:cNvPr id="15" name="Oval 14">
            <a:extLst>
              <a:ext uri="{FF2B5EF4-FFF2-40B4-BE49-F238E27FC236}">
                <a16:creationId xmlns:a16="http://schemas.microsoft.com/office/drawing/2014/main" id="{78D9C747-30D9-F44A-9FA0-DC03D4AA0F92}"/>
              </a:ext>
            </a:extLst>
          </p:cNvPr>
          <p:cNvSpPr/>
          <p:nvPr/>
        </p:nvSpPr>
        <p:spPr>
          <a:xfrm>
            <a:off x="4487438" y="3039712"/>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351A91-7155-0C4D-8047-932DFF32295D}"/>
              </a:ext>
            </a:extLst>
          </p:cNvPr>
          <p:cNvSpPr/>
          <p:nvPr/>
        </p:nvSpPr>
        <p:spPr>
          <a:xfrm>
            <a:off x="4596305" y="4433534"/>
            <a:ext cx="1085555" cy="400110"/>
          </a:xfrm>
          <a:prstGeom prst="rect">
            <a:avLst/>
          </a:prstGeom>
        </p:spPr>
        <p:txBody>
          <a:bodyPr wrap="none">
            <a:spAutoFit/>
          </a:bodyPr>
          <a:lstStyle/>
          <a:p>
            <a:pPr lvl="0" algn="ctr"/>
            <a:r>
              <a:rPr lang="en-US" sz="2000" b="1" dirty="0">
                <a:solidFill>
                  <a:srgbClr val="C11339"/>
                </a:solidFill>
              </a:rPr>
              <a:t>Mailings</a:t>
            </a:r>
            <a:endParaRPr lang="en-US" sz="1200" b="1" dirty="0">
              <a:solidFill>
                <a:srgbClr val="C11339"/>
              </a:solidFill>
            </a:endParaRPr>
          </a:p>
        </p:txBody>
      </p:sp>
      <p:sp>
        <p:nvSpPr>
          <p:cNvPr id="17" name="Oval 16">
            <a:extLst>
              <a:ext uri="{FF2B5EF4-FFF2-40B4-BE49-F238E27FC236}">
                <a16:creationId xmlns:a16="http://schemas.microsoft.com/office/drawing/2014/main" id="{5485C870-A6DA-AA4D-9B13-CFA84A75B40A}"/>
              </a:ext>
            </a:extLst>
          </p:cNvPr>
          <p:cNvSpPr/>
          <p:nvPr/>
        </p:nvSpPr>
        <p:spPr>
          <a:xfrm>
            <a:off x="2535823" y="3049196"/>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35191D-69AB-A249-B123-23177D9357B2}"/>
              </a:ext>
            </a:extLst>
          </p:cNvPr>
          <p:cNvSpPr/>
          <p:nvPr/>
        </p:nvSpPr>
        <p:spPr>
          <a:xfrm>
            <a:off x="2590735" y="4443018"/>
            <a:ext cx="1193468" cy="400110"/>
          </a:xfrm>
          <a:prstGeom prst="rect">
            <a:avLst/>
          </a:prstGeom>
        </p:spPr>
        <p:txBody>
          <a:bodyPr wrap="none">
            <a:spAutoFit/>
          </a:bodyPr>
          <a:lstStyle/>
          <a:p>
            <a:pPr lvl="0" algn="ctr"/>
            <a:r>
              <a:rPr lang="en-US" sz="2000" b="1" dirty="0">
                <a:solidFill>
                  <a:srgbClr val="C11339"/>
                </a:solidFill>
              </a:rPr>
              <a:t>Webinars</a:t>
            </a:r>
            <a:endParaRPr lang="en-US" sz="1200" b="1" dirty="0">
              <a:solidFill>
                <a:srgbClr val="C11339"/>
              </a:solidFill>
            </a:endParaRPr>
          </a:p>
        </p:txBody>
      </p:sp>
      <p:sp>
        <p:nvSpPr>
          <p:cNvPr id="20" name="Oval 19">
            <a:extLst>
              <a:ext uri="{FF2B5EF4-FFF2-40B4-BE49-F238E27FC236}">
                <a16:creationId xmlns:a16="http://schemas.microsoft.com/office/drawing/2014/main" id="{1A3DFADF-32F7-6847-8C12-13D785A86790}"/>
              </a:ext>
            </a:extLst>
          </p:cNvPr>
          <p:cNvSpPr/>
          <p:nvPr/>
        </p:nvSpPr>
        <p:spPr>
          <a:xfrm>
            <a:off x="6442417" y="3049196"/>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83158AC-8A3B-3046-A6AC-26BAA33128AC}"/>
              </a:ext>
            </a:extLst>
          </p:cNvPr>
          <p:cNvSpPr/>
          <p:nvPr/>
        </p:nvSpPr>
        <p:spPr>
          <a:xfrm>
            <a:off x="6217040" y="4443018"/>
            <a:ext cx="1754036" cy="707886"/>
          </a:xfrm>
          <a:prstGeom prst="rect">
            <a:avLst/>
          </a:prstGeom>
        </p:spPr>
        <p:txBody>
          <a:bodyPr wrap="square">
            <a:spAutoFit/>
          </a:bodyPr>
          <a:lstStyle/>
          <a:p>
            <a:pPr lvl="0" algn="ctr"/>
            <a:r>
              <a:rPr lang="en-US" sz="2000" b="1" dirty="0">
                <a:solidFill>
                  <a:srgbClr val="C11339"/>
                </a:solidFill>
              </a:rPr>
              <a:t>Virtual/Hybrid Events</a:t>
            </a:r>
            <a:endParaRPr lang="en-US" sz="1200" b="1" dirty="0">
              <a:solidFill>
                <a:srgbClr val="C11339"/>
              </a:solidFill>
            </a:endParaRPr>
          </a:p>
        </p:txBody>
      </p:sp>
      <p:sp>
        <p:nvSpPr>
          <p:cNvPr id="23" name="Oval 22">
            <a:extLst>
              <a:ext uri="{FF2B5EF4-FFF2-40B4-BE49-F238E27FC236}">
                <a16:creationId xmlns:a16="http://schemas.microsoft.com/office/drawing/2014/main" id="{06030627-9050-4541-BEE8-3B6C90ADC0BA}"/>
              </a:ext>
            </a:extLst>
          </p:cNvPr>
          <p:cNvSpPr/>
          <p:nvPr/>
        </p:nvSpPr>
        <p:spPr>
          <a:xfrm>
            <a:off x="8455696" y="3049196"/>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200AE5-6C57-7348-BF14-5E5C235EC90D}"/>
              </a:ext>
            </a:extLst>
          </p:cNvPr>
          <p:cNvSpPr/>
          <p:nvPr/>
        </p:nvSpPr>
        <p:spPr>
          <a:xfrm>
            <a:off x="8309589" y="4443018"/>
            <a:ext cx="1643976" cy="1015663"/>
          </a:xfrm>
          <a:prstGeom prst="rect">
            <a:avLst/>
          </a:prstGeom>
        </p:spPr>
        <p:txBody>
          <a:bodyPr wrap="square">
            <a:spAutoFit/>
          </a:bodyPr>
          <a:lstStyle/>
          <a:p>
            <a:pPr lvl="0" algn="ctr"/>
            <a:r>
              <a:rPr lang="en-US" sz="2000" b="1" dirty="0">
                <a:solidFill>
                  <a:srgbClr val="C11339"/>
                </a:solidFill>
              </a:rPr>
              <a:t>Networking/Making New Contacts</a:t>
            </a:r>
            <a:endParaRPr lang="en-US" sz="1200" b="1" dirty="0">
              <a:solidFill>
                <a:srgbClr val="C11339"/>
              </a:solidFill>
            </a:endParaRPr>
          </a:p>
        </p:txBody>
      </p:sp>
      <p:sp>
        <p:nvSpPr>
          <p:cNvPr id="32" name="Oval 31">
            <a:extLst>
              <a:ext uri="{FF2B5EF4-FFF2-40B4-BE49-F238E27FC236}">
                <a16:creationId xmlns:a16="http://schemas.microsoft.com/office/drawing/2014/main" id="{3715D08C-E636-3942-A259-5061EBC59A55}"/>
              </a:ext>
            </a:extLst>
          </p:cNvPr>
          <p:cNvSpPr/>
          <p:nvPr/>
        </p:nvSpPr>
        <p:spPr>
          <a:xfrm>
            <a:off x="10383798" y="3049196"/>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7A995A-E893-2040-8A1E-1713C61D9DCE}"/>
              </a:ext>
            </a:extLst>
          </p:cNvPr>
          <p:cNvSpPr/>
          <p:nvPr/>
        </p:nvSpPr>
        <p:spPr>
          <a:xfrm>
            <a:off x="10237691" y="4443018"/>
            <a:ext cx="1643976" cy="400110"/>
          </a:xfrm>
          <a:prstGeom prst="rect">
            <a:avLst/>
          </a:prstGeom>
        </p:spPr>
        <p:txBody>
          <a:bodyPr wrap="square">
            <a:spAutoFit/>
          </a:bodyPr>
          <a:lstStyle/>
          <a:p>
            <a:pPr lvl="0" algn="ctr"/>
            <a:r>
              <a:rPr lang="en-US" sz="2000" b="1" dirty="0">
                <a:solidFill>
                  <a:srgbClr val="C11339"/>
                </a:solidFill>
              </a:rPr>
              <a:t>Field Visits</a:t>
            </a:r>
            <a:endParaRPr lang="en-US" sz="1200" b="1" dirty="0">
              <a:solidFill>
                <a:srgbClr val="C11339"/>
              </a:solidFill>
            </a:endParaRPr>
          </a:p>
        </p:txBody>
      </p:sp>
      <p:pic>
        <p:nvPicPr>
          <p:cNvPr id="6" name="Picture 5">
            <a:extLst>
              <a:ext uri="{FF2B5EF4-FFF2-40B4-BE49-F238E27FC236}">
                <a16:creationId xmlns:a16="http://schemas.microsoft.com/office/drawing/2014/main" id="{ACD82C31-F7DF-0F46-A437-07306438F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59053" y="3363056"/>
            <a:ext cx="902022" cy="639084"/>
          </a:xfrm>
          <a:prstGeom prst="rect">
            <a:avLst/>
          </a:prstGeom>
        </p:spPr>
      </p:pic>
      <p:pic>
        <p:nvPicPr>
          <p:cNvPr id="8" name="Picture 7">
            <a:extLst>
              <a:ext uri="{FF2B5EF4-FFF2-40B4-BE49-F238E27FC236}">
                <a16:creationId xmlns:a16="http://schemas.microsoft.com/office/drawing/2014/main" id="{1233F387-DF64-DE48-B77B-25075D3314A9}"/>
              </a:ext>
            </a:extLst>
          </p:cNvPr>
          <p:cNvPicPr>
            <a:picLocks noChangeAspect="1"/>
          </p:cNvPicPr>
          <p:nvPr/>
        </p:nvPicPr>
        <p:blipFill>
          <a:blip r:embed="rId6"/>
          <a:stretch>
            <a:fillRect/>
          </a:stretch>
        </p:blipFill>
        <p:spPr>
          <a:xfrm>
            <a:off x="944688" y="3399275"/>
            <a:ext cx="786272" cy="602468"/>
          </a:xfrm>
          <a:prstGeom prst="rect">
            <a:avLst/>
          </a:prstGeom>
        </p:spPr>
      </p:pic>
      <p:pic>
        <p:nvPicPr>
          <p:cNvPr id="12" name="Picture 11">
            <a:extLst>
              <a:ext uri="{FF2B5EF4-FFF2-40B4-BE49-F238E27FC236}">
                <a16:creationId xmlns:a16="http://schemas.microsoft.com/office/drawing/2014/main" id="{67E81F70-1886-B644-85FB-05AFB9C9D532}"/>
              </a:ext>
            </a:extLst>
          </p:cNvPr>
          <p:cNvPicPr>
            <a:picLocks noChangeAspect="1"/>
          </p:cNvPicPr>
          <p:nvPr/>
        </p:nvPicPr>
        <p:blipFill>
          <a:blip r:embed="rId7"/>
          <a:stretch>
            <a:fillRect/>
          </a:stretch>
        </p:blipFill>
        <p:spPr>
          <a:xfrm>
            <a:off x="6746885" y="3304064"/>
            <a:ext cx="751342" cy="751342"/>
          </a:xfrm>
          <a:prstGeom prst="rect">
            <a:avLst/>
          </a:prstGeom>
        </p:spPr>
      </p:pic>
      <p:pic>
        <p:nvPicPr>
          <p:cNvPr id="18" name="Picture 17">
            <a:extLst>
              <a:ext uri="{FF2B5EF4-FFF2-40B4-BE49-F238E27FC236}">
                <a16:creationId xmlns:a16="http://schemas.microsoft.com/office/drawing/2014/main" id="{FFC9EAC2-2472-A84A-A89F-A1A2838643A2}"/>
              </a:ext>
            </a:extLst>
          </p:cNvPr>
          <p:cNvPicPr>
            <a:picLocks noChangeAspect="1"/>
          </p:cNvPicPr>
          <p:nvPr/>
        </p:nvPicPr>
        <p:blipFill>
          <a:blip r:embed="rId8"/>
          <a:stretch>
            <a:fillRect/>
          </a:stretch>
        </p:blipFill>
        <p:spPr>
          <a:xfrm>
            <a:off x="4713886" y="3145126"/>
            <a:ext cx="861960" cy="915833"/>
          </a:xfrm>
          <a:prstGeom prst="rect">
            <a:avLst/>
          </a:prstGeom>
        </p:spPr>
      </p:pic>
      <p:pic>
        <p:nvPicPr>
          <p:cNvPr id="21" name="Picture 20">
            <a:extLst>
              <a:ext uri="{FF2B5EF4-FFF2-40B4-BE49-F238E27FC236}">
                <a16:creationId xmlns:a16="http://schemas.microsoft.com/office/drawing/2014/main" id="{EC80A26E-BD40-E444-BA10-F0261C37678E}"/>
              </a:ext>
            </a:extLst>
          </p:cNvPr>
          <p:cNvPicPr>
            <a:picLocks noChangeAspect="1"/>
          </p:cNvPicPr>
          <p:nvPr/>
        </p:nvPicPr>
        <p:blipFill>
          <a:blip r:embed="rId9"/>
          <a:stretch>
            <a:fillRect/>
          </a:stretch>
        </p:blipFill>
        <p:spPr>
          <a:xfrm>
            <a:off x="8740381" y="3361313"/>
            <a:ext cx="763408" cy="707887"/>
          </a:xfrm>
          <a:prstGeom prst="rect">
            <a:avLst/>
          </a:prstGeom>
        </p:spPr>
      </p:pic>
      <p:pic>
        <p:nvPicPr>
          <p:cNvPr id="24" name="Picture 23">
            <a:extLst>
              <a:ext uri="{FF2B5EF4-FFF2-40B4-BE49-F238E27FC236}">
                <a16:creationId xmlns:a16="http://schemas.microsoft.com/office/drawing/2014/main" id="{CA1D3DCF-7C4B-7C4E-9023-268DDB17999E}"/>
              </a:ext>
            </a:extLst>
          </p:cNvPr>
          <p:cNvPicPr>
            <a:picLocks noChangeAspect="1"/>
          </p:cNvPicPr>
          <p:nvPr/>
        </p:nvPicPr>
        <p:blipFill>
          <a:blip r:embed="rId10"/>
          <a:stretch>
            <a:fillRect/>
          </a:stretch>
        </p:blipFill>
        <p:spPr>
          <a:xfrm>
            <a:off x="10529454" y="3391051"/>
            <a:ext cx="1060450" cy="571500"/>
          </a:xfrm>
          <a:prstGeom prst="rect">
            <a:avLst/>
          </a:prstGeom>
        </p:spPr>
      </p:pic>
      <p:sp>
        <p:nvSpPr>
          <p:cNvPr id="27" name="Rectangle 26">
            <a:extLst>
              <a:ext uri="{FF2B5EF4-FFF2-40B4-BE49-F238E27FC236}">
                <a16:creationId xmlns:a16="http://schemas.microsoft.com/office/drawing/2014/main" id="{226BF322-1330-494C-81CB-9D1801493F67}"/>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1578737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04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Hamilton Relay</a:t>
            </a:r>
          </a:p>
          <a:p>
            <a:pPr algn="ctr"/>
            <a:r>
              <a:rPr lang="en-US" sz="4800" dirty="0">
                <a:latin typeface="Arial" panose="020B0604020202020204" pitchFamily="34" charset="0"/>
                <a:cs typeface="Arial" panose="020B0604020202020204" pitchFamily="34" charset="0"/>
              </a:rPr>
              <a:t>Updates</a:t>
            </a:r>
          </a:p>
        </p:txBody>
      </p:sp>
      <p:pic>
        <p:nvPicPr>
          <p:cNvPr id="7" name="Picture 6" descr="A picture containing text, clipart&#10;&#10;Description automatically generated">
            <a:extLst>
              <a:ext uri="{FF2B5EF4-FFF2-40B4-BE49-F238E27FC236}">
                <a16:creationId xmlns:a16="http://schemas.microsoft.com/office/drawing/2014/main" id="{A6E5AACE-32F9-E147-A584-FE5C97EB3F54}"/>
              </a:ext>
            </a:extLst>
          </p:cNvPr>
          <p:cNvPicPr>
            <a:picLocks noChangeAspect="1"/>
          </p:cNvPicPr>
          <p:nvPr/>
        </p:nvPicPr>
        <p:blipFill>
          <a:blip r:embed="rId3"/>
          <a:stretch>
            <a:fillRect/>
          </a:stretch>
        </p:blipFill>
        <p:spPr>
          <a:xfrm>
            <a:off x="3793353" y="785006"/>
            <a:ext cx="4605293" cy="1641248"/>
          </a:xfrm>
          <a:prstGeom prst="rect">
            <a:avLst/>
          </a:prstGeom>
        </p:spPr>
      </p:pic>
    </p:spTree>
    <p:extLst>
      <p:ext uri="{BB962C8B-B14F-4D97-AF65-F5344CB8AC3E}">
        <p14:creationId xmlns:p14="http://schemas.microsoft.com/office/powerpoint/2010/main" val="3904037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4879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sp>
        <p:nvSpPr>
          <p:cNvPr id="9" name="Rectangle 8">
            <a:extLst>
              <a:ext uri="{FF2B5EF4-FFF2-40B4-BE49-F238E27FC236}">
                <a16:creationId xmlns:a16="http://schemas.microsoft.com/office/drawing/2014/main" id="{3E09B480-5AA0-4641-AFF4-2525C90696FB}"/>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63C8C5D2-79F7-5A4A-84F8-7DF896575193}"/>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graphicFrame>
        <p:nvGraphicFramePr>
          <p:cNvPr id="13" name="Chart 12">
            <a:extLst>
              <a:ext uri="{FF2B5EF4-FFF2-40B4-BE49-F238E27FC236}">
                <a16:creationId xmlns:a16="http://schemas.microsoft.com/office/drawing/2014/main" id="{BC021071-13E4-084E-8E9B-775471E77E2B}"/>
              </a:ext>
            </a:extLst>
          </p:cNvPr>
          <p:cNvGraphicFramePr>
            <a:graphicFrameLocks/>
          </p:cNvGraphicFramePr>
          <p:nvPr>
            <p:extLst>
              <p:ext uri="{D42A27DB-BD31-4B8C-83A1-F6EECF244321}">
                <p14:modId xmlns:p14="http://schemas.microsoft.com/office/powerpoint/2010/main" val="3829437875"/>
              </p:ext>
            </p:extLst>
          </p:nvPr>
        </p:nvGraphicFramePr>
        <p:xfrm>
          <a:off x="430307" y="2134806"/>
          <a:ext cx="11618258" cy="42202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35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980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9036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GABTR Changes</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0" name="Rectangle 9">
            <a:extLst>
              <a:ext uri="{FF2B5EF4-FFF2-40B4-BE49-F238E27FC236}">
                <a16:creationId xmlns:a16="http://schemas.microsoft.com/office/drawing/2014/main" id="{EC40761B-6209-D242-83B1-D449441B21C5}"/>
              </a:ext>
            </a:extLst>
          </p:cNvPr>
          <p:cNvSpPr/>
          <p:nvPr/>
        </p:nvSpPr>
        <p:spPr>
          <a:xfrm>
            <a:off x="848182" y="2307610"/>
            <a:ext cx="10655530" cy="646331"/>
          </a:xfrm>
          <a:prstGeom prst="rect">
            <a:avLst/>
          </a:prstGeom>
        </p:spPr>
        <p:txBody>
          <a:bodyPr wrap="square">
            <a:spAutoFit/>
          </a:bodyPr>
          <a:lstStyle/>
          <a:p>
            <a:pPr>
              <a:spcBef>
                <a:spcPts val="1800"/>
              </a:spcBef>
              <a:spcAft>
                <a:spcPts val="1200"/>
              </a:spcAft>
            </a:pPr>
            <a:r>
              <a:rPr lang="en-US" sz="3600" dirty="0">
                <a:latin typeface="+mj-lt"/>
              </a:rPr>
              <a:t>Currently 3 open seats:</a:t>
            </a:r>
          </a:p>
        </p:txBody>
      </p:sp>
      <p:sp>
        <p:nvSpPr>
          <p:cNvPr id="14" name="Rectangle 13">
            <a:extLst>
              <a:ext uri="{FF2B5EF4-FFF2-40B4-BE49-F238E27FC236}">
                <a16:creationId xmlns:a16="http://schemas.microsoft.com/office/drawing/2014/main" id="{61F582FB-AA52-124B-A369-CE8160841C42}"/>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
        <p:nvSpPr>
          <p:cNvPr id="13" name="Rectangle 12">
            <a:extLst>
              <a:ext uri="{FF2B5EF4-FFF2-40B4-BE49-F238E27FC236}">
                <a16:creationId xmlns:a16="http://schemas.microsoft.com/office/drawing/2014/main" id="{946AFD1B-F3CD-064E-A898-51762AC49D6D}"/>
              </a:ext>
            </a:extLst>
          </p:cNvPr>
          <p:cNvSpPr/>
          <p:nvPr/>
        </p:nvSpPr>
        <p:spPr>
          <a:xfrm>
            <a:off x="975616" y="3342203"/>
            <a:ext cx="2818347" cy="821167"/>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3E1636B-32E0-AD4A-B3D5-95166D08653D}"/>
              </a:ext>
            </a:extLst>
          </p:cNvPr>
          <p:cNvSpPr/>
          <p:nvPr/>
        </p:nvSpPr>
        <p:spPr>
          <a:xfrm>
            <a:off x="4157640" y="3342203"/>
            <a:ext cx="2818347" cy="821167"/>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030158A-1E4B-984B-8A48-7FB91602E5A9}"/>
              </a:ext>
            </a:extLst>
          </p:cNvPr>
          <p:cNvSpPr/>
          <p:nvPr/>
        </p:nvSpPr>
        <p:spPr>
          <a:xfrm>
            <a:off x="7339664" y="3348240"/>
            <a:ext cx="2818347" cy="821167"/>
          </a:xfrm>
          <a:prstGeom prst="rect">
            <a:avLst/>
          </a:prstGeom>
          <a:solidFill>
            <a:srgbClr val="F5F5F5"/>
          </a:solidFill>
          <a:ln>
            <a:noFill/>
          </a:ln>
          <a:effectLst>
            <a:outerShdw blurRad="152400" dist="38100" dir="246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5792762-6B92-4E4A-AD44-4D9921C88761}"/>
              </a:ext>
            </a:extLst>
          </p:cNvPr>
          <p:cNvSpPr txBox="1"/>
          <p:nvPr/>
        </p:nvSpPr>
        <p:spPr>
          <a:xfrm>
            <a:off x="975615" y="3466467"/>
            <a:ext cx="2818347" cy="523220"/>
          </a:xfrm>
          <a:prstGeom prst="rect">
            <a:avLst/>
          </a:prstGeom>
          <a:noFill/>
        </p:spPr>
        <p:txBody>
          <a:bodyPr wrap="square">
            <a:spAutoFit/>
          </a:bodyPr>
          <a:lstStyle/>
          <a:p>
            <a:pPr algn="ctr"/>
            <a:r>
              <a:rPr lang="en-US" sz="2800" b="1" dirty="0" err="1">
                <a:solidFill>
                  <a:srgbClr val="C11339"/>
                </a:solidFill>
                <a:latin typeface="+mj-lt"/>
              </a:rPr>
              <a:t>DeafBlind</a:t>
            </a:r>
            <a:endParaRPr lang="en-US" sz="2800" b="1" dirty="0">
              <a:solidFill>
                <a:srgbClr val="C11339"/>
              </a:solidFill>
            </a:endParaRPr>
          </a:p>
        </p:txBody>
      </p:sp>
      <p:sp>
        <p:nvSpPr>
          <p:cNvPr id="19" name="TextBox 18">
            <a:extLst>
              <a:ext uri="{FF2B5EF4-FFF2-40B4-BE49-F238E27FC236}">
                <a16:creationId xmlns:a16="http://schemas.microsoft.com/office/drawing/2014/main" id="{E6822F3D-67A5-084E-8B84-6176ECF32267}"/>
              </a:ext>
            </a:extLst>
          </p:cNvPr>
          <p:cNvSpPr txBox="1"/>
          <p:nvPr/>
        </p:nvSpPr>
        <p:spPr>
          <a:xfrm>
            <a:off x="4157640" y="3466467"/>
            <a:ext cx="2818347" cy="523220"/>
          </a:xfrm>
          <a:prstGeom prst="rect">
            <a:avLst/>
          </a:prstGeom>
          <a:noFill/>
        </p:spPr>
        <p:txBody>
          <a:bodyPr wrap="square">
            <a:spAutoFit/>
          </a:bodyPr>
          <a:lstStyle/>
          <a:p>
            <a:pPr algn="ctr"/>
            <a:r>
              <a:rPr lang="en-US" sz="2800" b="1" dirty="0">
                <a:solidFill>
                  <a:srgbClr val="C11339"/>
                </a:solidFill>
                <a:latin typeface="+mj-lt"/>
              </a:rPr>
              <a:t>MCOD</a:t>
            </a:r>
            <a:endParaRPr lang="en-US" sz="2800" b="1" dirty="0">
              <a:solidFill>
                <a:srgbClr val="C11339"/>
              </a:solidFill>
            </a:endParaRPr>
          </a:p>
        </p:txBody>
      </p:sp>
      <p:sp>
        <p:nvSpPr>
          <p:cNvPr id="20" name="TextBox 19">
            <a:extLst>
              <a:ext uri="{FF2B5EF4-FFF2-40B4-BE49-F238E27FC236}">
                <a16:creationId xmlns:a16="http://schemas.microsoft.com/office/drawing/2014/main" id="{DDB19572-1D22-FE48-AC06-9AA986396683}"/>
              </a:ext>
            </a:extLst>
          </p:cNvPr>
          <p:cNvSpPr txBox="1"/>
          <p:nvPr/>
        </p:nvSpPr>
        <p:spPr>
          <a:xfrm>
            <a:off x="7339664" y="3466467"/>
            <a:ext cx="2818347" cy="523220"/>
          </a:xfrm>
          <a:prstGeom prst="rect">
            <a:avLst/>
          </a:prstGeom>
          <a:noFill/>
        </p:spPr>
        <p:txBody>
          <a:bodyPr wrap="square">
            <a:spAutoFit/>
          </a:bodyPr>
          <a:lstStyle/>
          <a:p>
            <a:pPr algn="ctr"/>
            <a:r>
              <a:rPr lang="en-US" sz="2800" b="1" dirty="0">
                <a:solidFill>
                  <a:srgbClr val="C11339"/>
                </a:solidFill>
                <a:latin typeface="+mj-lt"/>
              </a:rPr>
              <a:t>GODHH</a:t>
            </a:r>
            <a:endParaRPr lang="en-US" sz="2800" b="1" dirty="0">
              <a:solidFill>
                <a:srgbClr val="C11339"/>
              </a:solidFill>
            </a:endParaRPr>
          </a:p>
        </p:txBody>
      </p:sp>
    </p:spTree>
    <p:extLst>
      <p:ext uri="{BB962C8B-B14F-4D97-AF65-F5344CB8AC3E}">
        <p14:creationId xmlns:p14="http://schemas.microsoft.com/office/powerpoint/2010/main" val="629615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48793" cy="456535"/>
          </a:xfrm>
          <a:prstGeom prst="rect">
            <a:avLst/>
          </a:prstGeom>
        </p:spPr>
        <p:txBody>
          <a:bodyPr wrap="none">
            <a:spAutoFit/>
          </a:bodyPr>
          <a:lstStyle/>
          <a:p>
            <a:pPr algn="ct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9" name="Rectangle 8">
            <a:extLst>
              <a:ext uri="{FF2B5EF4-FFF2-40B4-BE49-F238E27FC236}">
                <a16:creationId xmlns:a16="http://schemas.microsoft.com/office/drawing/2014/main" id="{28B087E1-E230-FB44-8086-45E0887C9BE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2155B677-76EF-F448-8251-E590C0875C59}"/>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graphicFrame>
        <p:nvGraphicFramePr>
          <p:cNvPr id="13" name="Chart 12">
            <a:extLst>
              <a:ext uri="{FF2B5EF4-FFF2-40B4-BE49-F238E27FC236}">
                <a16:creationId xmlns:a16="http://schemas.microsoft.com/office/drawing/2014/main" id="{5164B6F9-2BE9-F747-BD06-F196B7D86C19}"/>
              </a:ext>
            </a:extLst>
          </p:cNvPr>
          <p:cNvGraphicFramePr>
            <a:graphicFrameLocks/>
          </p:cNvGraphicFramePr>
          <p:nvPr>
            <p:extLst>
              <p:ext uri="{D42A27DB-BD31-4B8C-83A1-F6EECF244321}">
                <p14:modId xmlns:p14="http://schemas.microsoft.com/office/powerpoint/2010/main" val="835175418"/>
              </p:ext>
            </p:extLst>
          </p:nvPr>
        </p:nvGraphicFramePr>
        <p:xfrm>
          <a:off x="872427" y="2189071"/>
          <a:ext cx="10607040" cy="41239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8205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sp>
        <p:nvSpPr>
          <p:cNvPr id="10" name="Rectangle 9">
            <a:extLst>
              <a:ext uri="{FF2B5EF4-FFF2-40B4-BE49-F238E27FC236}">
                <a16:creationId xmlns:a16="http://schemas.microsoft.com/office/drawing/2014/main" id="{9422E9D1-B1E1-764D-BD30-1C91F3A59733}"/>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A50EE894-A4B0-4D47-8DB5-FD60CB837D3F}"/>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graphicFrame>
        <p:nvGraphicFramePr>
          <p:cNvPr id="13" name="Chart 12">
            <a:extLst>
              <a:ext uri="{FF2B5EF4-FFF2-40B4-BE49-F238E27FC236}">
                <a16:creationId xmlns:a16="http://schemas.microsoft.com/office/drawing/2014/main" id="{8530EC02-233F-E849-903E-077034839627}"/>
              </a:ext>
            </a:extLst>
          </p:cNvPr>
          <p:cNvGraphicFramePr>
            <a:graphicFrameLocks/>
          </p:cNvGraphicFramePr>
          <p:nvPr>
            <p:extLst>
              <p:ext uri="{D42A27DB-BD31-4B8C-83A1-F6EECF244321}">
                <p14:modId xmlns:p14="http://schemas.microsoft.com/office/powerpoint/2010/main" val="3387996510"/>
              </p:ext>
            </p:extLst>
          </p:nvPr>
        </p:nvGraphicFramePr>
        <p:xfrm>
          <a:off x="872427" y="2147720"/>
          <a:ext cx="10607040" cy="4398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0616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8" name="Rectangle 7">
            <a:extLst>
              <a:ext uri="{FF2B5EF4-FFF2-40B4-BE49-F238E27FC236}">
                <a16:creationId xmlns:a16="http://schemas.microsoft.com/office/drawing/2014/main" id="{EF8B91AE-FF3C-9C4E-AC18-1559401C9D39}"/>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4620A1B-4641-344E-B291-11D9EBFAC77D}"/>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BA1EF718-DD9D-074F-98ED-EE1FC54A5227}"/>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graphicFrame>
        <p:nvGraphicFramePr>
          <p:cNvPr id="13" name="Chart 12">
            <a:extLst>
              <a:ext uri="{FF2B5EF4-FFF2-40B4-BE49-F238E27FC236}">
                <a16:creationId xmlns:a16="http://schemas.microsoft.com/office/drawing/2014/main" id="{4334FA2C-AEF2-4D4D-AFC2-3EDB9032F52B}"/>
              </a:ext>
            </a:extLst>
          </p:cNvPr>
          <p:cNvGraphicFramePr>
            <a:graphicFrameLocks/>
          </p:cNvGraphicFramePr>
          <p:nvPr>
            <p:extLst>
              <p:ext uri="{D42A27DB-BD31-4B8C-83A1-F6EECF244321}">
                <p14:modId xmlns:p14="http://schemas.microsoft.com/office/powerpoint/2010/main" val="1330172063"/>
              </p:ext>
            </p:extLst>
          </p:nvPr>
        </p:nvGraphicFramePr>
        <p:xfrm>
          <a:off x="749808" y="2165663"/>
          <a:ext cx="10607040" cy="44701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40434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graphicFrame>
        <p:nvGraphicFramePr>
          <p:cNvPr id="8" name="Table 8">
            <a:extLst>
              <a:ext uri="{FF2B5EF4-FFF2-40B4-BE49-F238E27FC236}">
                <a16:creationId xmlns:a16="http://schemas.microsoft.com/office/drawing/2014/main" id="{D17E3F0D-FA6E-1641-8A20-F9FA0B5577B1}"/>
              </a:ext>
            </a:extLst>
          </p:cNvPr>
          <p:cNvGraphicFramePr>
            <a:graphicFrameLocks noGrp="1"/>
          </p:cNvGraphicFramePr>
          <p:nvPr>
            <p:extLst>
              <p:ext uri="{D42A27DB-BD31-4B8C-83A1-F6EECF244321}">
                <p14:modId xmlns:p14="http://schemas.microsoft.com/office/powerpoint/2010/main" val="2082981357"/>
              </p:ext>
            </p:extLst>
          </p:nvPr>
        </p:nvGraphicFramePr>
        <p:xfrm>
          <a:off x="717550" y="2249899"/>
          <a:ext cx="7452852" cy="4064000"/>
        </p:xfrm>
        <a:graphic>
          <a:graphicData uri="http://schemas.openxmlformats.org/drawingml/2006/table">
            <a:tbl>
              <a:tblPr firstRow="1" bandRow="1">
                <a:tableStyleId>{5C22544A-7EE6-4342-B048-85BDC9FD1C3A}</a:tableStyleId>
              </a:tblPr>
              <a:tblGrid>
                <a:gridCol w="3189743">
                  <a:extLst>
                    <a:ext uri="{9D8B030D-6E8A-4147-A177-3AD203B41FA5}">
                      <a16:colId xmlns:a16="http://schemas.microsoft.com/office/drawing/2014/main" val="947541285"/>
                    </a:ext>
                  </a:extLst>
                </a:gridCol>
                <a:gridCol w="1441253">
                  <a:extLst>
                    <a:ext uri="{9D8B030D-6E8A-4147-A177-3AD203B41FA5}">
                      <a16:colId xmlns:a16="http://schemas.microsoft.com/office/drawing/2014/main" val="2816864324"/>
                    </a:ext>
                  </a:extLst>
                </a:gridCol>
                <a:gridCol w="1406013">
                  <a:extLst>
                    <a:ext uri="{9D8B030D-6E8A-4147-A177-3AD203B41FA5}">
                      <a16:colId xmlns:a16="http://schemas.microsoft.com/office/drawing/2014/main" val="1333368850"/>
                    </a:ext>
                  </a:extLst>
                </a:gridCol>
                <a:gridCol w="1415843">
                  <a:extLst>
                    <a:ext uri="{9D8B030D-6E8A-4147-A177-3AD203B41FA5}">
                      <a16:colId xmlns:a16="http://schemas.microsoft.com/office/drawing/2014/main" val="1975288914"/>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0840">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0840">
                <a:tc>
                  <a:txBody>
                    <a:bodyPr/>
                    <a:lstStyle/>
                    <a:p>
                      <a:r>
                        <a:rPr lang="en-US" dirty="0"/>
                        <a:t>General Information</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11</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7</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7</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0840">
                <a:tc>
                  <a:txBody>
                    <a:bodyPr/>
                    <a:lstStyle/>
                    <a:p>
                      <a:r>
                        <a:rPr lang="en-US" dirty="0"/>
                        <a:t>Equipment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5</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0840">
                <a:tc>
                  <a:txBody>
                    <a:bodyPr/>
                    <a:lstStyle/>
                    <a:p>
                      <a:r>
                        <a:rPr lang="en-US" dirty="0"/>
                        <a:t>Customer Profile</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3</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5</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0840">
                <a:tc>
                  <a:txBody>
                    <a:bodyPr/>
                    <a:lstStyle/>
                    <a:p>
                      <a:r>
                        <a:rPr lang="en-US" dirty="0"/>
                        <a:t>Outreach</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0840">
                <a:tc>
                  <a:txBody>
                    <a:bodyPr/>
                    <a:lstStyle/>
                    <a:p>
                      <a:r>
                        <a:rPr lang="en-US" dirty="0"/>
                        <a:t>Operations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0840">
                <a:tc>
                  <a:txBody>
                    <a:bodyPr/>
                    <a:lstStyle/>
                    <a:p>
                      <a:r>
                        <a:rPr lang="en-US" dirty="0"/>
                        <a:t>External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r h="185420">
                <a:tc>
                  <a:txBody>
                    <a:bodyPr/>
                    <a:lstStyle/>
                    <a:p>
                      <a:r>
                        <a:rPr lang="en-US" dirty="0"/>
                        <a:t>Wrong Number/Hang 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29</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38</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35</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27021"/>
                  </a:ext>
                </a:extLst>
              </a:tr>
              <a:tr h="182880">
                <a:tc>
                  <a:txBody>
                    <a:bodyPr/>
                    <a:lstStyle/>
                    <a:p>
                      <a:r>
                        <a:rPr lang="en-US" dirty="0"/>
                        <a:t>Compliments/Commendations</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0926271"/>
                  </a:ext>
                </a:extLst>
              </a:tr>
              <a:tr h="182880">
                <a:tc>
                  <a:txBody>
                    <a:bodyPr/>
                    <a:lstStyle/>
                    <a:p>
                      <a:r>
                        <a:rPr lang="en-US" dirty="0"/>
                        <a:t>Malicious Caller</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928433"/>
                  </a:ext>
                </a:extLst>
              </a:tr>
            </a:tbl>
          </a:graphicData>
        </a:graphic>
      </p:graphicFrame>
      <p:pic>
        <p:nvPicPr>
          <p:cNvPr id="12" name="Picture 11" descr="A picture containing text, person, indoor, window&#10;&#10;Description automatically generated">
            <a:extLst>
              <a:ext uri="{FF2B5EF4-FFF2-40B4-BE49-F238E27FC236}">
                <a16:creationId xmlns:a16="http://schemas.microsoft.com/office/drawing/2014/main" id="{3436D939-06A2-124A-BC84-F850A8ED94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70402" y="2249899"/>
            <a:ext cx="4181493" cy="4064000"/>
          </a:xfrm>
          <a:prstGeom prst="rect">
            <a:avLst/>
          </a:prstGeom>
        </p:spPr>
      </p:pic>
      <p:sp>
        <p:nvSpPr>
          <p:cNvPr id="10" name="Rectangle 9">
            <a:extLst>
              <a:ext uri="{FF2B5EF4-FFF2-40B4-BE49-F238E27FC236}">
                <a16:creationId xmlns:a16="http://schemas.microsoft.com/office/drawing/2014/main" id="{43EE9C21-85D2-1E4F-BFD3-12E1A3E0D9C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4" name="Rectangle 13">
            <a:extLst>
              <a:ext uri="{FF2B5EF4-FFF2-40B4-BE49-F238E27FC236}">
                <a16:creationId xmlns:a16="http://schemas.microsoft.com/office/drawing/2014/main" id="{61DDCF3A-2C93-5B4E-A2F0-DB3B81E743A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887700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9" name="Rectangle 8">
            <a:extLst>
              <a:ext uri="{FF2B5EF4-FFF2-40B4-BE49-F238E27FC236}">
                <a16:creationId xmlns:a16="http://schemas.microsoft.com/office/drawing/2014/main" id="{F425CD1B-C4CF-E445-A6ED-15417C1CF8F6}"/>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graphicFrame>
        <p:nvGraphicFramePr>
          <p:cNvPr id="11" name="Table 8">
            <a:extLst>
              <a:ext uri="{FF2B5EF4-FFF2-40B4-BE49-F238E27FC236}">
                <a16:creationId xmlns:a16="http://schemas.microsoft.com/office/drawing/2014/main" id="{E046C2E1-8197-AA4C-B5C8-FEBB07367F1F}"/>
              </a:ext>
            </a:extLst>
          </p:cNvPr>
          <p:cNvGraphicFramePr>
            <a:graphicFrameLocks noGrp="1"/>
          </p:cNvGraphicFramePr>
          <p:nvPr>
            <p:extLst>
              <p:ext uri="{D42A27DB-BD31-4B8C-83A1-F6EECF244321}">
                <p14:modId xmlns:p14="http://schemas.microsoft.com/office/powerpoint/2010/main" val="546911817"/>
              </p:ext>
            </p:extLst>
          </p:nvPr>
        </p:nvGraphicFramePr>
        <p:xfrm>
          <a:off x="717550" y="2737037"/>
          <a:ext cx="7452852" cy="2966720"/>
        </p:xfrm>
        <a:graphic>
          <a:graphicData uri="http://schemas.openxmlformats.org/drawingml/2006/table">
            <a:tbl>
              <a:tblPr firstRow="1" bandRow="1">
                <a:tableStyleId>{5C22544A-7EE6-4342-B048-85BDC9FD1C3A}</a:tableStyleId>
              </a:tblPr>
              <a:tblGrid>
                <a:gridCol w="3189743">
                  <a:extLst>
                    <a:ext uri="{9D8B030D-6E8A-4147-A177-3AD203B41FA5}">
                      <a16:colId xmlns:a16="http://schemas.microsoft.com/office/drawing/2014/main" val="947541285"/>
                    </a:ext>
                  </a:extLst>
                </a:gridCol>
                <a:gridCol w="1441253">
                  <a:extLst>
                    <a:ext uri="{9D8B030D-6E8A-4147-A177-3AD203B41FA5}">
                      <a16:colId xmlns:a16="http://schemas.microsoft.com/office/drawing/2014/main" val="2816864324"/>
                    </a:ext>
                  </a:extLst>
                </a:gridCol>
                <a:gridCol w="1406013">
                  <a:extLst>
                    <a:ext uri="{9D8B030D-6E8A-4147-A177-3AD203B41FA5}">
                      <a16:colId xmlns:a16="http://schemas.microsoft.com/office/drawing/2014/main" val="1333368850"/>
                    </a:ext>
                  </a:extLst>
                </a:gridCol>
                <a:gridCol w="1415843">
                  <a:extLst>
                    <a:ext uri="{9D8B030D-6E8A-4147-A177-3AD203B41FA5}">
                      <a16:colId xmlns:a16="http://schemas.microsoft.com/office/drawing/2014/main" val="1975288914"/>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0840">
                <a:tc>
                  <a:txBody>
                    <a:bodyPr/>
                    <a:lstStyle/>
                    <a:p>
                      <a:r>
                        <a:rPr lang="en-US" dirty="0"/>
                        <a:t>Service</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0840">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0840">
                <a:tc>
                  <a:txBody>
                    <a:bodyPr/>
                    <a:lstStyle/>
                    <a:p>
                      <a:r>
                        <a:rPr lang="en-US" dirty="0"/>
                        <a:t>Product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0840">
                <a:tc>
                  <a:txBody>
                    <a:bodyPr/>
                    <a:lstStyle/>
                    <a:p>
                      <a:r>
                        <a:rPr lang="en-US" dirty="0"/>
                        <a:t>Billing</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0840">
                <a:tc>
                  <a:txBody>
                    <a:bodyPr/>
                    <a:lstStyle/>
                    <a:p>
                      <a:r>
                        <a:rPr lang="en-US" dirty="0"/>
                        <a:t>Setup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1</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0840">
                <a:tc>
                  <a:txBody>
                    <a:bodyPr/>
                    <a:lstStyle/>
                    <a:p>
                      <a:r>
                        <a:rPr lang="en-US" dirty="0"/>
                        <a:t>Info/Referral/Ed</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1</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0840">
                <a:tc>
                  <a:txBody>
                    <a:bodyPr/>
                    <a:lstStyle/>
                    <a:p>
                      <a:r>
                        <a:rPr lang="en-US" dirty="0"/>
                        <a:t>Other</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bl>
          </a:graphicData>
        </a:graphic>
      </p:graphicFrame>
      <p:pic>
        <p:nvPicPr>
          <p:cNvPr id="14" name="Picture 13" descr="A picture containing person, indoor, wall, computer&#10;&#10;Description automatically generated">
            <a:extLst>
              <a:ext uri="{FF2B5EF4-FFF2-40B4-BE49-F238E27FC236}">
                <a16:creationId xmlns:a16="http://schemas.microsoft.com/office/drawing/2014/main" id="{DEE6FA50-C267-9247-90C8-23135B63EB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70402" y="2737037"/>
            <a:ext cx="4181493" cy="2974122"/>
          </a:xfrm>
          <a:prstGeom prst="rect">
            <a:avLst/>
          </a:prstGeom>
        </p:spPr>
      </p:pic>
      <p:sp>
        <p:nvSpPr>
          <p:cNvPr id="10" name="Rectangle 9">
            <a:extLst>
              <a:ext uri="{FF2B5EF4-FFF2-40B4-BE49-F238E27FC236}">
                <a16:creationId xmlns:a16="http://schemas.microsoft.com/office/drawing/2014/main" id="{C19410C2-BF34-A74B-A3BF-4116C836BC9E}"/>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3" name="Rectangle 12">
            <a:extLst>
              <a:ext uri="{FF2B5EF4-FFF2-40B4-BE49-F238E27FC236}">
                <a16:creationId xmlns:a16="http://schemas.microsoft.com/office/drawing/2014/main" id="{971DBBDF-2DC9-E842-B42D-163CC63A97ED}"/>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1852724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4B88F8-9038-2D4E-8A6D-3E85B74C69D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pic>
        <p:nvPicPr>
          <p:cNvPr id="14" name="Picture 13">
            <a:extLst>
              <a:ext uri="{FF2B5EF4-FFF2-40B4-BE49-F238E27FC236}">
                <a16:creationId xmlns:a16="http://schemas.microsoft.com/office/drawing/2014/main" id="{DC60C1A6-9177-1448-8CBE-9B28CB977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2212" y="663961"/>
            <a:ext cx="12998448" cy="980564"/>
          </a:xfrm>
          <a:prstGeom prst="rect">
            <a:avLst/>
          </a:prstGeom>
        </p:spPr>
      </p:pic>
      <p:pic>
        <p:nvPicPr>
          <p:cNvPr id="15" name="Picture 14" descr="Shape, arrow&#10;&#10;Description automatically generated">
            <a:extLst>
              <a:ext uri="{FF2B5EF4-FFF2-40B4-BE49-F238E27FC236}">
                <a16:creationId xmlns:a16="http://schemas.microsoft.com/office/drawing/2014/main" id="{128AD46E-140A-6F4D-9DD2-7F3C04482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16" name="Rectangle 15">
            <a:extLst>
              <a:ext uri="{FF2B5EF4-FFF2-40B4-BE49-F238E27FC236}">
                <a16:creationId xmlns:a16="http://schemas.microsoft.com/office/drawing/2014/main" id="{6EEF144A-7F43-AF41-A021-1BDA4CFC85B9}"/>
              </a:ext>
            </a:extLst>
          </p:cNvPr>
          <p:cNvSpPr/>
          <p:nvPr/>
        </p:nvSpPr>
        <p:spPr>
          <a:xfrm>
            <a:off x="1520100" y="663961"/>
            <a:ext cx="459613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Highlights</a:t>
            </a:r>
          </a:p>
        </p:txBody>
      </p:sp>
      <p:sp>
        <p:nvSpPr>
          <p:cNvPr id="17" name="Rectangle 16">
            <a:extLst>
              <a:ext uri="{FF2B5EF4-FFF2-40B4-BE49-F238E27FC236}">
                <a16:creationId xmlns:a16="http://schemas.microsoft.com/office/drawing/2014/main" id="{865E36A0-0BB9-0343-9161-21DBA04D2034}"/>
              </a:ext>
            </a:extLst>
          </p:cNvPr>
          <p:cNvSpPr/>
          <p:nvPr/>
        </p:nvSpPr>
        <p:spPr>
          <a:xfrm>
            <a:off x="834848" y="2134807"/>
            <a:ext cx="9671828" cy="4616648"/>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dirty="0">
                <a:latin typeface="+mj-lt"/>
              </a:rPr>
              <a:t>In October, Tarita had the opportunity to attend the grand opening of the Maryland Deaf Community Center’s grand opening. Tarita not only had a table there alongside the MAT team, but she also donated an item for the silent auction.</a:t>
            </a:r>
          </a:p>
          <a:p>
            <a:pPr marL="285750" indent="-285750">
              <a:spcBef>
                <a:spcPts val="1800"/>
              </a:spcBef>
              <a:buFont typeface="Arial" panose="020B0604020202020204" pitchFamily="34" charset="0"/>
              <a:buChar char="•"/>
            </a:pPr>
            <a:r>
              <a:rPr lang="en-US" sz="2400" dirty="0">
                <a:latin typeface="+mj-lt"/>
              </a:rPr>
              <a:t>In November, Rebecca was able to </a:t>
            </a:r>
            <a:r>
              <a:rPr lang="en-US" sz="2400" b="1" dirty="0">
                <a:solidFill>
                  <a:srgbClr val="C11339"/>
                </a:solidFill>
                <a:latin typeface="Calibri" panose="020F0502020204030204" pitchFamily="34" charset="0"/>
                <a:cs typeface="Calibri" panose="020F0502020204030204" pitchFamily="34" charset="0"/>
              </a:rPr>
              <a:t>present to NENA’s Joint Committee Meeting about RTT services. </a:t>
            </a:r>
            <a:r>
              <a:rPr lang="en-US" sz="2400" dirty="0">
                <a:latin typeface="+mj-lt"/>
              </a:rPr>
              <a:t>This virtual summit set the goal to have several other RTT working groups in the future through NENA and got the attention of many key players in the organization who had limited knowledge of what RTT is and how important it will be for accessibility in 911 in the near future.</a:t>
            </a:r>
          </a:p>
          <a:p>
            <a:pPr>
              <a:spcBef>
                <a:spcPts val="1800"/>
              </a:spcBef>
            </a:pPr>
            <a:endParaRPr lang="en-US" sz="2400" dirty="0">
              <a:latin typeface="+mj-lt"/>
            </a:endParaRPr>
          </a:p>
        </p:txBody>
      </p:sp>
      <p:sp>
        <p:nvSpPr>
          <p:cNvPr id="21" name="Rectangle 20">
            <a:extLst>
              <a:ext uri="{FF2B5EF4-FFF2-40B4-BE49-F238E27FC236}">
                <a16:creationId xmlns:a16="http://schemas.microsoft.com/office/drawing/2014/main" id="{7EB61B54-D59B-3E4D-99C6-F01B42E5DB6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652082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4B88F8-9038-2D4E-8A6D-3E85B74C69D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pic>
        <p:nvPicPr>
          <p:cNvPr id="14" name="Picture 13">
            <a:extLst>
              <a:ext uri="{FF2B5EF4-FFF2-40B4-BE49-F238E27FC236}">
                <a16:creationId xmlns:a16="http://schemas.microsoft.com/office/drawing/2014/main" id="{DC60C1A6-9177-1448-8CBE-9B28CB977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2212" y="663961"/>
            <a:ext cx="12998448" cy="980564"/>
          </a:xfrm>
          <a:prstGeom prst="rect">
            <a:avLst/>
          </a:prstGeom>
        </p:spPr>
      </p:pic>
      <p:pic>
        <p:nvPicPr>
          <p:cNvPr id="15" name="Picture 14" descr="Shape, arrow&#10;&#10;Description automatically generated">
            <a:extLst>
              <a:ext uri="{FF2B5EF4-FFF2-40B4-BE49-F238E27FC236}">
                <a16:creationId xmlns:a16="http://schemas.microsoft.com/office/drawing/2014/main" id="{128AD46E-140A-6F4D-9DD2-7F3C04482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16" name="Rectangle 15">
            <a:extLst>
              <a:ext uri="{FF2B5EF4-FFF2-40B4-BE49-F238E27FC236}">
                <a16:creationId xmlns:a16="http://schemas.microsoft.com/office/drawing/2014/main" id="{6EEF144A-7F43-AF41-A021-1BDA4CFC85B9}"/>
              </a:ext>
            </a:extLst>
          </p:cNvPr>
          <p:cNvSpPr/>
          <p:nvPr/>
        </p:nvSpPr>
        <p:spPr>
          <a:xfrm>
            <a:off x="1520100" y="663961"/>
            <a:ext cx="380104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Upcoming Plans</a:t>
            </a:r>
          </a:p>
        </p:txBody>
      </p:sp>
      <p:sp>
        <p:nvSpPr>
          <p:cNvPr id="17" name="Rectangle 16">
            <a:extLst>
              <a:ext uri="{FF2B5EF4-FFF2-40B4-BE49-F238E27FC236}">
                <a16:creationId xmlns:a16="http://schemas.microsoft.com/office/drawing/2014/main" id="{865E36A0-0BB9-0343-9161-21DBA04D2034}"/>
              </a:ext>
            </a:extLst>
          </p:cNvPr>
          <p:cNvSpPr/>
          <p:nvPr/>
        </p:nvSpPr>
        <p:spPr>
          <a:xfrm>
            <a:off x="834848" y="2134807"/>
            <a:ext cx="10373926" cy="3139321"/>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latin typeface="+mj-lt"/>
              </a:rPr>
              <a:t>The outreach team already has events planned for the winter months between now and the next GABTR meeting. </a:t>
            </a:r>
          </a:p>
          <a:p>
            <a:pPr marL="342900" indent="-342900">
              <a:spcBef>
                <a:spcPts val="1800"/>
              </a:spcBef>
              <a:buFont typeface="Arial" panose="020B0604020202020204" pitchFamily="34" charset="0"/>
              <a:buChar char="•"/>
            </a:pPr>
            <a:r>
              <a:rPr lang="en-US" sz="2400" dirty="0">
                <a:latin typeface="+mj-lt"/>
              </a:rPr>
              <a:t>For example, thanks to some great networking while exhibiting at the Randallstown Public Library, </a:t>
            </a:r>
            <a:r>
              <a:rPr lang="en-US" sz="2400" b="1" dirty="0">
                <a:solidFill>
                  <a:srgbClr val="C11339"/>
                </a:solidFill>
                <a:latin typeface="Calibri" panose="020F0502020204030204" pitchFamily="34" charset="0"/>
                <a:cs typeface="Calibri" panose="020F0502020204030204" pitchFamily="34" charset="0"/>
              </a:rPr>
              <a:t>Jenny will be giving a presentation to the Westside Networking Group in February 2022. </a:t>
            </a:r>
          </a:p>
          <a:p>
            <a:pPr marL="342900" indent="-342900">
              <a:spcBef>
                <a:spcPts val="1800"/>
              </a:spcBef>
              <a:buFont typeface="Arial" panose="020B0604020202020204" pitchFamily="34" charset="0"/>
              <a:buChar char="•"/>
            </a:pPr>
            <a:r>
              <a:rPr lang="en-US" sz="2400" i="1" dirty="0">
                <a:latin typeface="+mj-lt"/>
              </a:rPr>
              <a:t>This is a group for librarians, businesses, and some non-profit organizations on the west side of Baltimore. </a:t>
            </a:r>
          </a:p>
        </p:txBody>
      </p:sp>
      <p:sp>
        <p:nvSpPr>
          <p:cNvPr id="21" name="Rectangle 20">
            <a:extLst>
              <a:ext uri="{FF2B5EF4-FFF2-40B4-BE49-F238E27FC236}">
                <a16:creationId xmlns:a16="http://schemas.microsoft.com/office/drawing/2014/main" id="{7EB61B54-D59B-3E4D-99C6-F01B42E5DB6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010537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4B88F8-9038-2D4E-8A6D-3E85B74C69D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pic>
        <p:nvPicPr>
          <p:cNvPr id="14" name="Picture 13">
            <a:extLst>
              <a:ext uri="{FF2B5EF4-FFF2-40B4-BE49-F238E27FC236}">
                <a16:creationId xmlns:a16="http://schemas.microsoft.com/office/drawing/2014/main" id="{DC60C1A6-9177-1448-8CBE-9B28CB977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2212" y="663961"/>
            <a:ext cx="12998448" cy="980564"/>
          </a:xfrm>
          <a:prstGeom prst="rect">
            <a:avLst/>
          </a:prstGeom>
        </p:spPr>
      </p:pic>
      <p:pic>
        <p:nvPicPr>
          <p:cNvPr id="15" name="Picture 14" descr="Shape, arrow&#10;&#10;Description automatically generated">
            <a:extLst>
              <a:ext uri="{FF2B5EF4-FFF2-40B4-BE49-F238E27FC236}">
                <a16:creationId xmlns:a16="http://schemas.microsoft.com/office/drawing/2014/main" id="{128AD46E-140A-6F4D-9DD2-7F3C04482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16" name="Rectangle 15">
            <a:extLst>
              <a:ext uri="{FF2B5EF4-FFF2-40B4-BE49-F238E27FC236}">
                <a16:creationId xmlns:a16="http://schemas.microsoft.com/office/drawing/2014/main" id="{6EEF144A-7F43-AF41-A021-1BDA4CFC85B9}"/>
              </a:ext>
            </a:extLst>
          </p:cNvPr>
          <p:cNvSpPr/>
          <p:nvPr/>
        </p:nvSpPr>
        <p:spPr>
          <a:xfrm>
            <a:off x="1520100" y="663961"/>
            <a:ext cx="400622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GABTR Gratitude</a:t>
            </a:r>
          </a:p>
        </p:txBody>
      </p:sp>
      <p:sp>
        <p:nvSpPr>
          <p:cNvPr id="17" name="Rectangle 16">
            <a:extLst>
              <a:ext uri="{FF2B5EF4-FFF2-40B4-BE49-F238E27FC236}">
                <a16:creationId xmlns:a16="http://schemas.microsoft.com/office/drawing/2014/main" id="{865E36A0-0BB9-0343-9161-21DBA04D2034}"/>
              </a:ext>
            </a:extLst>
          </p:cNvPr>
          <p:cNvSpPr/>
          <p:nvPr/>
        </p:nvSpPr>
        <p:spPr>
          <a:xfrm>
            <a:off x="834848" y="2134807"/>
            <a:ext cx="10373926" cy="2000548"/>
          </a:xfrm>
          <a:prstGeom prst="rect">
            <a:avLst/>
          </a:prstGeom>
        </p:spPr>
        <p:txBody>
          <a:bodyPr wrap="square">
            <a:spAutoFit/>
          </a:bodyPr>
          <a:lstStyle/>
          <a:p>
            <a:r>
              <a:rPr lang="en-US" sz="2800" b="1" dirty="0">
                <a:solidFill>
                  <a:srgbClr val="C11339"/>
                </a:solidFill>
                <a:latin typeface="Calibri" panose="020F0502020204030204" pitchFamily="34" charset="0"/>
                <a:cs typeface="Calibri" panose="020F0502020204030204" pitchFamily="34" charset="0"/>
              </a:rPr>
              <a:t>Alex Simmons </a:t>
            </a:r>
          </a:p>
          <a:p>
            <a:r>
              <a:rPr lang="en-US" sz="2400" dirty="0">
                <a:latin typeface="+mj-lt"/>
              </a:rPr>
              <a:t>We would like to recognize and thank Alex Simmons for his support during the grand opening of the Maryland Deaf Community Center. Not only is Alex a board member but he’s also on the board at MDCC. It’s always great seeing GABTR members in the community when we are out-reaching! </a:t>
            </a:r>
          </a:p>
        </p:txBody>
      </p:sp>
      <p:sp>
        <p:nvSpPr>
          <p:cNvPr id="21" name="Rectangle 20">
            <a:extLst>
              <a:ext uri="{FF2B5EF4-FFF2-40B4-BE49-F238E27FC236}">
                <a16:creationId xmlns:a16="http://schemas.microsoft.com/office/drawing/2014/main" id="{7EB61B54-D59B-3E4D-99C6-F01B42E5DB6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11691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Oval 3">
            <a:extLst>
              <a:ext uri="{FF2B5EF4-FFF2-40B4-BE49-F238E27FC236}">
                <a16:creationId xmlns:a16="http://schemas.microsoft.com/office/drawing/2014/main" id="{A9DC344D-701B-B14F-B67C-7DCED84A192A}"/>
              </a:ext>
            </a:extLst>
          </p:cNvPr>
          <p:cNvSpPr/>
          <p:nvPr/>
        </p:nvSpPr>
        <p:spPr>
          <a:xfrm>
            <a:off x="1869418" y="-2613372"/>
            <a:ext cx="12084739" cy="12084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5E36A0-0BB9-0343-9161-21DBA04D2034}"/>
              </a:ext>
            </a:extLst>
          </p:cNvPr>
          <p:cNvSpPr/>
          <p:nvPr/>
        </p:nvSpPr>
        <p:spPr>
          <a:xfrm>
            <a:off x="3709022" y="623624"/>
            <a:ext cx="7197212" cy="5678478"/>
          </a:xfrm>
          <a:prstGeom prst="rect">
            <a:avLst/>
          </a:prstGeom>
        </p:spPr>
        <p:txBody>
          <a:bodyPr wrap="square">
            <a:spAutoFit/>
          </a:bodyPr>
          <a:lstStyle/>
          <a:p>
            <a:pPr algn="ctr">
              <a:spcAft>
                <a:spcPts val="1800"/>
              </a:spcAft>
            </a:pPr>
            <a:r>
              <a:rPr lang="en-US" sz="4400" b="1" dirty="0">
                <a:solidFill>
                  <a:srgbClr val="C11339"/>
                </a:solidFill>
                <a:latin typeface="Calibri" panose="020F0502020204030204" pitchFamily="34" charset="0"/>
                <a:cs typeface="Calibri" panose="020F0502020204030204" pitchFamily="34" charset="0"/>
              </a:rPr>
              <a:t>SCHOLARSHIP OPPORTUNITY</a:t>
            </a:r>
          </a:p>
          <a:p>
            <a:pPr algn="ctr">
              <a:spcAft>
                <a:spcPts val="1800"/>
              </a:spcAft>
            </a:pPr>
            <a:r>
              <a:rPr lang="en-US" sz="3200" b="1" dirty="0">
                <a:solidFill>
                  <a:srgbClr val="C11339"/>
                </a:solidFill>
                <a:latin typeface="Calibri" panose="020F0502020204030204" pitchFamily="34" charset="0"/>
                <a:cs typeface="Calibri" panose="020F0502020204030204" pitchFamily="34" charset="0"/>
              </a:rPr>
              <a:t>It’s that time again! </a:t>
            </a:r>
          </a:p>
          <a:p>
            <a:pPr algn="ctr">
              <a:spcAft>
                <a:spcPts val="1800"/>
              </a:spcAft>
            </a:pPr>
            <a:r>
              <a:rPr lang="en-US" sz="2400" b="1" dirty="0">
                <a:latin typeface="+mj-lt"/>
              </a:rPr>
              <a:t>Hamilton Relay is looking for graduating high school students who are deaf, hard of hearing or have a speaking difficulty to award a scholarship to. </a:t>
            </a:r>
          </a:p>
          <a:p>
            <a:pPr algn="ctr">
              <a:spcAft>
                <a:spcPts val="1800"/>
              </a:spcAft>
            </a:pPr>
            <a:r>
              <a:rPr lang="en-US" sz="2000" dirty="0">
                <a:latin typeface="+mj-lt"/>
              </a:rPr>
              <a:t>Paying for college can be a challenge; let Hamilton Relay help! If you or someone you know is a dynamic graduating senior in high school, encourage them to apply for the scholarship today.</a:t>
            </a:r>
          </a:p>
          <a:p>
            <a:pPr algn="ctr">
              <a:spcAft>
                <a:spcPts val="1800"/>
              </a:spcAft>
            </a:pPr>
            <a:r>
              <a:rPr lang="en-US" sz="2000" dirty="0">
                <a:latin typeface="+mj-lt"/>
              </a:rPr>
              <a:t>Contact </a:t>
            </a:r>
            <a:r>
              <a:rPr lang="en-US" sz="2000" dirty="0" err="1">
                <a:latin typeface="+mj-lt"/>
              </a:rPr>
              <a:t>Tarita</a:t>
            </a:r>
            <a:r>
              <a:rPr lang="en-US" sz="2000" dirty="0">
                <a:latin typeface="+mj-lt"/>
              </a:rPr>
              <a:t> Turner (</a:t>
            </a:r>
            <a:r>
              <a:rPr lang="en-US" sz="2000" dirty="0">
                <a:latin typeface="+mj-lt"/>
                <a:hlinkClick r:id="rId3" tooltip="mailto:tarita.turner@hamiltonrelay.com"/>
              </a:rPr>
              <a:t>tarita.turner@hamiltonrelay.com</a:t>
            </a:r>
            <a:r>
              <a:rPr lang="en-US" sz="2000" dirty="0">
                <a:latin typeface="+mj-lt"/>
              </a:rPr>
              <a:t>) for more information and check social media for posts about an upcoming informational session to learn more about the scholarship program! </a:t>
            </a:r>
          </a:p>
          <a:p>
            <a:pPr algn="ctr">
              <a:spcAft>
                <a:spcPts val="1800"/>
              </a:spcAft>
            </a:pPr>
            <a:r>
              <a:rPr lang="en-US" sz="2000" i="1" dirty="0">
                <a:latin typeface="+mj-lt"/>
              </a:rPr>
              <a:t>The deadline is </a:t>
            </a:r>
            <a:r>
              <a:rPr lang="en-US" sz="2000" b="1" i="1" dirty="0">
                <a:latin typeface="+mj-lt"/>
              </a:rPr>
              <a:t>January 31, 2022</a:t>
            </a:r>
            <a:r>
              <a:rPr lang="en-US" sz="2000" i="1" dirty="0">
                <a:latin typeface="+mj-lt"/>
              </a:rPr>
              <a:t>, so don’t delay.  </a:t>
            </a:r>
          </a:p>
        </p:txBody>
      </p:sp>
      <p:sp>
        <p:nvSpPr>
          <p:cNvPr id="21" name="Rectangle 20">
            <a:extLst>
              <a:ext uri="{FF2B5EF4-FFF2-40B4-BE49-F238E27FC236}">
                <a16:creationId xmlns:a16="http://schemas.microsoft.com/office/drawing/2014/main" id="{7EB61B54-D59B-3E4D-99C6-F01B42E5DB6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
        <p:nvSpPr>
          <p:cNvPr id="6" name="Triangle 5">
            <a:extLst>
              <a:ext uri="{FF2B5EF4-FFF2-40B4-BE49-F238E27FC236}">
                <a16:creationId xmlns:a16="http://schemas.microsoft.com/office/drawing/2014/main" id="{92498100-B306-034F-96E7-6867E00E0061}"/>
              </a:ext>
            </a:extLst>
          </p:cNvPr>
          <p:cNvSpPr/>
          <p:nvPr/>
        </p:nvSpPr>
        <p:spPr>
          <a:xfrm rot="16200000">
            <a:off x="1219201" y="3012964"/>
            <a:ext cx="965200" cy="8320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280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70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4124" y="663961"/>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59640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Studio for Hybrid Events</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0" name="Rectangle 9">
            <a:extLst>
              <a:ext uri="{FF2B5EF4-FFF2-40B4-BE49-F238E27FC236}">
                <a16:creationId xmlns:a16="http://schemas.microsoft.com/office/drawing/2014/main" id="{EC40761B-6209-D242-83B1-D449441B21C5}"/>
              </a:ext>
            </a:extLst>
          </p:cNvPr>
          <p:cNvSpPr/>
          <p:nvPr/>
        </p:nvSpPr>
        <p:spPr>
          <a:xfrm>
            <a:off x="848182" y="3491891"/>
            <a:ext cx="10655530" cy="646331"/>
          </a:xfrm>
          <a:prstGeom prst="rect">
            <a:avLst/>
          </a:prstGeom>
        </p:spPr>
        <p:txBody>
          <a:bodyPr wrap="square">
            <a:spAutoFit/>
          </a:bodyPr>
          <a:lstStyle/>
          <a:p>
            <a:pPr>
              <a:spcBef>
                <a:spcPts val="1800"/>
              </a:spcBef>
              <a:spcAft>
                <a:spcPts val="1200"/>
              </a:spcAft>
            </a:pPr>
            <a:r>
              <a:rPr lang="en-US" sz="3600" b="1" dirty="0">
                <a:solidFill>
                  <a:srgbClr val="C11339"/>
                </a:solidFill>
                <a:latin typeface="Calibri" panose="020F0502020204030204" pitchFamily="34" charset="0"/>
                <a:cs typeface="Calibri" panose="020F0502020204030204" pitchFamily="34" charset="0"/>
              </a:rPr>
              <a:t>Procurement of studio equipment is mostly complete.</a:t>
            </a:r>
          </a:p>
        </p:txBody>
      </p:sp>
      <p:sp>
        <p:nvSpPr>
          <p:cNvPr id="14" name="Rectangle 13">
            <a:extLst>
              <a:ext uri="{FF2B5EF4-FFF2-40B4-BE49-F238E27FC236}">
                <a16:creationId xmlns:a16="http://schemas.microsoft.com/office/drawing/2014/main" id="{61F582FB-AA52-124B-A369-CE8160841C42}"/>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786248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 up of a logo&#10;&#10;Description automatically generated with low confidence">
            <a:extLst>
              <a:ext uri="{FF2B5EF4-FFF2-40B4-BE49-F238E27FC236}">
                <a16:creationId xmlns:a16="http://schemas.microsoft.com/office/drawing/2014/main" id="{ABFAB372-9AA9-F34A-9031-FF5125F4ED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7" name="Rectangle 6">
            <a:extLst>
              <a:ext uri="{FF2B5EF4-FFF2-40B4-BE49-F238E27FC236}">
                <a16:creationId xmlns:a16="http://schemas.microsoft.com/office/drawing/2014/main" id="{D94C9ECA-4502-A44E-AD0E-9C19549A906C}"/>
              </a:ext>
            </a:extLst>
          </p:cNvPr>
          <p:cNvSpPr/>
          <p:nvPr/>
        </p:nvSpPr>
        <p:spPr>
          <a:xfrm>
            <a:off x="-1" y="1"/>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7A9F96-9D30-FA42-9DF7-87E4308327D9}"/>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C3ED33-9A56-774D-A781-A62CB6387DF2}"/>
              </a:ext>
            </a:extLst>
          </p:cNvPr>
          <p:cNvSpPr txBox="1"/>
          <p:nvPr/>
        </p:nvSpPr>
        <p:spPr>
          <a:xfrm>
            <a:off x="1281658" y="2348115"/>
            <a:ext cx="9628683"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endParaRPr lang="en-US" sz="4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D179C76-7BB0-C24B-BEAC-8CF40824FDE3}"/>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14, 2022</a:t>
            </a:r>
          </a:p>
        </p:txBody>
      </p:sp>
    </p:spTree>
    <p:extLst>
      <p:ext uri="{BB962C8B-B14F-4D97-AF65-F5344CB8AC3E}">
        <p14:creationId xmlns:p14="http://schemas.microsoft.com/office/powerpoint/2010/main" val="321639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63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Finance Manager Report</a:t>
            </a:r>
          </a:p>
          <a:p>
            <a:pPr algn="ctr"/>
            <a:r>
              <a:rPr lang="en-US" sz="4800" dirty="0">
                <a:latin typeface="Arial" panose="020B0604020202020204" pitchFamily="34" charset="0"/>
                <a:cs typeface="Arial" panose="020B0604020202020204" pitchFamily="34" charset="0"/>
              </a:rPr>
              <a:t>Leslie Hannibal</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TAM Finance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Leslie.hannibal2@maryland.gov | 443-767-6971 (office)</a:t>
            </a:r>
          </a:p>
        </p:txBody>
      </p:sp>
      <p:pic>
        <p:nvPicPr>
          <p:cNvPr id="8" name="Picture 7" descr="Logo&#10;&#10;Description automatically generated">
            <a:extLst>
              <a:ext uri="{FF2B5EF4-FFF2-40B4-BE49-F238E27FC236}">
                <a16:creationId xmlns:a16="http://schemas.microsoft.com/office/drawing/2014/main" id="{79CDD29A-848F-884C-A1FF-519C8DA137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77362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0440"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87853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USTF Financial Statement</a:t>
            </a:r>
          </a:p>
        </p:txBody>
      </p:sp>
      <p:graphicFrame>
        <p:nvGraphicFramePr>
          <p:cNvPr id="3" name="Table 2">
            <a:extLst>
              <a:ext uri="{FF2B5EF4-FFF2-40B4-BE49-F238E27FC236}">
                <a16:creationId xmlns:a16="http://schemas.microsoft.com/office/drawing/2014/main" id="{61DE4D68-1F7A-B247-8996-7FC8D2E52534}"/>
              </a:ext>
            </a:extLst>
          </p:cNvPr>
          <p:cNvGraphicFramePr>
            <a:graphicFrameLocks noGrp="1"/>
          </p:cNvGraphicFramePr>
          <p:nvPr/>
        </p:nvGraphicFramePr>
        <p:xfrm>
          <a:off x="347642" y="1644087"/>
          <a:ext cx="11844358" cy="4753780"/>
        </p:xfrm>
        <a:graphic>
          <a:graphicData uri="http://schemas.openxmlformats.org/drawingml/2006/table">
            <a:tbl>
              <a:tblPr>
                <a:tableStyleId>{5C22544A-7EE6-4342-B048-85BDC9FD1C3A}</a:tableStyleId>
              </a:tblPr>
              <a:tblGrid>
                <a:gridCol w="1742710">
                  <a:extLst>
                    <a:ext uri="{9D8B030D-6E8A-4147-A177-3AD203B41FA5}">
                      <a16:colId xmlns:a16="http://schemas.microsoft.com/office/drawing/2014/main" val="409783628"/>
                    </a:ext>
                  </a:extLst>
                </a:gridCol>
                <a:gridCol w="1030979">
                  <a:extLst>
                    <a:ext uri="{9D8B030D-6E8A-4147-A177-3AD203B41FA5}">
                      <a16:colId xmlns:a16="http://schemas.microsoft.com/office/drawing/2014/main" val="3841605420"/>
                    </a:ext>
                  </a:extLst>
                </a:gridCol>
                <a:gridCol w="706097">
                  <a:extLst>
                    <a:ext uri="{9D8B030D-6E8A-4147-A177-3AD203B41FA5}">
                      <a16:colId xmlns:a16="http://schemas.microsoft.com/office/drawing/2014/main" val="2488430121"/>
                    </a:ext>
                  </a:extLst>
                </a:gridCol>
                <a:gridCol w="796237">
                  <a:extLst>
                    <a:ext uri="{9D8B030D-6E8A-4147-A177-3AD203B41FA5}">
                      <a16:colId xmlns:a16="http://schemas.microsoft.com/office/drawing/2014/main" val="124833141"/>
                    </a:ext>
                  </a:extLst>
                </a:gridCol>
                <a:gridCol w="706097">
                  <a:extLst>
                    <a:ext uri="{9D8B030D-6E8A-4147-A177-3AD203B41FA5}">
                      <a16:colId xmlns:a16="http://schemas.microsoft.com/office/drawing/2014/main" val="64561714"/>
                    </a:ext>
                  </a:extLst>
                </a:gridCol>
                <a:gridCol w="618195">
                  <a:extLst>
                    <a:ext uri="{9D8B030D-6E8A-4147-A177-3AD203B41FA5}">
                      <a16:colId xmlns:a16="http://schemas.microsoft.com/office/drawing/2014/main" val="2509871086"/>
                    </a:ext>
                  </a:extLst>
                </a:gridCol>
                <a:gridCol w="762000">
                  <a:extLst>
                    <a:ext uri="{9D8B030D-6E8A-4147-A177-3AD203B41FA5}">
                      <a16:colId xmlns:a16="http://schemas.microsoft.com/office/drawing/2014/main" val="690877521"/>
                    </a:ext>
                  </a:extLst>
                </a:gridCol>
                <a:gridCol w="706582">
                  <a:extLst>
                    <a:ext uri="{9D8B030D-6E8A-4147-A177-3AD203B41FA5}">
                      <a16:colId xmlns:a16="http://schemas.microsoft.com/office/drawing/2014/main" val="2733993208"/>
                    </a:ext>
                  </a:extLst>
                </a:gridCol>
                <a:gridCol w="623454">
                  <a:extLst>
                    <a:ext uri="{9D8B030D-6E8A-4147-A177-3AD203B41FA5}">
                      <a16:colId xmlns:a16="http://schemas.microsoft.com/office/drawing/2014/main" val="2019495828"/>
                    </a:ext>
                  </a:extLst>
                </a:gridCol>
                <a:gridCol w="845127">
                  <a:extLst>
                    <a:ext uri="{9D8B030D-6E8A-4147-A177-3AD203B41FA5}">
                      <a16:colId xmlns:a16="http://schemas.microsoft.com/office/drawing/2014/main" val="372563944"/>
                    </a:ext>
                  </a:extLst>
                </a:gridCol>
                <a:gridCol w="651164">
                  <a:extLst>
                    <a:ext uri="{9D8B030D-6E8A-4147-A177-3AD203B41FA5}">
                      <a16:colId xmlns:a16="http://schemas.microsoft.com/office/drawing/2014/main" val="1519033588"/>
                    </a:ext>
                  </a:extLst>
                </a:gridCol>
                <a:gridCol w="789709">
                  <a:extLst>
                    <a:ext uri="{9D8B030D-6E8A-4147-A177-3AD203B41FA5}">
                      <a16:colId xmlns:a16="http://schemas.microsoft.com/office/drawing/2014/main" val="4279408816"/>
                    </a:ext>
                  </a:extLst>
                </a:gridCol>
                <a:gridCol w="789709">
                  <a:extLst>
                    <a:ext uri="{9D8B030D-6E8A-4147-A177-3AD203B41FA5}">
                      <a16:colId xmlns:a16="http://schemas.microsoft.com/office/drawing/2014/main" val="250792799"/>
                    </a:ext>
                  </a:extLst>
                </a:gridCol>
                <a:gridCol w="1076298">
                  <a:extLst>
                    <a:ext uri="{9D8B030D-6E8A-4147-A177-3AD203B41FA5}">
                      <a16:colId xmlns:a16="http://schemas.microsoft.com/office/drawing/2014/main" val="2248475642"/>
                    </a:ext>
                  </a:extLst>
                </a:gridCol>
              </a:tblGrid>
              <a:tr h="349514">
                <a:tc gridSpan="14">
                  <a:txBody>
                    <a:bodyPr/>
                    <a:lstStyle/>
                    <a:p>
                      <a:pPr algn="l" fontAlgn="ctr"/>
                      <a:r>
                        <a:rPr lang="en-US" sz="1400" b="1" u="none" strike="noStrike" dirty="0">
                          <a:effectLst/>
                        </a:rPr>
                        <a:t>    Universal Service Trust Fund  |  Fiscal Year Actuals &amp; Projections</a:t>
                      </a:r>
                      <a:endParaRPr lang="en-US" sz="1400" b="1"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US" sz="1000" b="0" i="0" u="none" strike="noStrike" dirty="0">
                        <a:effectLst/>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58998762"/>
                  </a:ext>
                </a:extLst>
              </a:tr>
              <a:tr h="268921">
                <a:tc>
                  <a:txBody>
                    <a:bodyPr/>
                    <a:lstStyle/>
                    <a:p>
                      <a:pPr algn="ctr" fontAlgn="ctr"/>
                      <a:r>
                        <a:rPr lang="en-US" sz="1000" u="none" strike="noStrike" dirty="0">
                          <a:effectLst/>
                        </a:rPr>
                        <a:t>Beginning Balance FY2020</a:t>
                      </a:r>
                      <a:endParaRPr lang="en-US" sz="1000" b="1"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$13,883,429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129488"/>
                  </a:ext>
                </a:extLst>
              </a:tr>
              <a:tr h="268921">
                <a:tc>
                  <a:txBody>
                    <a:bodyPr/>
                    <a:lstStyle/>
                    <a:p>
                      <a:pPr algn="ctr" fontAlgn="ctr"/>
                      <a:r>
                        <a:rPr lang="en-US" sz="1000" u="none" strike="noStrike" dirty="0">
                          <a:effectLst/>
                        </a:rPr>
                        <a:t>Revenue (Interest)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055267"/>
                  </a:ext>
                </a:extLst>
              </a:tr>
              <a:tr h="286558">
                <a:tc>
                  <a:txBody>
                    <a:bodyPr/>
                    <a:lstStyle/>
                    <a:p>
                      <a:pPr algn="ctr" fontAlgn="ctr"/>
                      <a:r>
                        <a:rPr lang="en-US" sz="1000" u="none" strike="noStrike" dirty="0">
                          <a:effectLst/>
                        </a:rPr>
                        <a:t>Revenue (USTF </a:t>
                      </a:r>
                      <a:r>
                        <a:rPr lang="en-US" sz="1000" u="none" strike="noStrike" dirty="0" err="1">
                          <a:effectLst/>
                        </a:rPr>
                        <a:t>RevenueTransfers</a:t>
                      </a: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$2,718,880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200,911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215,690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213,942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218,100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227,513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204,294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223,335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271,588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230,367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251,724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233,959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227,458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2939378"/>
                  </a:ext>
                </a:extLst>
              </a:tr>
              <a:tr h="268921">
                <a:tc>
                  <a:txBody>
                    <a:bodyPr/>
                    <a:lstStyle/>
                    <a:p>
                      <a:pPr algn="ctr" fontAlgn="ctr"/>
                      <a:r>
                        <a:rPr lang="en-US" sz="1000" u="none" strike="noStrike" dirty="0">
                          <a:effectLst/>
                        </a:rPr>
                        <a:t>Actual / Projected Expenditures</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$3,340,493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51,231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42,977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213,831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208,592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533,572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179,554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187,838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98,618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70,285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169,513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416,623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1,167,859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310488"/>
                  </a:ext>
                </a:extLst>
              </a:tr>
              <a:tr h="268921">
                <a:tc>
                  <a:txBody>
                    <a:bodyPr/>
                    <a:lstStyle/>
                    <a:p>
                      <a:pPr algn="ctr" fontAlgn="ctr"/>
                      <a:r>
                        <a:rPr lang="en-US" sz="1000" u="none" strike="noStrike">
                          <a:effectLst/>
                        </a:rPr>
                        <a:t>Transfers per the BRFA</a:t>
                      </a:r>
                      <a:endParaRPr lang="en-US" sz="100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0" i="0" u="none" strike="noStrike" dirty="0">
                          <a:effectLst/>
                          <a:latin typeface="+mn-l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0919052"/>
                  </a:ext>
                </a:extLst>
              </a:tr>
              <a:tr h="268921">
                <a:tc>
                  <a:txBody>
                    <a:bodyPr/>
                    <a:lstStyle/>
                    <a:p>
                      <a:pPr algn="ctr" fontAlgn="ctr"/>
                      <a:r>
                        <a:rPr lang="en-US" sz="1000" u="none" strike="noStrike" dirty="0">
                          <a:effectLst/>
                        </a:rPr>
                        <a:t>Projected Ending Balance FY2020</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$13,261,817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632516"/>
                  </a:ext>
                </a:extLst>
              </a:tr>
              <a:tr h="157145">
                <a:tc>
                  <a:txBody>
                    <a:bodyPr/>
                    <a:lstStyle/>
                    <a:p>
                      <a:pPr algn="ctr" fontAlgn="ctr"/>
                      <a:r>
                        <a:rPr lang="en-US" sz="1000" u="none" strike="noStrike" dirty="0">
                          <a:effectLst/>
                        </a:rPr>
                        <a:t>Beginning Balance FY2021</a:t>
                      </a:r>
                      <a:endParaRPr lang="en-US" sz="1000" b="1"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360010"/>
                  </a:ext>
                </a:extLst>
              </a:tr>
              <a:tr h="143279">
                <a:tc>
                  <a:txBody>
                    <a:bodyPr/>
                    <a:lstStyle/>
                    <a:p>
                      <a:pPr algn="ctr" fontAlgn="ctr"/>
                      <a:r>
                        <a:rPr lang="en-US" sz="1000" u="none" strike="noStrike">
                          <a:effectLst/>
                        </a:rPr>
                        <a:t>Revenue (Interest)</a:t>
                      </a:r>
                      <a:endParaRPr lang="en-US" sz="100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385611"/>
                  </a:ext>
                </a:extLst>
              </a:tr>
              <a:tr h="286558">
                <a:tc>
                  <a:txBody>
                    <a:bodyPr/>
                    <a:lstStyle/>
                    <a:p>
                      <a:pPr algn="ctr" fontAlgn="ctr"/>
                      <a:r>
                        <a:rPr lang="en-US" sz="1000" u="none" strike="noStrike" dirty="0">
                          <a:effectLst/>
                        </a:rPr>
                        <a:t>Revenue (USTF </a:t>
                      </a:r>
                      <a:r>
                        <a:rPr lang="en-US" sz="1000" u="none" strike="noStrike" dirty="0" err="1">
                          <a:effectLst/>
                        </a:rPr>
                        <a:t>RevenueTransfers</a:t>
                      </a: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$16,044,194.18 </a:t>
                      </a:r>
                      <a:endParaRPr lang="en-US" sz="1000" b="1" i="0" u="none" strike="noStrike" dirty="0">
                        <a:solidFill>
                          <a:srgbClr val="808080"/>
                        </a:solidFill>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231,082.16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251,494.63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228,320.58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14,078,454.70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230,661.08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243,988.52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221,771.42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558,421.09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107544"/>
                  </a:ext>
                </a:extLst>
              </a:tr>
              <a:tr h="268921">
                <a:tc>
                  <a:txBody>
                    <a:bodyPr/>
                    <a:lstStyle/>
                    <a:p>
                      <a:pPr algn="ctr" fontAlgn="ctr"/>
                      <a:r>
                        <a:rPr lang="en-US" sz="1000" u="none" strike="noStrike" dirty="0">
                          <a:effectLst/>
                        </a:rPr>
                        <a:t>Actual / Projected Expenditures</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$3,633,265.12 </a:t>
                      </a:r>
                      <a:endParaRPr lang="en-US" sz="1000" b="1" i="0" u="none" strike="noStrike" dirty="0">
                        <a:solidFill>
                          <a:srgbClr val="808080"/>
                        </a:solidFill>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15,547.12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43,251.72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182,628.51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21,953.49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970,239.85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48,503.66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107,579.11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709,939.20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191,940.63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1,341,681.83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17601"/>
                  </a:ext>
                </a:extLst>
              </a:tr>
              <a:tr h="143279">
                <a:tc>
                  <a:txBody>
                    <a:bodyPr/>
                    <a:lstStyle/>
                    <a:p>
                      <a:pPr algn="ctr" fontAlgn="ctr"/>
                      <a:r>
                        <a:rPr lang="en-US" sz="1000" u="none" strike="noStrike" dirty="0">
                          <a:effectLst/>
                        </a:rPr>
                        <a:t>Transfers per the BRFA</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293359"/>
                  </a:ext>
                </a:extLst>
              </a:tr>
              <a:tr h="258714">
                <a:tc>
                  <a:txBody>
                    <a:bodyPr/>
                    <a:lstStyle/>
                    <a:p>
                      <a:pPr algn="ctr" fontAlgn="ctr"/>
                      <a:r>
                        <a:rPr lang="en-US" sz="1000" u="none" strike="noStrike" dirty="0">
                          <a:effectLst/>
                        </a:rPr>
                        <a:t>Projected Ending Balance FY2021</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$12,410,929.06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419601"/>
                  </a:ext>
                </a:extLst>
              </a:tr>
              <a:tr h="214637">
                <a:tc>
                  <a:txBody>
                    <a:bodyPr/>
                    <a:lstStyle/>
                    <a:p>
                      <a:pPr algn="ctr" fontAlgn="ctr"/>
                      <a:r>
                        <a:rPr lang="en-US" sz="1000" u="none" strike="noStrike">
                          <a:effectLst/>
                        </a:rPr>
                        <a:t>Beginning Balance FY2022</a:t>
                      </a:r>
                      <a:endParaRPr lang="en-US" sz="1000" b="1"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$12,410,929.06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633185"/>
                  </a:ext>
                </a:extLst>
              </a:tr>
              <a:tr h="180141">
                <a:tc>
                  <a:txBody>
                    <a:bodyPr/>
                    <a:lstStyle/>
                    <a:p>
                      <a:pPr algn="ctr" fontAlgn="ctr"/>
                      <a:r>
                        <a:rPr lang="en-US" sz="1000" u="none" strike="noStrike" dirty="0">
                          <a:effectLst/>
                        </a:rPr>
                        <a:t>Revenue (Interest)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247762"/>
                  </a:ext>
                </a:extLst>
              </a:tr>
              <a:tr h="286558">
                <a:tc>
                  <a:txBody>
                    <a:bodyPr/>
                    <a:lstStyle/>
                    <a:p>
                      <a:pPr algn="ctr" fontAlgn="ctr"/>
                      <a:r>
                        <a:rPr lang="en-US" sz="1000" u="none" strike="noStrike" dirty="0">
                          <a:effectLst/>
                        </a:rPr>
                        <a:t>Revenue (USTF </a:t>
                      </a:r>
                      <a:r>
                        <a:rPr lang="en-US" sz="1000" u="none" strike="noStrike" dirty="0" err="1">
                          <a:effectLst/>
                        </a:rPr>
                        <a:t>RevenueTransfers</a:t>
                      </a:r>
                      <a:r>
                        <a:rPr lang="en-US" sz="1000" u="none" strike="noStrike" dirty="0">
                          <a:effectLst/>
                        </a:rPr>
                        <a:t>)</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$1,165,886.76 </a:t>
                      </a:r>
                      <a:endParaRPr lang="en-US" sz="1000" b="1" i="0" u="none" strike="noStrike" dirty="0">
                        <a:solidFill>
                          <a:srgbClr val="808080"/>
                        </a:solidFill>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227,411.00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247,028.68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222,412.64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239,217.95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229,816.49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7479873"/>
                  </a:ext>
                </a:extLst>
              </a:tr>
              <a:tr h="286558">
                <a:tc>
                  <a:txBody>
                    <a:bodyPr/>
                    <a:lstStyle/>
                    <a:p>
                      <a:pPr algn="ctr" fontAlgn="ctr"/>
                      <a:r>
                        <a:rPr lang="en-US" sz="1000" u="none" strike="noStrike" dirty="0">
                          <a:effectLst/>
                        </a:rPr>
                        <a:t>Actual / Projected Expenditures</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$1,111,034.04 </a:t>
                      </a:r>
                      <a:endParaRPr lang="en-US" sz="1000" b="1" i="0" u="none" strike="noStrike" dirty="0">
                        <a:solidFill>
                          <a:srgbClr val="808080"/>
                        </a:solidFill>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26,868.59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179,409.79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488,341.83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360,507.32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55,906.51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398481"/>
                  </a:ext>
                </a:extLst>
              </a:tr>
              <a:tr h="183974">
                <a:tc>
                  <a:txBody>
                    <a:bodyPr/>
                    <a:lstStyle/>
                    <a:p>
                      <a:pPr algn="ctr" fontAlgn="ctr"/>
                      <a:r>
                        <a:rPr lang="en-US" sz="1000" u="none" strike="noStrike" dirty="0">
                          <a:effectLst/>
                        </a:rPr>
                        <a:t>Transfers per the BRFA</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471876"/>
                  </a:ext>
                </a:extLst>
              </a:tr>
              <a:tr h="272129">
                <a:tc>
                  <a:txBody>
                    <a:bodyPr/>
                    <a:lstStyle/>
                    <a:p>
                      <a:pPr algn="ctr" fontAlgn="ctr"/>
                      <a:r>
                        <a:rPr lang="en-US" sz="1000" u="none" strike="noStrike" dirty="0">
                          <a:effectLst/>
                        </a:rPr>
                        <a:t>Projected Ending Balance FY2021</a:t>
                      </a:r>
                      <a:endParaRPr lang="en-US" sz="1000" b="0" i="0" u="none" strike="noStrike"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u="none" strike="noStrike" dirty="0">
                          <a:effectLst/>
                        </a:rPr>
                        <a:t>$12,465,781.78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 </a:t>
                      </a:r>
                      <a:endParaRPr lang="en-US" sz="1000" b="0" i="0" u="none" strike="noStrike">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772043"/>
                  </a:ext>
                </a:extLst>
              </a:tr>
            </a:tbl>
          </a:graphicData>
        </a:graphic>
      </p:graphicFrame>
      <p:sp>
        <p:nvSpPr>
          <p:cNvPr id="8" name="Rectangle 7">
            <a:extLst>
              <a:ext uri="{FF2B5EF4-FFF2-40B4-BE49-F238E27FC236}">
                <a16:creationId xmlns:a16="http://schemas.microsoft.com/office/drawing/2014/main" id="{06FD0A98-9185-2D47-98AA-646B1D17CB29}"/>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Finance Manager Report</a:t>
            </a:r>
          </a:p>
        </p:txBody>
      </p:sp>
      <p:sp>
        <p:nvSpPr>
          <p:cNvPr id="10" name="Rectangle 9">
            <a:extLst>
              <a:ext uri="{FF2B5EF4-FFF2-40B4-BE49-F238E27FC236}">
                <a16:creationId xmlns:a16="http://schemas.microsoft.com/office/drawing/2014/main" id="{C5867314-C479-FA41-BCC1-24FB287C1B74}"/>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4341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3969"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08344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USTF Current Balance</a:t>
            </a:r>
          </a:p>
        </p:txBody>
      </p:sp>
      <p:graphicFrame>
        <p:nvGraphicFramePr>
          <p:cNvPr id="8" name="Chart 7">
            <a:extLst>
              <a:ext uri="{FF2B5EF4-FFF2-40B4-BE49-F238E27FC236}">
                <a16:creationId xmlns:a16="http://schemas.microsoft.com/office/drawing/2014/main" id="{28918A2D-FB16-4AD5-9379-89D09E8421B7}"/>
              </a:ext>
            </a:extLst>
          </p:cNvPr>
          <p:cNvGraphicFramePr>
            <a:graphicFrameLocks/>
          </p:cNvGraphicFramePr>
          <p:nvPr/>
        </p:nvGraphicFramePr>
        <p:xfrm>
          <a:off x="473656" y="1984839"/>
          <a:ext cx="11495187" cy="4728534"/>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a:extLst>
              <a:ext uri="{FF2B5EF4-FFF2-40B4-BE49-F238E27FC236}">
                <a16:creationId xmlns:a16="http://schemas.microsoft.com/office/drawing/2014/main" id="{5FECCF0C-ABAE-9D41-B65B-45449986E3C7}"/>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Finance Manager Report</a:t>
            </a:r>
          </a:p>
        </p:txBody>
      </p:sp>
      <p:sp>
        <p:nvSpPr>
          <p:cNvPr id="12" name="Rectangle 11">
            <a:extLst>
              <a:ext uri="{FF2B5EF4-FFF2-40B4-BE49-F238E27FC236}">
                <a16:creationId xmlns:a16="http://schemas.microsoft.com/office/drawing/2014/main" id="{105F529D-135E-E94A-A4C2-B944FA7CE96B}"/>
              </a:ext>
            </a:extLst>
          </p:cNvPr>
          <p:cNvSpPr/>
          <p:nvPr/>
        </p:nvSpPr>
        <p:spPr>
          <a:xfrm>
            <a:off x="1050667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January 14</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492433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E5DEE280275E41A7589FFEE718065D" ma:contentTypeVersion="5" ma:contentTypeDescription="Create a new document." ma:contentTypeScope="" ma:versionID="927b621c7ac90f262833e1115519f4e9">
  <xsd:schema xmlns:xsd="http://www.w3.org/2001/XMLSchema" xmlns:xs="http://www.w3.org/2001/XMLSchema" xmlns:p="http://schemas.microsoft.com/office/2006/metadata/properties" xmlns:ns1="http://schemas.microsoft.com/sharepoint/v3" targetNamespace="http://schemas.microsoft.com/office/2006/metadata/properties" ma:root="true" ma:fieldsID="789afcfbbc3e7d90a66af169ba7217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43A534-F326-4AD6-9D96-63EF54BA51B9}"/>
</file>

<file path=customXml/itemProps2.xml><?xml version="1.0" encoding="utf-8"?>
<ds:datastoreItem xmlns:ds="http://schemas.openxmlformats.org/officeDocument/2006/customXml" ds:itemID="{D4480C1F-030C-476E-B607-DCE5B2BDC5AE}"/>
</file>

<file path=customXml/itemProps3.xml><?xml version="1.0" encoding="utf-8"?>
<ds:datastoreItem xmlns:ds="http://schemas.openxmlformats.org/officeDocument/2006/customXml" ds:itemID="{EB86CD27-7975-456B-A5AB-30E379B10B23}"/>
</file>

<file path=docProps/app.xml><?xml version="1.0" encoding="utf-8"?>
<Properties xmlns="http://schemas.openxmlformats.org/officeDocument/2006/extended-properties" xmlns:vt="http://schemas.openxmlformats.org/officeDocument/2006/docPropsVTypes">
  <TotalTime>1680</TotalTime>
  <Words>2078</Words>
  <Application>Microsoft Macintosh PowerPoint</Application>
  <PresentationFormat>Widescreen</PresentationFormat>
  <Paragraphs>506</Paragraphs>
  <Slides>50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Levush</dc:creator>
  <cp:lastModifiedBy>Jordan Levush</cp:lastModifiedBy>
  <cp:revision>280</cp:revision>
  <dcterms:created xsi:type="dcterms:W3CDTF">2021-01-05T20:52:56Z</dcterms:created>
  <dcterms:modified xsi:type="dcterms:W3CDTF">2022-01-14T13:32:56Z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0x0101008DE5DEE280275E41A7589FFEE718065D</vt:lpwstr>
  </property>
</Properties>
</file>