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90" r:id="rId4"/>
    <p:sldId id="291" r:id="rId5"/>
    <p:sldId id="292" r:id="rId6"/>
    <p:sldId id="293" r:id="rId7"/>
    <p:sldId id="269" r:id="rId8"/>
    <p:sldId id="264" r:id="rId9"/>
    <p:sldId id="297" r:id="rId10"/>
    <p:sldId id="298" r:id="rId11"/>
    <p:sldId id="299" r:id="rId12"/>
    <p:sldId id="271" r:id="rId13"/>
    <p:sldId id="265" r:id="rId14"/>
    <p:sldId id="280" r:id="rId15"/>
    <p:sldId id="281" r:id="rId16"/>
    <p:sldId id="282" r:id="rId17"/>
    <p:sldId id="283" r:id="rId18"/>
    <p:sldId id="284" r:id="rId19"/>
    <p:sldId id="285" r:id="rId20"/>
    <p:sldId id="286" r:id="rId21"/>
    <p:sldId id="270" r:id="rId22"/>
    <p:sldId id="266" r:id="rId23"/>
    <p:sldId id="272" r:id="rId24"/>
    <p:sldId id="294" r:id="rId25"/>
    <p:sldId id="295" r:id="rId26"/>
    <p:sldId id="296" r:id="rId27"/>
    <p:sldId id="274" r:id="rId28"/>
    <p:sldId id="267" r:id="rId29"/>
    <p:sldId id="259" r:id="rId30"/>
    <p:sldId id="275" r:id="rId31"/>
    <p:sldId id="276" r:id="rId32"/>
    <p:sldId id="277" r:id="rId33"/>
    <p:sldId id="278" r:id="rId34"/>
    <p:sldId id="279" r:id="rId35"/>
    <p:sldId id="287" r:id="rId36"/>
    <p:sldId id="288" r:id="rId37"/>
    <p:sldId id="289" r:id="rId38"/>
    <p:sldId id="273"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339"/>
    <a:srgbClr val="F7B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4686"/>
  </p:normalViewPr>
  <p:slideViewPr>
    <p:cSldViewPr snapToGrid="0" snapToObjects="1">
      <p:cViewPr varScale="1">
        <p:scale>
          <a:sx n="101" d="100"/>
          <a:sy n="101"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neelandis/Desktop/MD%20Relay/TRS%20and%20CapTel%20Minutes%20by%20Month%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TRS Minutes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Sheet1!$B$1:$B$2</c:f>
              <c:strCache>
                <c:ptCount val="2"/>
                <c:pt idx="0">
                  <c:v>TRS Minutes by Month</c:v>
                </c:pt>
                <c:pt idx="1">
                  <c:v>Total Session Minutes</c:v>
                </c:pt>
              </c:strCache>
            </c:strRef>
          </c:tx>
          <c:spPr>
            <a:solidFill>
              <a:schemeClr val="accent3"/>
            </a:solidFill>
            <a:ln>
              <a:noFill/>
            </a:ln>
            <a:effectLst/>
          </c:spPr>
          <c:invertIfNegative val="0"/>
          <c:cat>
            <c:strRef>
              <c:f>Sheet1!$A$3:$A$14</c:f>
              <c:strCache>
                <c:ptCount val="12"/>
                <c:pt idx="0">
                  <c:v> Jan 2020</c:v>
                </c:pt>
                <c:pt idx="1">
                  <c:v> Feb 2020</c:v>
                </c:pt>
                <c:pt idx="2">
                  <c:v> Mar 2020</c:v>
                </c:pt>
                <c:pt idx="3">
                  <c:v> April 2020</c:v>
                </c:pt>
                <c:pt idx="4">
                  <c:v> May 2020</c:v>
                </c:pt>
                <c:pt idx="5">
                  <c:v> June 2020</c:v>
                </c:pt>
                <c:pt idx="6">
                  <c:v> July 2020</c:v>
                </c:pt>
                <c:pt idx="7">
                  <c:v> Aug 2020</c:v>
                </c:pt>
                <c:pt idx="8">
                  <c:v> Sept 2020</c:v>
                </c:pt>
                <c:pt idx="9">
                  <c:v> Oct 2020</c:v>
                </c:pt>
                <c:pt idx="10">
                  <c:v> Nov 2020</c:v>
                </c:pt>
                <c:pt idx="11">
                  <c:v> Dec 2020</c:v>
                </c:pt>
              </c:strCache>
            </c:strRef>
          </c:cat>
          <c:val>
            <c:numRef>
              <c:f>Sheet1!$B$3:$B$14</c:f>
              <c:numCache>
                <c:formatCode>0.00</c:formatCode>
                <c:ptCount val="12"/>
                <c:pt idx="0">
                  <c:v>20649.14</c:v>
                </c:pt>
                <c:pt idx="1">
                  <c:v>24056.12</c:v>
                </c:pt>
                <c:pt idx="2">
                  <c:v>28529.57</c:v>
                </c:pt>
                <c:pt idx="3">
                  <c:v>28700.49</c:v>
                </c:pt>
                <c:pt idx="4">
                  <c:v>25478.13</c:v>
                </c:pt>
                <c:pt idx="5">
                  <c:v>17696.150000000001</c:v>
                </c:pt>
                <c:pt idx="6">
                  <c:v>17817.04</c:v>
                </c:pt>
                <c:pt idx="7">
                  <c:v>18345.36</c:v>
                </c:pt>
                <c:pt idx="8">
                  <c:v>16310.13</c:v>
                </c:pt>
                <c:pt idx="9">
                  <c:v>16604.939999999999</c:v>
                </c:pt>
                <c:pt idx="10">
                  <c:v>15877.09</c:v>
                </c:pt>
                <c:pt idx="11">
                  <c:v>15225.83</c:v>
                </c:pt>
              </c:numCache>
            </c:numRef>
          </c:val>
          <c:extLst>
            <c:ext xmlns:c16="http://schemas.microsoft.com/office/drawing/2014/chart" uri="{C3380CC4-5D6E-409C-BE32-E72D297353CC}">
              <c16:uniqueId val="{00000000-57A0-B84C-933D-BF63CC4338CC}"/>
            </c:ext>
          </c:extLst>
        </c:ser>
        <c:dLbls>
          <c:showLegendKey val="0"/>
          <c:showVal val="0"/>
          <c:showCatName val="0"/>
          <c:showSerName val="0"/>
          <c:showPercent val="0"/>
          <c:showBubbleSize val="0"/>
        </c:dLbls>
        <c:gapWidth val="219"/>
        <c:overlap val="-27"/>
        <c:axId val="290172639"/>
        <c:axId val="290177391"/>
      </c:barChart>
      <c:catAx>
        <c:axId val="2901726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177391"/>
        <c:crosses val="autoZero"/>
        <c:auto val="1"/>
        <c:lblAlgn val="ctr"/>
        <c:lblOffset val="100"/>
        <c:noMultiLvlLbl val="0"/>
      </c:catAx>
      <c:valAx>
        <c:axId val="29017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a:t>
                </a:r>
                <a:r>
                  <a:rPr lang="en-US" baseline="0" dirty="0"/>
                  <a:t> Session Minutes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17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C11339"/>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D105-6529-9A42-911C-5163E9499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2BCB3-576B-204E-BD36-6AE063164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32D8C-3C1F-2740-A220-C30843C6A554}"/>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5E1E9CF5-DDDA-DD44-B36A-D04599F43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6B913-84F6-0240-93DE-905E4CE32D4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20A9-0176-A347-8449-08B34EF18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0642D-0129-2944-8E20-860D93072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92B6C-2ABF-FA47-BCDB-4D23B0105D84}"/>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6E04688A-3E8C-1A4F-A9AD-C09815D763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2804BF-9EEC-7044-91EE-21C7AF8AC4A2}"/>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1792-2A1A-A64A-8A01-001FC500C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D0078-4E54-9E46-BCFB-F73B627C3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FF0A3-F85D-C04C-9A76-82574F79C3E4}"/>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3CE69ABC-FA02-8845-AB3C-5255034AA0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AA5AA3-0E7D-8241-B126-EF335582EEFC}"/>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8B8-09F3-8C40-AF28-E98F3DA7C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48966-449C-3547-9AC6-75AA11E00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74084-2021-3A44-B3A9-99DBA1510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64A7F0-C150-8A40-8308-B519948EAA3C}"/>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6" name="Footer Placeholder 5">
            <a:extLst>
              <a:ext uri="{FF2B5EF4-FFF2-40B4-BE49-F238E27FC236}">
                <a16:creationId xmlns:a16="http://schemas.microsoft.com/office/drawing/2014/main" id="{6849F559-B7FE-394E-9D73-E1B0EB197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7BDE67-6900-784C-B74C-AE0AED59311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15, 2021</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9553"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6058069"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RTT Development Updates</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67D3328A-F79F-B147-AD8E-5FB39677AF3B}"/>
              </a:ext>
            </a:extLst>
          </p:cNvPr>
          <p:cNvSpPr/>
          <p:nvPr/>
        </p:nvSpPr>
        <p:spPr>
          <a:xfrm>
            <a:off x="1309671" y="2024068"/>
            <a:ext cx="9271000" cy="98488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rgbClr val="000000"/>
                </a:solidFill>
                <a:latin typeface="+mj-lt"/>
              </a:rPr>
              <a:t>Issues with Carriers </a:t>
            </a:r>
          </a:p>
          <a:p>
            <a:pPr marL="342900" indent="-342900">
              <a:spcBef>
                <a:spcPts val="1200"/>
              </a:spcBef>
              <a:buFont typeface="Arial" panose="020B0604020202020204" pitchFamily="34" charset="0"/>
              <a:buChar char="•"/>
            </a:pPr>
            <a:r>
              <a:rPr lang="en-US" sz="2400" dirty="0">
                <a:solidFill>
                  <a:srgbClr val="000000"/>
                </a:solidFill>
                <a:latin typeface="+mj-lt"/>
              </a:rPr>
              <a:t>RTT Revolution Campaign</a:t>
            </a:r>
          </a:p>
        </p:txBody>
      </p:sp>
      <p:pic>
        <p:nvPicPr>
          <p:cNvPr id="7" name="Picture 6">
            <a:extLst>
              <a:ext uri="{FF2B5EF4-FFF2-40B4-BE49-F238E27FC236}">
                <a16:creationId xmlns:a16="http://schemas.microsoft.com/office/drawing/2014/main" id="{C5413C66-8328-B04A-B7AC-7F464E37BC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1997" y="3709049"/>
            <a:ext cx="7327900" cy="2057400"/>
          </a:xfrm>
          <a:prstGeom prst="rect">
            <a:avLst/>
          </a:prstGeom>
        </p:spPr>
      </p:pic>
    </p:spTree>
    <p:extLst>
      <p:ext uri="{BB962C8B-B14F-4D97-AF65-F5344CB8AC3E}">
        <p14:creationId xmlns:p14="http://schemas.microsoft.com/office/powerpoint/2010/main" val="48374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0877"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2313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Concerns</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67D3328A-F79F-B147-AD8E-5FB39677AF3B}"/>
              </a:ext>
            </a:extLst>
          </p:cNvPr>
          <p:cNvSpPr/>
          <p:nvPr/>
        </p:nvSpPr>
        <p:spPr>
          <a:xfrm>
            <a:off x="1300146" y="1907579"/>
            <a:ext cx="10882329" cy="861774"/>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rgbClr val="000000"/>
                </a:solidFill>
                <a:latin typeface="+mj-lt"/>
              </a:rPr>
              <a:t>Declining minutes of TTY </a:t>
            </a:r>
          </a:p>
          <a:p>
            <a:pPr marL="342900" indent="-342900">
              <a:spcBef>
                <a:spcPts val="1200"/>
              </a:spcBef>
              <a:buFont typeface="Arial" panose="020B0604020202020204" pitchFamily="34" charset="0"/>
              <a:buChar char="•"/>
            </a:pPr>
            <a:r>
              <a:rPr lang="en-US" sz="2000" dirty="0">
                <a:solidFill>
                  <a:srgbClr val="000000"/>
                </a:solidFill>
                <a:latin typeface="+mj-lt"/>
              </a:rPr>
              <a:t>Only around 8% of all CapTel phones in Maryland have been active in the last few months.</a:t>
            </a:r>
          </a:p>
        </p:txBody>
      </p:sp>
      <p:graphicFrame>
        <p:nvGraphicFramePr>
          <p:cNvPr id="14" name="Chart 13">
            <a:extLst>
              <a:ext uri="{FF2B5EF4-FFF2-40B4-BE49-F238E27FC236}">
                <a16:creationId xmlns:a16="http://schemas.microsoft.com/office/drawing/2014/main" id="{430C0537-5179-EB49-8A62-02920D0CBD68}"/>
              </a:ext>
            </a:extLst>
          </p:cNvPr>
          <p:cNvGraphicFramePr>
            <a:graphicFrameLocks/>
          </p:cNvGraphicFramePr>
          <p:nvPr>
            <p:extLst>
              <p:ext uri="{D42A27DB-BD31-4B8C-83A1-F6EECF244321}">
                <p14:modId xmlns:p14="http://schemas.microsoft.com/office/powerpoint/2010/main" val="2364666915"/>
              </p:ext>
            </p:extLst>
          </p:nvPr>
        </p:nvGraphicFramePr>
        <p:xfrm>
          <a:off x="3103286" y="2917113"/>
          <a:ext cx="6145321" cy="3277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351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8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 Report</a:t>
            </a:r>
          </a:p>
          <a:p>
            <a:pPr algn="ctr"/>
            <a:r>
              <a:rPr lang="en-US" sz="4800" dirty="0">
                <a:latin typeface="Arial" panose="020B0604020202020204" pitchFamily="34" charset="0"/>
                <a:cs typeface="Arial" panose="020B0604020202020204" pitchFamily="34" charset="0"/>
              </a:rPr>
              <a:t>Kevin Steffy</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159290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1977140"/>
            <a:ext cx="10816376" cy="4247317"/>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From October to December 2020, MAT has received </a:t>
            </a:r>
            <a:r>
              <a:rPr lang="en-US" sz="2000" b="1" dirty="0">
                <a:solidFill>
                  <a:srgbClr val="C11339"/>
                </a:solidFill>
                <a:latin typeface="+mj-lt"/>
                <a:ea typeface="Times New Roman" panose="02020603050405020304" pitchFamily="18" charset="0"/>
                <a:cs typeface="Times New Roman" panose="02020603050405020304" pitchFamily="18" charset="0"/>
              </a:rPr>
              <a:t>35 new applications </a:t>
            </a:r>
            <a:r>
              <a:rPr lang="en-US" sz="20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000" b="1" dirty="0">
                <a:solidFill>
                  <a:srgbClr val="C11339"/>
                </a:solidFill>
                <a:latin typeface="+mj-lt"/>
                <a:ea typeface="Times New Roman" panose="02020603050405020304" pitchFamily="18" charset="0"/>
                <a:cs typeface="Times New Roman" panose="02020603050405020304" pitchFamily="18" charset="0"/>
              </a:rPr>
              <a:t>115 pieces of telecommunications equipment</a:t>
            </a:r>
            <a:r>
              <a:rPr lang="en-US" sz="2000" dirty="0">
                <a:solidFill>
                  <a:srgbClr val="000000"/>
                </a:solidFill>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In the previous quarterly report, we distributed a total of 35 pieces of telecommunications equipment </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There is a difference of 80 equipment pieces between the previous and current quarters </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Evaluators are still doing the evaluation/re-evaluation/troubleshooting remotely as much as possible.</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b="1" dirty="0">
                <a:solidFill>
                  <a:srgbClr val="C11339"/>
                </a:solidFill>
                <a:latin typeface="+mj-lt"/>
                <a:ea typeface="Times New Roman" panose="02020603050405020304" pitchFamily="18" charset="0"/>
                <a:cs typeface="Times New Roman" panose="02020603050405020304" pitchFamily="18" charset="0"/>
              </a:rPr>
              <a:t>We are still performing our services remotely </a:t>
            </a:r>
            <a:r>
              <a:rPr lang="en-US" sz="2000" dirty="0">
                <a:latin typeface="+mj-lt"/>
                <a:ea typeface="Times New Roman" panose="02020603050405020304" pitchFamily="18" charset="0"/>
                <a:cs typeface="Times New Roman" panose="02020603050405020304" pitchFamily="18" charset="0"/>
              </a:rPr>
              <a:t>to protect the health of our staff and our clients. If we must meet with clients in person as a last resource, it is with the understanding that we must use PPE and ensure that everything is properly sanitized</a:t>
            </a: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Most of the senior and nursing centers still are not allowing evaluators to come in for the assessment until further notice  </a:t>
            </a:r>
            <a:endParaRPr lang="en-US" sz="2000"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0ED1D6F6-AE19-EA41-8928-C9BFF7EBEF87}"/>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5" name="Rectangle 14">
            <a:extLst>
              <a:ext uri="{FF2B5EF4-FFF2-40B4-BE49-F238E27FC236}">
                <a16:creationId xmlns:a16="http://schemas.microsoft.com/office/drawing/2014/main" id="{A6857E68-21A3-CB47-BE9A-1F30CF432A7B}"/>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44693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6"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41659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8597225"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from October to December 2020 </a:t>
            </a:r>
            <a:endParaRPr lang="en-US" dirty="0">
              <a:solidFill>
                <a:srgbClr val="C11339"/>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A869682-7DF0-0C45-BB7E-86276234DEA6}"/>
              </a:ext>
            </a:extLst>
          </p:cNvPr>
          <p:cNvSpPr/>
          <p:nvPr/>
        </p:nvSpPr>
        <p:spPr>
          <a:xfrm>
            <a:off x="834850" y="2745896"/>
            <a:ext cx="10816376" cy="2957861"/>
          </a:xfrm>
          <a:prstGeom prst="rect">
            <a:avLst/>
          </a:prstGeom>
        </p:spPr>
        <p:txBody>
          <a:bodyPr wrap="square">
            <a:spAutoFit/>
          </a:bodyPr>
          <a:lstStyle/>
          <a:p>
            <a:pPr>
              <a:lnSpc>
                <a:spcPct val="150000"/>
              </a:lnSpc>
            </a:pPr>
            <a:r>
              <a:rPr lang="en-US" dirty="0">
                <a:latin typeface="+mj-lt"/>
              </a:rPr>
              <a:t>Amplified Phone: </a:t>
            </a:r>
            <a:r>
              <a:rPr lang="en-US" b="1" dirty="0"/>
              <a:t>71</a:t>
            </a:r>
            <a:r>
              <a:rPr lang="en-US" dirty="0">
                <a:latin typeface="+mj-lt"/>
              </a:rPr>
              <a:t> </a:t>
            </a:r>
          </a:p>
          <a:p>
            <a:pPr>
              <a:lnSpc>
                <a:spcPct val="150000"/>
              </a:lnSpc>
            </a:pPr>
            <a:r>
              <a:rPr lang="en-US" dirty="0">
                <a:latin typeface="+mj-lt"/>
              </a:rPr>
              <a:t>Amplified Phone with Amplified Voice Output: </a:t>
            </a:r>
            <a:r>
              <a:rPr lang="en-US" b="1" dirty="0"/>
              <a:t>2</a:t>
            </a:r>
            <a:r>
              <a:rPr lang="en-US" dirty="0">
                <a:latin typeface="+mj-lt"/>
              </a:rPr>
              <a:t> </a:t>
            </a:r>
          </a:p>
          <a:p>
            <a:pPr>
              <a:lnSpc>
                <a:spcPct val="150000"/>
              </a:lnSpc>
            </a:pPr>
            <a:r>
              <a:rPr lang="en-US" dirty="0">
                <a:latin typeface="+mj-lt"/>
              </a:rPr>
              <a:t>Captioned Telephone: </a:t>
            </a:r>
            <a:r>
              <a:rPr lang="en-US" b="1" dirty="0"/>
              <a:t>3</a:t>
            </a:r>
            <a:r>
              <a:rPr lang="en-US" dirty="0">
                <a:latin typeface="+mj-lt"/>
              </a:rPr>
              <a:t> </a:t>
            </a:r>
          </a:p>
          <a:p>
            <a:pPr>
              <a:lnSpc>
                <a:spcPct val="150000"/>
              </a:lnSpc>
            </a:pPr>
            <a:r>
              <a:rPr lang="en-US" dirty="0">
                <a:latin typeface="+mj-lt"/>
              </a:rPr>
              <a:t>Hands-Free Phone: </a:t>
            </a:r>
            <a:r>
              <a:rPr lang="en-US" b="1" dirty="0"/>
              <a:t>1</a:t>
            </a:r>
          </a:p>
          <a:p>
            <a:pPr>
              <a:lnSpc>
                <a:spcPct val="150000"/>
              </a:lnSpc>
            </a:pPr>
            <a:r>
              <a:rPr lang="en-US" dirty="0">
                <a:latin typeface="+mj-lt"/>
              </a:rPr>
              <a:t>iPad: </a:t>
            </a:r>
            <a:r>
              <a:rPr lang="en-US" b="1" dirty="0"/>
              <a:t>37</a:t>
            </a:r>
          </a:p>
          <a:p>
            <a:pPr>
              <a:lnSpc>
                <a:spcPct val="150000"/>
              </a:lnSpc>
            </a:pPr>
            <a:r>
              <a:rPr lang="en-US" dirty="0">
                <a:latin typeface="+mj-lt"/>
              </a:rPr>
              <a:t>Synthetic Speech System: </a:t>
            </a:r>
            <a:r>
              <a:rPr lang="en-US" b="1" dirty="0"/>
              <a:t>1</a:t>
            </a:r>
          </a:p>
          <a:p>
            <a:pPr>
              <a:lnSpc>
                <a:spcPct val="150000"/>
              </a:lnSpc>
            </a:pPr>
            <a:r>
              <a:rPr lang="en-US" dirty="0">
                <a:latin typeface="+mj-lt"/>
              </a:rPr>
              <a:t>Wireless Device: </a:t>
            </a:r>
            <a:r>
              <a:rPr lang="en-US" b="1" dirty="0"/>
              <a:t>7</a:t>
            </a:r>
          </a:p>
        </p:txBody>
      </p:sp>
      <p:pic>
        <p:nvPicPr>
          <p:cNvPr id="12" name="Picture 11" descr="A person sitting at a table&#10;&#10;Description automatically generated with low confidence">
            <a:extLst>
              <a:ext uri="{FF2B5EF4-FFF2-40B4-BE49-F238E27FC236}">
                <a16:creationId xmlns:a16="http://schemas.microsoft.com/office/drawing/2014/main" id="{8227507D-7579-6843-B338-FC0BFCC21E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00439" y="2465638"/>
            <a:ext cx="6051456" cy="3774046"/>
          </a:xfrm>
          <a:prstGeom prst="rect">
            <a:avLst/>
          </a:prstGeom>
        </p:spPr>
      </p:pic>
      <p:sp>
        <p:nvSpPr>
          <p:cNvPr id="18" name="Rectangle 17">
            <a:extLst>
              <a:ext uri="{FF2B5EF4-FFF2-40B4-BE49-F238E27FC236}">
                <a16:creationId xmlns:a16="http://schemas.microsoft.com/office/drawing/2014/main" id="{E3F58BAC-9714-7D45-90E9-DC0839C6301A}"/>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9" name="Rectangle 18">
            <a:extLst>
              <a:ext uri="{FF2B5EF4-FFF2-40B4-BE49-F238E27FC236}">
                <a16:creationId xmlns:a16="http://schemas.microsoft.com/office/drawing/2014/main" id="{0B5F3A96-5BF6-724E-91D5-E8B622387133}"/>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pic>
        <p:nvPicPr>
          <p:cNvPr id="7" name="Picture 6" descr="A person wearing sunglasses and holding a tablet&#10;&#10;Description automatically generated with low confidence">
            <a:extLst>
              <a:ext uri="{FF2B5EF4-FFF2-40B4-BE49-F238E27FC236}">
                <a16:creationId xmlns:a16="http://schemas.microsoft.com/office/drawing/2014/main" id="{C591D817-44D3-8F4F-8349-DE7650D424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0439" y="2465638"/>
            <a:ext cx="6056945" cy="3774046"/>
          </a:xfrm>
          <a:prstGeom prst="rect">
            <a:avLst/>
          </a:prstGeom>
        </p:spPr>
      </p:pic>
    </p:spTree>
    <p:extLst>
      <p:ext uri="{BB962C8B-B14F-4D97-AF65-F5344CB8AC3E}">
        <p14:creationId xmlns:p14="http://schemas.microsoft.com/office/powerpoint/2010/main" val="175923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9428" y="1163670"/>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2627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9648795"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by county from October to December 2020 </a:t>
            </a:r>
            <a:endParaRPr lang="en-US" dirty="0">
              <a:solidFill>
                <a:srgbClr val="C11339"/>
              </a:solidFill>
              <a:latin typeface="Arial" panose="020B0604020202020204" pitchFamily="34" charset="0"/>
              <a:cs typeface="Arial" panose="020B0604020202020204" pitchFamily="34" charset="0"/>
            </a:endParaRPr>
          </a:p>
        </p:txBody>
      </p:sp>
      <p:pic>
        <p:nvPicPr>
          <p:cNvPr id="7" name="Picture 6" descr="Map&#10;&#10;Description automatically generated">
            <a:extLst>
              <a:ext uri="{FF2B5EF4-FFF2-40B4-BE49-F238E27FC236}">
                <a16:creationId xmlns:a16="http://schemas.microsoft.com/office/drawing/2014/main" id="{EA473CF4-9E7D-334D-A8F8-F0BE9EE500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9052" y="2656387"/>
            <a:ext cx="7609348" cy="4065400"/>
          </a:xfrm>
          <a:prstGeom prst="rect">
            <a:avLst/>
          </a:prstGeom>
        </p:spPr>
      </p:pic>
      <p:cxnSp>
        <p:nvCxnSpPr>
          <p:cNvPr id="12" name="Straight Connector 11">
            <a:extLst>
              <a:ext uri="{FF2B5EF4-FFF2-40B4-BE49-F238E27FC236}">
                <a16:creationId xmlns:a16="http://schemas.microsoft.com/office/drawing/2014/main" id="{C87E99C2-DDCE-574E-8555-FA66EF213EE0}"/>
              </a:ext>
            </a:extLst>
          </p:cNvPr>
          <p:cNvCxnSpPr>
            <a:cxnSpLocks/>
          </p:cNvCxnSpPr>
          <p:nvPr/>
        </p:nvCxnSpPr>
        <p:spPr>
          <a:xfrm flipV="1">
            <a:off x="4003288" y="2502604"/>
            <a:ext cx="0" cy="440024"/>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A07E75E-0BF7-0544-B246-249E92ED9300}"/>
              </a:ext>
            </a:extLst>
          </p:cNvPr>
          <p:cNvSpPr/>
          <p:nvPr/>
        </p:nvSpPr>
        <p:spPr>
          <a:xfrm>
            <a:off x="3795475" y="209598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A2C2DF9-5EB5-D947-B0A9-3EF53C5E66E8}"/>
              </a:ext>
            </a:extLst>
          </p:cNvPr>
          <p:cNvSpPr/>
          <p:nvPr/>
        </p:nvSpPr>
        <p:spPr>
          <a:xfrm>
            <a:off x="3936367" y="2860147"/>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69BA61B-AF0E-C546-A596-B8D77C1A029A}"/>
              </a:ext>
            </a:extLst>
          </p:cNvPr>
          <p:cNvSpPr/>
          <p:nvPr/>
        </p:nvSpPr>
        <p:spPr>
          <a:xfrm>
            <a:off x="3846834" y="2032439"/>
            <a:ext cx="312906" cy="456535"/>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C61FF22A-5C13-074A-BF24-168B24A991C4}"/>
              </a:ext>
            </a:extLst>
          </p:cNvPr>
          <p:cNvSpPr/>
          <p:nvPr/>
        </p:nvSpPr>
        <p:spPr>
          <a:xfrm>
            <a:off x="2413710" y="2097453"/>
            <a:ext cx="13003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Allegany County</a:t>
            </a:r>
          </a:p>
        </p:txBody>
      </p:sp>
      <p:sp>
        <p:nvSpPr>
          <p:cNvPr id="21" name="Rectangle 20">
            <a:extLst>
              <a:ext uri="{FF2B5EF4-FFF2-40B4-BE49-F238E27FC236}">
                <a16:creationId xmlns:a16="http://schemas.microsoft.com/office/drawing/2014/main" id="{C986B0D1-1C84-EB45-AB39-48DFB624188A}"/>
              </a:ext>
            </a:extLst>
          </p:cNvPr>
          <p:cNvSpPr/>
          <p:nvPr/>
        </p:nvSpPr>
        <p:spPr>
          <a:xfrm>
            <a:off x="9563616" y="4023249"/>
            <a:ext cx="312906" cy="456535"/>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7</a:t>
            </a:r>
          </a:p>
        </p:txBody>
      </p:sp>
      <p:sp>
        <p:nvSpPr>
          <p:cNvPr id="22" name="Rectangle 21">
            <a:extLst>
              <a:ext uri="{FF2B5EF4-FFF2-40B4-BE49-F238E27FC236}">
                <a16:creationId xmlns:a16="http://schemas.microsoft.com/office/drawing/2014/main" id="{B6C142CF-AE44-7A42-8045-35E14EF967AC}"/>
              </a:ext>
            </a:extLst>
          </p:cNvPr>
          <p:cNvSpPr/>
          <p:nvPr/>
        </p:nvSpPr>
        <p:spPr>
          <a:xfrm>
            <a:off x="9913925" y="4081366"/>
            <a:ext cx="163333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Anne Arundel County</a:t>
            </a:r>
          </a:p>
        </p:txBody>
      </p:sp>
      <p:sp>
        <p:nvSpPr>
          <p:cNvPr id="19" name="Rectangle 18">
            <a:extLst>
              <a:ext uri="{FF2B5EF4-FFF2-40B4-BE49-F238E27FC236}">
                <a16:creationId xmlns:a16="http://schemas.microsoft.com/office/drawing/2014/main" id="{A74DA30C-EE31-4F4C-97D0-CFC8C9958185}"/>
              </a:ext>
            </a:extLst>
          </p:cNvPr>
          <p:cNvSpPr/>
          <p:nvPr/>
        </p:nvSpPr>
        <p:spPr>
          <a:xfrm>
            <a:off x="6778931" y="3160201"/>
            <a:ext cx="11400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City</a:t>
            </a:r>
          </a:p>
        </p:txBody>
      </p:sp>
      <p:sp>
        <p:nvSpPr>
          <p:cNvPr id="23" name="Rectangle 22">
            <a:extLst>
              <a:ext uri="{FF2B5EF4-FFF2-40B4-BE49-F238E27FC236}">
                <a16:creationId xmlns:a16="http://schemas.microsoft.com/office/drawing/2014/main" id="{8EBC448A-CA37-294E-AB33-28299C787014}"/>
              </a:ext>
            </a:extLst>
          </p:cNvPr>
          <p:cNvSpPr/>
          <p:nvPr/>
        </p:nvSpPr>
        <p:spPr>
          <a:xfrm>
            <a:off x="7128386" y="3341395"/>
            <a:ext cx="412292" cy="416011"/>
          </a:xfrm>
          <a:prstGeom prst="rect">
            <a:avLst/>
          </a:prstGeom>
        </p:spPr>
        <p:txBody>
          <a:bodyPr wrap="none">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39</a:t>
            </a:r>
          </a:p>
        </p:txBody>
      </p:sp>
      <p:cxnSp>
        <p:nvCxnSpPr>
          <p:cNvPr id="26" name="Straight Connector 25">
            <a:extLst>
              <a:ext uri="{FF2B5EF4-FFF2-40B4-BE49-F238E27FC236}">
                <a16:creationId xmlns:a16="http://schemas.microsoft.com/office/drawing/2014/main" id="{0A469C2E-46AA-D441-8BF2-4E2C4CE13E87}"/>
              </a:ext>
            </a:extLst>
          </p:cNvPr>
          <p:cNvCxnSpPr>
            <a:cxnSpLocks/>
          </p:cNvCxnSpPr>
          <p:nvPr/>
        </p:nvCxnSpPr>
        <p:spPr>
          <a:xfrm flipV="1">
            <a:off x="7255202" y="2502604"/>
            <a:ext cx="0" cy="535433"/>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74E0492-B79C-8642-8BAD-0C7F21BE6039}"/>
              </a:ext>
            </a:extLst>
          </p:cNvPr>
          <p:cNvSpPr/>
          <p:nvPr/>
        </p:nvSpPr>
        <p:spPr>
          <a:xfrm>
            <a:off x="7188281" y="295555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07A1531-129B-5C4D-9009-F8DFC6CA41B5}"/>
              </a:ext>
            </a:extLst>
          </p:cNvPr>
          <p:cNvSpPr/>
          <p:nvPr/>
        </p:nvSpPr>
        <p:spPr>
          <a:xfrm>
            <a:off x="9913925" y="2291610"/>
            <a:ext cx="136127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County</a:t>
            </a:r>
          </a:p>
        </p:txBody>
      </p:sp>
      <p:sp>
        <p:nvSpPr>
          <p:cNvPr id="31" name="Rectangle 30">
            <a:extLst>
              <a:ext uri="{FF2B5EF4-FFF2-40B4-BE49-F238E27FC236}">
                <a16:creationId xmlns:a16="http://schemas.microsoft.com/office/drawing/2014/main" id="{0A7E2067-C1DE-0145-AF00-1CFFDB66274D}"/>
              </a:ext>
            </a:extLst>
          </p:cNvPr>
          <p:cNvSpPr/>
          <p:nvPr/>
        </p:nvSpPr>
        <p:spPr>
          <a:xfrm>
            <a:off x="9498642" y="2210147"/>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43</a:t>
            </a:r>
          </a:p>
        </p:txBody>
      </p:sp>
      <p:sp>
        <p:nvSpPr>
          <p:cNvPr id="32" name="Oval 31">
            <a:extLst>
              <a:ext uri="{FF2B5EF4-FFF2-40B4-BE49-F238E27FC236}">
                <a16:creationId xmlns:a16="http://schemas.microsoft.com/office/drawing/2014/main" id="{BC8FB274-32A4-AD4F-B640-F973EEBFD56E}"/>
              </a:ext>
            </a:extLst>
          </p:cNvPr>
          <p:cNvSpPr/>
          <p:nvPr/>
        </p:nvSpPr>
        <p:spPr>
          <a:xfrm>
            <a:off x="9504496" y="4087129"/>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6045E07-DBD3-1A48-8804-BA8D0D67665B}"/>
              </a:ext>
            </a:extLst>
          </p:cNvPr>
          <p:cNvSpPr/>
          <p:nvPr/>
        </p:nvSpPr>
        <p:spPr>
          <a:xfrm>
            <a:off x="9498110" y="227362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073FAFCB-8FE9-E14E-828F-934AC65A258D}"/>
              </a:ext>
            </a:extLst>
          </p:cNvPr>
          <p:cNvCxnSpPr>
            <a:cxnSpLocks/>
          </p:cNvCxnSpPr>
          <p:nvPr/>
        </p:nvCxnSpPr>
        <p:spPr>
          <a:xfrm flipV="1">
            <a:off x="6690142" y="2502604"/>
            <a:ext cx="0" cy="558267"/>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4386233-C609-5640-AB4D-6778B2033561}"/>
              </a:ext>
            </a:extLst>
          </p:cNvPr>
          <p:cNvSpPr/>
          <p:nvPr/>
        </p:nvSpPr>
        <p:spPr>
          <a:xfrm>
            <a:off x="6623221" y="297839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4E9ABB7-F268-CE48-9F2A-BB0057182E75}"/>
              </a:ext>
            </a:extLst>
          </p:cNvPr>
          <p:cNvSpPr/>
          <p:nvPr/>
        </p:nvSpPr>
        <p:spPr>
          <a:xfrm>
            <a:off x="5314434" y="2097893"/>
            <a:ext cx="1164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Carroll County</a:t>
            </a:r>
          </a:p>
        </p:txBody>
      </p:sp>
      <p:sp>
        <p:nvSpPr>
          <p:cNvPr id="39" name="Rectangle 38">
            <a:extLst>
              <a:ext uri="{FF2B5EF4-FFF2-40B4-BE49-F238E27FC236}">
                <a16:creationId xmlns:a16="http://schemas.microsoft.com/office/drawing/2014/main" id="{B0ACE349-2073-0847-8B2E-FABC62B31A30}"/>
              </a:ext>
            </a:extLst>
          </p:cNvPr>
          <p:cNvSpPr/>
          <p:nvPr/>
        </p:nvSpPr>
        <p:spPr>
          <a:xfrm>
            <a:off x="6541090" y="2033097"/>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40" name="Oval 39">
            <a:extLst>
              <a:ext uri="{FF2B5EF4-FFF2-40B4-BE49-F238E27FC236}">
                <a16:creationId xmlns:a16="http://schemas.microsoft.com/office/drawing/2014/main" id="{62DB7D1E-2225-DC46-B042-10610A2B2250}"/>
              </a:ext>
            </a:extLst>
          </p:cNvPr>
          <p:cNvSpPr/>
          <p:nvPr/>
        </p:nvSpPr>
        <p:spPr>
          <a:xfrm>
            <a:off x="6483996" y="209657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B319BC73-D133-E14F-9CF5-93F415C5B8B3}"/>
              </a:ext>
            </a:extLst>
          </p:cNvPr>
          <p:cNvCxnSpPr>
            <a:cxnSpLocks/>
          </p:cNvCxnSpPr>
          <p:nvPr/>
        </p:nvCxnSpPr>
        <p:spPr>
          <a:xfrm flipV="1">
            <a:off x="7251727" y="2508866"/>
            <a:ext cx="2246382" cy="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43CEA9B-CB7D-A341-A009-402C11E18206}"/>
              </a:ext>
            </a:extLst>
          </p:cNvPr>
          <p:cNvSpPr/>
          <p:nvPr/>
        </p:nvSpPr>
        <p:spPr>
          <a:xfrm>
            <a:off x="8522960" y="297839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09FF4E4-4342-0644-8193-C99B5EB2C6A6}"/>
              </a:ext>
            </a:extLst>
          </p:cNvPr>
          <p:cNvSpPr/>
          <p:nvPr/>
        </p:nvSpPr>
        <p:spPr>
          <a:xfrm>
            <a:off x="9920311" y="2848342"/>
            <a:ext cx="105349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Cecil County</a:t>
            </a:r>
          </a:p>
        </p:txBody>
      </p:sp>
      <p:sp>
        <p:nvSpPr>
          <p:cNvPr id="47" name="Rectangle 46">
            <a:extLst>
              <a:ext uri="{FF2B5EF4-FFF2-40B4-BE49-F238E27FC236}">
                <a16:creationId xmlns:a16="http://schemas.microsoft.com/office/drawing/2014/main" id="{AD486F72-7E00-1741-A038-E6A87AFA09CB}"/>
              </a:ext>
            </a:extLst>
          </p:cNvPr>
          <p:cNvSpPr/>
          <p:nvPr/>
        </p:nvSpPr>
        <p:spPr>
          <a:xfrm>
            <a:off x="9558193" y="2766879"/>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48" name="Oval 47">
            <a:extLst>
              <a:ext uri="{FF2B5EF4-FFF2-40B4-BE49-F238E27FC236}">
                <a16:creationId xmlns:a16="http://schemas.microsoft.com/office/drawing/2014/main" id="{69164980-3A6F-7A41-AE8B-3402D9B5E414}"/>
              </a:ext>
            </a:extLst>
          </p:cNvPr>
          <p:cNvSpPr/>
          <p:nvPr/>
        </p:nvSpPr>
        <p:spPr>
          <a:xfrm>
            <a:off x="9504496" y="2830355"/>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0D8BCDDD-AE3E-E242-9330-67DA22C1089A}"/>
              </a:ext>
            </a:extLst>
          </p:cNvPr>
          <p:cNvSpPr/>
          <p:nvPr/>
        </p:nvSpPr>
        <p:spPr>
          <a:xfrm>
            <a:off x="7851364" y="304941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C752521-B232-974F-A996-3C6480DC238C}"/>
              </a:ext>
            </a:extLst>
          </p:cNvPr>
          <p:cNvSpPr/>
          <p:nvPr/>
        </p:nvSpPr>
        <p:spPr>
          <a:xfrm>
            <a:off x="9926602" y="3392452"/>
            <a:ext cx="122501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Harford County</a:t>
            </a:r>
          </a:p>
        </p:txBody>
      </p:sp>
      <p:sp>
        <p:nvSpPr>
          <p:cNvPr id="51" name="Rectangle 50">
            <a:extLst>
              <a:ext uri="{FF2B5EF4-FFF2-40B4-BE49-F238E27FC236}">
                <a16:creationId xmlns:a16="http://schemas.microsoft.com/office/drawing/2014/main" id="{7846B66C-88D4-8E44-A09B-02E28FFAF67E}"/>
              </a:ext>
            </a:extLst>
          </p:cNvPr>
          <p:cNvSpPr/>
          <p:nvPr/>
        </p:nvSpPr>
        <p:spPr>
          <a:xfrm>
            <a:off x="9564484" y="3310989"/>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52" name="Oval 51">
            <a:extLst>
              <a:ext uri="{FF2B5EF4-FFF2-40B4-BE49-F238E27FC236}">
                <a16:creationId xmlns:a16="http://schemas.microsoft.com/office/drawing/2014/main" id="{CA4FAD06-6EDD-3046-A5FA-285221D08DD2}"/>
              </a:ext>
            </a:extLst>
          </p:cNvPr>
          <p:cNvSpPr/>
          <p:nvPr/>
        </p:nvSpPr>
        <p:spPr>
          <a:xfrm>
            <a:off x="9510787" y="3374465"/>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48085B4-A3E4-814D-8AA2-186A033C7B4E}"/>
              </a:ext>
            </a:extLst>
          </p:cNvPr>
          <p:cNvSpPr/>
          <p:nvPr/>
        </p:nvSpPr>
        <p:spPr>
          <a:xfrm>
            <a:off x="4292658" y="5069020"/>
            <a:ext cx="124104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Howard County</a:t>
            </a:r>
          </a:p>
        </p:txBody>
      </p:sp>
      <p:sp>
        <p:nvSpPr>
          <p:cNvPr id="55" name="Rectangle 54">
            <a:extLst>
              <a:ext uri="{FF2B5EF4-FFF2-40B4-BE49-F238E27FC236}">
                <a16:creationId xmlns:a16="http://schemas.microsoft.com/office/drawing/2014/main" id="{FEEC58D6-F7FB-BA4C-A2BA-04676C31B82C}"/>
              </a:ext>
            </a:extLst>
          </p:cNvPr>
          <p:cNvSpPr/>
          <p:nvPr/>
        </p:nvSpPr>
        <p:spPr>
          <a:xfrm>
            <a:off x="5598385" y="500554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56" name="Oval 55">
            <a:extLst>
              <a:ext uri="{FF2B5EF4-FFF2-40B4-BE49-F238E27FC236}">
                <a16:creationId xmlns:a16="http://schemas.microsoft.com/office/drawing/2014/main" id="{11D33C67-EC81-D24D-8A0B-47D608EF885C}"/>
              </a:ext>
            </a:extLst>
          </p:cNvPr>
          <p:cNvSpPr/>
          <p:nvPr/>
        </p:nvSpPr>
        <p:spPr>
          <a:xfrm>
            <a:off x="5544688" y="506902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35774F98-A4D3-5F49-8A50-57E5CA851BCE}"/>
              </a:ext>
            </a:extLst>
          </p:cNvPr>
          <p:cNvCxnSpPr>
            <a:cxnSpLocks/>
          </p:cNvCxnSpPr>
          <p:nvPr/>
        </p:nvCxnSpPr>
        <p:spPr>
          <a:xfrm>
            <a:off x="8589880" y="3045310"/>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7F6469-DE91-9445-B512-48219F04DE5E}"/>
              </a:ext>
            </a:extLst>
          </p:cNvPr>
          <p:cNvCxnSpPr>
            <a:cxnSpLocks/>
          </p:cNvCxnSpPr>
          <p:nvPr/>
        </p:nvCxnSpPr>
        <p:spPr>
          <a:xfrm>
            <a:off x="8589879" y="3605650"/>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427F6FB-5830-EC4F-8863-64182AA66A02}"/>
              </a:ext>
            </a:extLst>
          </p:cNvPr>
          <p:cNvCxnSpPr>
            <a:cxnSpLocks/>
          </p:cNvCxnSpPr>
          <p:nvPr/>
        </p:nvCxnSpPr>
        <p:spPr>
          <a:xfrm>
            <a:off x="7861821" y="3087299"/>
            <a:ext cx="742146" cy="525079"/>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6C12AFE-82FC-AC4B-94E6-D8F7C998474A}"/>
              </a:ext>
            </a:extLst>
          </p:cNvPr>
          <p:cNvCxnSpPr>
            <a:cxnSpLocks/>
          </p:cNvCxnSpPr>
          <p:nvPr/>
        </p:nvCxnSpPr>
        <p:spPr>
          <a:xfrm>
            <a:off x="5967076" y="5275032"/>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F9CA535-9C22-B846-916A-1556C499FA64}"/>
              </a:ext>
            </a:extLst>
          </p:cNvPr>
          <p:cNvCxnSpPr>
            <a:cxnSpLocks/>
          </p:cNvCxnSpPr>
          <p:nvPr/>
        </p:nvCxnSpPr>
        <p:spPr>
          <a:xfrm flipV="1">
            <a:off x="6230606" y="3726039"/>
            <a:ext cx="582220" cy="15581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A5892E8A-9EA5-4F40-9555-55AD52CED8E4}"/>
              </a:ext>
            </a:extLst>
          </p:cNvPr>
          <p:cNvSpPr/>
          <p:nvPr/>
        </p:nvSpPr>
        <p:spPr>
          <a:xfrm>
            <a:off x="3982476" y="4576700"/>
            <a:ext cx="156645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Montgomery County</a:t>
            </a:r>
          </a:p>
        </p:txBody>
      </p:sp>
      <p:sp>
        <p:nvSpPr>
          <p:cNvPr id="80" name="Rectangle 79">
            <a:extLst>
              <a:ext uri="{FF2B5EF4-FFF2-40B4-BE49-F238E27FC236}">
                <a16:creationId xmlns:a16="http://schemas.microsoft.com/office/drawing/2014/main" id="{FA9CB2B0-A2D9-1A46-A8D2-D585475D124E}"/>
              </a:ext>
            </a:extLst>
          </p:cNvPr>
          <p:cNvSpPr/>
          <p:nvPr/>
        </p:nvSpPr>
        <p:spPr>
          <a:xfrm>
            <a:off x="5598385" y="451322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81" name="Oval 80">
            <a:extLst>
              <a:ext uri="{FF2B5EF4-FFF2-40B4-BE49-F238E27FC236}">
                <a16:creationId xmlns:a16="http://schemas.microsoft.com/office/drawing/2014/main" id="{7CE3D46F-694A-DA44-B959-9546151EB4AB}"/>
              </a:ext>
            </a:extLst>
          </p:cNvPr>
          <p:cNvSpPr/>
          <p:nvPr/>
        </p:nvSpPr>
        <p:spPr>
          <a:xfrm>
            <a:off x="5544688" y="457670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1FC6E0C6-1070-E646-9AAF-7CFBDA4A0216}"/>
              </a:ext>
            </a:extLst>
          </p:cNvPr>
          <p:cNvCxnSpPr>
            <a:cxnSpLocks/>
          </p:cNvCxnSpPr>
          <p:nvPr/>
        </p:nvCxnSpPr>
        <p:spPr>
          <a:xfrm>
            <a:off x="5964988" y="4769142"/>
            <a:ext cx="136068"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DFFFCE9-15AC-454B-BD70-D5F90FDF6B49}"/>
              </a:ext>
            </a:extLst>
          </p:cNvPr>
          <p:cNvCxnSpPr>
            <a:cxnSpLocks/>
          </p:cNvCxnSpPr>
          <p:nvPr/>
        </p:nvCxnSpPr>
        <p:spPr>
          <a:xfrm flipV="1">
            <a:off x="6086530" y="3996106"/>
            <a:ext cx="192923" cy="7867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74E5192C-A98B-8443-B596-9C03CA876927}"/>
              </a:ext>
            </a:extLst>
          </p:cNvPr>
          <p:cNvSpPr/>
          <p:nvPr/>
        </p:nvSpPr>
        <p:spPr>
          <a:xfrm>
            <a:off x="6755332" y="364969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12430144-5A5F-664C-BA36-19EA2F738B5F}"/>
              </a:ext>
            </a:extLst>
          </p:cNvPr>
          <p:cNvSpPr/>
          <p:nvPr/>
        </p:nvSpPr>
        <p:spPr>
          <a:xfrm>
            <a:off x="6223714" y="3914343"/>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8F11B40-D613-AE4F-833E-46A3356CA001}"/>
              </a:ext>
            </a:extLst>
          </p:cNvPr>
          <p:cNvSpPr/>
          <p:nvPr/>
        </p:nvSpPr>
        <p:spPr>
          <a:xfrm>
            <a:off x="3732942" y="5558987"/>
            <a:ext cx="181056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Prince George’s County</a:t>
            </a:r>
          </a:p>
        </p:txBody>
      </p:sp>
      <p:sp>
        <p:nvSpPr>
          <p:cNvPr id="96" name="Rectangle 95">
            <a:extLst>
              <a:ext uri="{FF2B5EF4-FFF2-40B4-BE49-F238E27FC236}">
                <a16:creationId xmlns:a16="http://schemas.microsoft.com/office/drawing/2014/main" id="{8F834C84-C64F-FD40-ACCE-144932AEBBC9}"/>
              </a:ext>
            </a:extLst>
          </p:cNvPr>
          <p:cNvSpPr/>
          <p:nvPr/>
        </p:nvSpPr>
        <p:spPr>
          <a:xfrm>
            <a:off x="5608217" y="5495511"/>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97" name="Oval 96">
            <a:extLst>
              <a:ext uri="{FF2B5EF4-FFF2-40B4-BE49-F238E27FC236}">
                <a16:creationId xmlns:a16="http://schemas.microsoft.com/office/drawing/2014/main" id="{1B8D9A06-0C20-F547-9FFF-D811A006DCD6}"/>
              </a:ext>
            </a:extLst>
          </p:cNvPr>
          <p:cNvSpPr/>
          <p:nvPr/>
        </p:nvSpPr>
        <p:spPr>
          <a:xfrm>
            <a:off x="5554520" y="5558987"/>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01B8D37A-73D5-584E-B5B1-66E18F130907}"/>
              </a:ext>
            </a:extLst>
          </p:cNvPr>
          <p:cNvCxnSpPr>
            <a:cxnSpLocks/>
          </p:cNvCxnSpPr>
          <p:nvPr/>
        </p:nvCxnSpPr>
        <p:spPr>
          <a:xfrm>
            <a:off x="5976908" y="5764999"/>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62EA05-7A84-1445-B697-49654909E78F}"/>
              </a:ext>
            </a:extLst>
          </p:cNvPr>
          <p:cNvCxnSpPr>
            <a:cxnSpLocks/>
          </p:cNvCxnSpPr>
          <p:nvPr/>
        </p:nvCxnSpPr>
        <p:spPr>
          <a:xfrm flipV="1">
            <a:off x="6240438" y="4659621"/>
            <a:ext cx="719072" cy="111452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62C23094-30D4-AE48-B5BF-0DFB318C3878}"/>
              </a:ext>
            </a:extLst>
          </p:cNvPr>
          <p:cNvSpPr/>
          <p:nvPr/>
        </p:nvSpPr>
        <p:spPr>
          <a:xfrm>
            <a:off x="4166265" y="6046011"/>
            <a:ext cx="1352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St Mary’s County</a:t>
            </a:r>
          </a:p>
        </p:txBody>
      </p:sp>
      <p:sp>
        <p:nvSpPr>
          <p:cNvPr id="105" name="Rectangle 104">
            <a:extLst>
              <a:ext uri="{FF2B5EF4-FFF2-40B4-BE49-F238E27FC236}">
                <a16:creationId xmlns:a16="http://schemas.microsoft.com/office/drawing/2014/main" id="{79C0F304-F945-3942-B86C-4C5FDD7AF286}"/>
              </a:ext>
            </a:extLst>
          </p:cNvPr>
          <p:cNvSpPr/>
          <p:nvPr/>
        </p:nvSpPr>
        <p:spPr>
          <a:xfrm>
            <a:off x="5603327" y="5982535"/>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106" name="Oval 105">
            <a:extLst>
              <a:ext uri="{FF2B5EF4-FFF2-40B4-BE49-F238E27FC236}">
                <a16:creationId xmlns:a16="http://schemas.microsoft.com/office/drawing/2014/main" id="{CD9E701E-3F22-304B-BB6C-BEE8080F3FFB}"/>
              </a:ext>
            </a:extLst>
          </p:cNvPr>
          <p:cNvSpPr/>
          <p:nvPr/>
        </p:nvSpPr>
        <p:spPr>
          <a:xfrm>
            <a:off x="5549630" y="6046011"/>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43EB9162-B4C6-2C4A-83A2-FB50BF7245F0}"/>
              </a:ext>
            </a:extLst>
          </p:cNvPr>
          <p:cNvCxnSpPr>
            <a:cxnSpLocks/>
          </p:cNvCxnSpPr>
          <p:nvPr/>
        </p:nvCxnSpPr>
        <p:spPr>
          <a:xfrm>
            <a:off x="5972018" y="6252023"/>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9F651E-01C8-D140-B9A8-4397604E59B0}"/>
              </a:ext>
            </a:extLst>
          </p:cNvPr>
          <p:cNvCxnSpPr>
            <a:cxnSpLocks/>
          </p:cNvCxnSpPr>
          <p:nvPr/>
        </p:nvCxnSpPr>
        <p:spPr>
          <a:xfrm flipV="1">
            <a:off x="6235548" y="5726260"/>
            <a:ext cx="892838" cy="53491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BF72794C-7376-C447-BA36-E2A88B19C821}"/>
              </a:ext>
            </a:extLst>
          </p:cNvPr>
          <p:cNvSpPr/>
          <p:nvPr/>
        </p:nvSpPr>
        <p:spPr>
          <a:xfrm>
            <a:off x="7086593" y="564840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1BA00833-F783-9445-B77A-E42A172DF4D4}"/>
              </a:ext>
            </a:extLst>
          </p:cNvPr>
          <p:cNvSpPr/>
          <p:nvPr/>
        </p:nvSpPr>
        <p:spPr>
          <a:xfrm>
            <a:off x="5294463" y="2821714"/>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EAFF4174-20DF-354A-87A0-7BA25C34995F}"/>
              </a:ext>
            </a:extLst>
          </p:cNvPr>
          <p:cNvCxnSpPr>
            <a:cxnSpLocks/>
          </p:cNvCxnSpPr>
          <p:nvPr/>
        </p:nvCxnSpPr>
        <p:spPr>
          <a:xfrm flipV="1">
            <a:off x="5361383" y="2875360"/>
            <a:ext cx="0" cy="84125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34B2B94C-4D4B-0D46-A438-C322E366A723}"/>
              </a:ext>
            </a:extLst>
          </p:cNvPr>
          <p:cNvSpPr/>
          <p:nvPr/>
        </p:nvSpPr>
        <p:spPr>
          <a:xfrm>
            <a:off x="5158585" y="3723359"/>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CDD1B8A0-EE0E-4042-B144-6CA3C6042E5C}"/>
              </a:ext>
            </a:extLst>
          </p:cNvPr>
          <p:cNvSpPr/>
          <p:nvPr/>
        </p:nvSpPr>
        <p:spPr>
          <a:xfrm>
            <a:off x="5150951" y="3659815"/>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10</a:t>
            </a:r>
          </a:p>
        </p:txBody>
      </p:sp>
      <p:sp>
        <p:nvSpPr>
          <p:cNvPr id="121" name="Rectangle 120">
            <a:extLst>
              <a:ext uri="{FF2B5EF4-FFF2-40B4-BE49-F238E27FC236}">
                <a16:creationId xmlns:a16="http://schemas.microsoft.com/office/drawing/2014/main" id="{284B0462-D39D-4040-9DF6-0FDB09926BD2}"/>
              </a:ext>
            </a:extLst>
          </p:cNvPr>
          <p:cNvSpPr/>
          <p:nvPr/>
        </p:nvSpPr>
        <p:spPr>
          <a:xfrm>
            <a:off x="3644924" y="3723359"/>
            <a:ext cx="1517467"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Washington County</a:t>
            </a:r>
          </a:p>
        </p:txBody>
      </p:sp>
      <p:sp>
        <p:nvSpPr>
          <p:cNvPr id="122" name="Oval 121">
            <a:extLst>
              <a:ext uri="{FF2B5EF4-FFF2-40B4-BE49-F238E27FC236}">
                <a16:creationId xmlns:a16="http://schemas.microsoft.com/office/drawing/2014/main" id="{14E63BA7-3533-A149-89A6-142978704182}"/>
              </a:ext>
            </a:extLst>
          </p:cNvPr>
          <p:cNvSpPr/>
          <p:nvPr/>
        </p:nvSpPr>
        <p:spPr>
          <a:xfrm>
            <a:off x="10207956" y="5336504"/>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139D6432-EB7A-474D-AAD5-D5E641EDD294}"/>
              </a:ext>
            </a:extLst>
          </p:cNvPr>
          <p:cNvSpPr/>
          <p:nvPr/>
        </p:nvSpPr>
        <p:spPr>
          <a:xfrm>
            <a:off x="10259315" y="527296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124" name="Rectangle 123">
            <a:extLst>
              <a:ext uri="{FF2B5EF4-FFF2-40B4-BE49-F238E27FC236}">
                <a16:creationId xmlns:a16="http://schemas.microsoft.com/office/drawing/2014/main" id="{04BFDD29-6AEC-8D4E-AD7D-C5A781743D83}"/>
              </a:ext>
            </a:extLst>
          </p:cNvPr>
          <p:cNvSpPr/>
          <p:nvPr/>
        </p:nvSpPr>
        <p:spPr>
          <a:xfrm>
            <a:off x="10629675" y="5376350"/>
            <a:ext cx="137890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Wicomico County</a:t>
            </a:r>
          </a:p>
        </p:txBody>
      </p:sp>
      <p:sp>
        <p:nvSpPr>
          <p:cNvPr id="125" name="Oval 124">
            <a:extLst>
              <a:ext uri="{FF2B5EF4-FFF2-40B4-BE49-F238E27FC236}">
                <a16:creationId xmlns:a16="http://schemas.microsoft.com/office/drawing/2014/main" id="{78A882E2-F1FB-0D4D-B950-8EEE1E21DE5C}"/>
              </a:ext>
            </a:extLst>
          </p:cNvPr>
          <p:cNvSpPr/>
          <p:nvPr/>
        </p:nvSpPr>
        <p:spPr>
          <a:xfrm>
            <a:off x="10197532" y="579837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78CFDCC-F24E-4E4D-9C8E-529A20608AA7}"/>
              </a:ext>
            </a:extLst>
          </p:cNvPr>
          <p:cNvSpPr/>
          <p:nvPr/>
        </p:nvSpPr>
        <p:spPr>
          <a:xfrm>
            <a:off x="10248891" y="5734826"/>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27" name="Rectangle 126">
            <a:extLst>
              <a:ext uri="{FF2B5EF4-FFF2-40B4-BE49-F238E27FC236}">
                <a16:creationId xmlns:a16="http://schemas.microsoft.com/office/drawing/2014/main" id="{7CEC310D-CAA7-A344-877A-8B7CE035A7A6}"/>
              </a:ext>
            </a:extLst>
          </p:cNvPr>
          <p:cNvSpPr/>
          <p:nvPr/>
        </p:nvSpPr>
        <p:spPr>
          <a:xfrm>
            <a:off x="10619251" y="5838216"/>
            <a:ext cx="141141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Worcester County</a:t>
            </a:r>
          </a:p>
        </p:txBody>
      </p:sp>
      <p:cxnSp>
        <p:nvCxnSpPr>
          <p:cNvPr id="128" name="Straight Connector 127">
            <a:extLst>
              <a:ext uri="{FF2B5EF4-FFF2-40B4-BE49-F238E27FC236}">
                <a16:creationId xmlns:a16="http://schemas.microsoft.com/office/drawing/2014/main" id="{C655151B-13A9-FF4B-B816-9F7DFB045531}"/>
              </a:ext>
            </a:extLst>
          </p:cNvPr>
          <p:cNvCxnSpPr>
            <a:cxnSpLocks/>
          </p:cNvCxnSpPr>
          <p:nvPr/>
        </p:nvCxnSpPr>
        <p:spPr>
          <a:xfrm>
            <a:off x="9558193" y="5994593"/>
            <a:ext cx="63933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3207410E-595C-3644-B933-FB49BEB1147C}"/>
              </a:ext>
            </a:extLst>
          </p:cNvPr>
          <p:cNvSpPr/>
          <p:nvPr/>
        </p:nvSpPr>
        <p:spPr>
          <a:xfrm>
            <a:off x="9481845" y="5919109"/>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a:extLst>
              <a:ext uri="{FF2B5EF4-FFF2-40B4-BE49-F238E27FC236}">
                <a16:creationId xmlns:a16="http://schemas.microsoft.com/office/drawing/2014/main" id="{A533CDE7-C95E-6C47-95AF-C5AB34CAECAF}"/>
              </a:ext>
            </a:extLst>
          </p:cNvPr>
          <p:cNvCxnSpPr>
            <a:cxnSpLocks/>
          </p:cNvCxnSpPr>
          <p:nvPr/>
        </p:nvCxnSpPr>
        <p:spPr>
          <a:xfrm>
            <a:off x="9384586" y="5550986"/>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D8DBE785-6946-524A-950C-367B19F2A2B1}"/>
              </a:ext>
            </a:extLst>
          </p:cNvPr>
          <p:cNvSpPr/>
          <p:nvPr/>
        </p:nvSpPr>
        <p:spPr>
          <a:xfrm>
            <a:off x="9308238" y="5492066"/>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39F7BEE6-58BF-B947-BBB9-EE3677068760}"/>
              </a:ext>
            </a:extLst>
          </p:cNvPr>
          <p:cNvCxnSpPr>
            <a:cxnSpLocks/>
          </p:cNvCxnSpPr>
          <p:nvPr/>
        </p:nvCxnSpPr>
        <p:spPr>
          <a:xfrm flipV="1">
            <a:off x="7463199" y="4309572"/>
            <a:ext cx="2038281" cy="3304"/>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EF928079-EF45-AA46-BC33-FA68B44EB77D}"/>
              </a:ext>
            </a:extLst>
          </p:cNvPr>
          <p:cNvSpPr/>
          <p:nvPr/>
        </p:nvSpPr>
        <p:spPr>
          <a:xfrm>
            <a:off x="6917962" y="4570707"/>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6938E861-1D2D-834C-AF34-E108ADF0044B}"/>
              </a:ext>
            </a:extLst>
          </p:cNvPr>
          <p:cNvSpPr/>
          <p:nvPr/>
        </p:nvSpPr>
        <p:spPr>
          <a:xfrm>
            <a:off x="7373055" y="4258094"/>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CF0FF58F-9C00-B048-ACFC-2B980E3664D3}"/>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46" name="Rectangle 145">
            <a:extLst>
              <a:ext uri="{FF2B5EF4-FFF2-40B4-BE49-F238E27FC236}">
                <a16:creationId xmlns:a16="http://schemas.microsoft.com/office/drawing/2014/main" id="{7DACA44C-AE56-EC40-B950-8C7CD86FF73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423403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6"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41659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8186857"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from July to December 2020 </a:t>
            </a:r>
            <a:endParaRPr lang="en-US" dirty="0">
              <a:solidFill>
                <a:srgbClr val="C11339"/>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A869682-7DF0-0C45-BB7E-86276234DEA6}"/>
              </a:ext>
            </a:extLst>
          </p:cNvPr>
          <p:cNvSpPr/>
          <p:nvPr/>
        </p:nvSpPr>
        <p:spPr>
          <a:xfrm>
            <a:off x="834850" y="2437117"/>
            <a:ext cx="10816376" cy="3908762"/>
          </a:xfrm>
          <a:prstGeom prst="rect">
            <a:avLst/>
          </a:prstGeom>
        </p:spPr>
        <p:txBody>
          <a:bodyPr wrap="square">
            <a:spAutoFit/>
          </a:bodyPr>
          <a:lstStyle/>
          <a:p>
            <a:pPr>
              <a:spcBef>
                <a:spcPts val="600"/>
              </a:spcBef>
            </a:pPr>
            <a:r>
              <a:rPr lang="en-US" dirty="0">
                <a:latin typeface="+mj-lt"/>
              </a:rPr>
              <a:t>Amplified Answering Machine: </a:t>
            </a:r>
            <a:r>
              <a:rPr lang="en-US" b="1" dirty="0"/>
              <a:t>1</a:t>
            </a:r>
            <a:r>
              <a:rPr lang="en-US" dirty="0">
                <a:latin typeface="+mj-lt"/>
              </a:rPr>
              <a:t> </a:t>
            </a:r>
          </a:p>
          <a:p>
            <a:pPr>
              <a:spcBef>
                <a:spcPts val="600"/>
              </a:spcBef>
            </a:pPr>
            <a:r>
              <a:rPr lang="en-US" dirty="0">
                <a:latin typeface="+mj-lt"/>
              </a:rPr>
              <a:t>Amplified Phone: </a:t>
            </a:r>
            <a:r>
              <a:rPr lang="en-US" b="1" dirty="0"/>
              <a:t>122</a:t>
            </a:r>
            <a:r>
              <a:rPr lang="en-US" dirty="0"/>
              <a:t> </a:t>
            </a:r>
            <a:endParaRPr lang="en-US" dirty="0">
              <a:latin typeface="+mj-lt"/>
            </a:endParaRPr>
          </a:p>
          <a:p>
            <a:pPr>
              <a:spcBef>
                <a:spcPts val="600"/>
              </a:spcBef>
            </a:pPr>
            <a:r>
              <a:rPr lang="en-US" dirty="0">
                <a:latin typeface="+mj-lt"/>
              </a:rPr>
              <a:t>Amplified Phone with Amplified Voice Output: </a:t>
            </a:r>
            <a:r>
              <a:rPr lang="en-US" b="1" dirty="0"/>
              <a:t>2</a:t>
            </a:r>
            <a:r>
              <a:rPr lang="en-US" dirty="0">
                <a:latin typeface="+mj-lt"/>
              </a:rPr>
              <a:t> </a:t>
            </a:r>
          </a:p>
          <a:p>
            <a:pPr>
              <a:spcBef>
                <a:spcPts val="600"/>
              </a:spcBef>
            </a:pPr>
            <a:r>
              <a:rPr lang="en-US" dirty="0">
                <a:latin typeface="+mj-lt"/>
              </a:rPr>
              <a:t>Captioned Telephone: </a:t>
            </a:r>
            <a:r>
              <a:rPr lang="en-US" b="1" dirty="0"/>
              <a:t>16</a:t>
            </a:r>
            <a:r>
              <a:rPr lang="en-US" dirty="0">
                <a:latin typeface="+mj-lt"/>
              </a:rPr>
              <a:t> </a:t>
            </a:r>
          </a:p>
          <a:p>
            <a:pPr>
              <a:spcBef>
                <a:spcPts val="600"/>
              </a:spcBef>
            </a:pPr>
            <a:r>
              <a:rPr lang="en-US" dirty="0">
                <a:latin typeface="+mj-lt"/>
              </a:rPr>
              <a:t>Hands-Free Phone: </a:t>
            </a:r>
            <a:r>
              <a:rPr lang="en-US" b="1" dirty="0"/>
              <a:t>1</a:t>
            </a:r>
          </a:p>
          <a:p>
            <a:pPr>
              <a:spcBef>
                <a:spcPts val="600"/>
              </a:spcBef>
            </a:pPr>
            <a:r>
              <a:rPr lang="en-US" dirty="0">
                <a:latin typeface="+mj-lt"/>
              </a:rPr>
              <a:t>iPad: </a:t>
            </a:r>
            <a:r>
              <a:rPr lang="en-US" b="1" dirty="0"/>
              <a:t>55</a:t>
            </a:r>
          </a:p>
          <a:p>
            <a:pPr>
              <a:spcBef>
                <a:spcPts val="600"/>
              </a:spcBef>
            </a:pPr>
            <a:r>
              <a:rPr lang="en-US" dirty="0">
                <a:latin typeface="+mj-lt"/>
              </a:rPr>
              <a:t>Memory Dialing Aid: </a:t>
            </a:r>
            <a:r>
              <a:rPr lang="en-US" b="1" dirty="0"/>
              <a:t>1</a:t>
            </a:r>
          </a:p>
          <a:p>
            <a:pPr>
              <a:spcBef>
                <a:spcPts val="600"/>
              </a:spcBef>
            </a:pPr>
            <a:r>
              <a:rPr lang="en-US" dirty="0">
                <a:latin typeface="+mj-lt"/>
              </a:rPr>
              <a:t>Miscellaneous: </a:t>
            </a:r>
            <a:r>
              <a:rPr lang="en-US" b="1" dirty="0"/>
              <a:t>1</a:t>
            </a:r>
          </a:p>
          <a:p>
            <a:pPr>
              <a:spcBef>
                <a:spcPts val="600"/>
              </a:spcBef>
            </a:pPr>
            <a:r>
              <a:rPr lang="en-US" dirty="0">
                <a:latin typeface="+mj-lt"/>
              </a:rPr>
              <a:t>Phone Ring Signaler: </a:t>
            </a:r>
            <a:r>
              <a:rPr lang="en-US" b="1" dirty="0"/>
              <a:t>1</a:t>
            </a:r>
          </a:p>
          <a:p>
            <a:pPr>
              <a:spcBef>
                <a:spcPts val="600"/>
              </a:spcBef>
            </a:pPr>
            <a:r>
              <a:rPr lang="en-US" dirty="0">
                <a:latin typeface="+mj-lt"/>
              </a:rPr>
              <a:t>Synthetic Speech System: </a:t>
            </a:r>
            <a:r>
              <a:rPr lang="en-US" b="1" dirty="0"/>
              <a:t>1</a:t>
            </a:r>
          </a:p>
          <a:p>
            <a:pPr>
              <a:spcBef>
                <a:spcPts val="600"/>
              </a:spcBef>
            </a:pPr>
            <a:r>
              <a:rPr lang="en-US" dirty="0">
                <a:latin typeface="+mj-lt"/>
              </a:rPr>
              <a:t>Wireless Device: </a:t>
            </a:r>
            <a:r>
              <a:rPr lang="en-US" b="1" dirty="0"/>
              <a:t>9</a:t>
            </a:r>
          </a:p>
        </p:txBody>
      </p:sp>
      <p:sp>
        <p:nvSpPr>
          <p:cNvPr id="16" name="Rectangle 15">
            <a:extLst>
              <a:ext uri="{FF2B5EF4-FFF2-40B4-BE49-F238E27FC236}">
                <a16:creationId xmlns:a16="http://schemas.microsoft.com/office/drawing/2014/main" id="{A265C95D-7730-054F-965A-9415B537A4C6}"/>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7" name="Rectangle 16">
            <a:extLst>
              <a:ext uri="{FF2B5EF4-FFF2-40B4-BE49-F238E27FC236}">
                <a16:creationId xmlns:a16="http://schemas.microsoft.com/office/drawing/2014/main" id="{FD4DFE14-68DA-C14A-B1C1-493C81CBE04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pic>
        <p:nvPicPr>
          <p:cNvPr id="12" name="Picture 11" descr="A person sitting at a table&#10;&#10;Description automatically generated with low confidence">
            <a:extLst>
              <a:ext uri="{FF2B5EF4-FFF2-40B4-BE49-F238E27FC236}">
                <a16:creationId xmlns:a16="http://schemas.microsoft.com/office/drawing/2014/main" id="{227D42E2-9FB9-D54E-8264-A6A14B7EC8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00439" y="2465638"/>
            <a:ext cx="6051456" cy="3774046"/>
          </a:xfrm>
          <a:prstGeom prst="rect">
            <a:avLst/>
          </a:prstGeom>
        </p:spPr>
      </p:pic>
    </p:spTree>
    <p:extLst>
      <p:ext uri="{BB962C8B-B14F-4D97-AF65-F5344CB8AC3E}">
        <p14:creationId xmlns:p14="http://schemas.microsoft.com/office/powerpoint/2010/main" val="294511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2627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9238426"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by county from July to December 2020 </a:t>
            </a:r>
            <a:endParaRPr lang="en-US" dirty="0">
              <a:solidFill>
                <a:srgbClr val="C11339"/>
              </a:solidFill>
              <a:latin typeface="Arial" panose="020B0604020202020204" pitchFamily="34" charset="0"/>
              <a:cs typeface="Arial" panose="020B0604020202020204" pitchFamily="34" charset="0"/>
            </a:endParaRPr>
          </a:p>
        </p:txBody>
      </p:sp>
      <p:pic>
        <p:nvPicPr>
          <p:cNvPr id="10" name="Picture 9" descr="Map&#10;&#10;Description automatically generated">
            <a:extLst>
              <a:ext uri="{FF2B5EF4-FFF2-40B4-BE49-F238E27FC236}">
                <a16:creationId xmlns:a16="http://schemas.microsoft.com/office/drawing/2014/main" id="{2CB5BD3C-C869-564F-8676-C3C7E1FFB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9052" y="2656387"/>
            <a:ext cx="7609348" cy="4065400"/>
          </a:xfrm>
          <a:prstGeom prst="rect">
            <a:avLst/>
          </a:prstGeom>
        </p:spPr>
      </p:pic>
      <p:cxnSp>
        <p:nvCxnSpPr>
          <p:cNvPr id="11" name="Straight Connector 10">
            <a:extLst>
              <a:ext uri="{FF2B5EF4-FFF2-40B4-BE49-F238E27FC236}">
                <a16:creationId xmlns:a16="http://schemas.microsoft.com/office/drawing/2014/main" id="{0EA8AF85-F97D-894B-9A64-CB300E6DC1E4}"/>
              </a:ext>
            </a:extLst>
          </p:cNvPr>
          <p:cNvCxnSpPr>
            <a:cxnSpLocks/>
          </p:cNvCxnSpPr>
          <p:nvPr/>
        </p:nvCxnSpPr>
        <p:spPr>
          <a:xfrm flipV="1">
            <a:off x="4003288" y="2502604"/>
            <a:ext cx="0" cy="440024"/>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320A2C5-C206-C644-986F-46DE221A7825}"/>
              </a:ext>
            </a:extLst>
          </p:cNvPr>
          <p:cNvSpPr/>
          <p:nvPr/>
        </p:nvSpPr>
        <p:spPr>
          <a:xfrm>
            <a:off x="3795475" y="209598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10D561A-1371-BF48-8000-716D4DAA3101}"/>
              </a:ext>
            </a:extLst>
          </p:cNvPr>
          <p:cNvSpPr/>
          <p:nvPr/>
        </p:nvSpPr>
        <p:spPr>
          <a:xfrm>
            <a:off x="3936367" y="2860147"/>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2BEB7A-3A2A-5841-84A5-0830AF7316E2}"/>
              </a:ext>
            </a:extLst>
          </p:cNvPr>
          <p:cNvSpPr/>
          <p:nvPr/>
        </p:nvSpPr>
        <p:spPr>
          <a:xfrm>
            <a:off x="3846834" y="2032439"/>
            <a:ext cx="312906" cy="456535"/>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5" name="Rectangle 14">
            <a:extLst>
              <a:ext uri="{FF2B5EF4-FFF2-40B4-BE49-F238E27FC236}">
                <a16:creationId xmlns:a16="http://schemas.microsoft.com/office/drawing/2014/main" id="{411C11E0-EB0C-4543-B652-C7EB56BBAD9F}"/>
              </a:ext>
            </a:extLst>
          </p:cNvPr>
          <p:cNvSpPr/>
          <p:nvPr/>
        </p:nvSpPr>
        <p:spPr>
          <a:xfrm>
            <a:off x="2413710" y="2097453"/>
            <a:ext cx="13003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Allegany County</a:t>
            </a:r>
          </a:p>
        </p:txBody>
      </p:sp>
      <p:sp>
        <p:nvSpPr>
          <p:cNvPr id="16" name="Oval 15">
            <a:extLst>
              <a:ext uri="{FF2B5EF4-FFF2-40B4-BE49-F238E27FC236}">
                <a16:creationId xmlns:a16="http://schemas.microsoft.com/office/drawing/2014/main" id="{9ECD48F8-3D75-FE4E-B263-C8AFA95D37CD}"/>
              </a:ext>
            </a:extLst>
          </p:cNvPr>
          <p:cNvSpPr/>
          <p:nvPr/>
        </p:nvSpPr>
        <p:spPr>
          <a:xfrm>
            <a:off x="7260059" y="429327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AD30169E-1A57-9046-ACFA-1CFDCE1A0C37}"/>
              </a:ext>
            </a:extLst>
          </p:cNvPr>
          <p:cNvCxnSpPr>
            <a:cxnSpLocks/>
          </p:cNvCxnSpPr>
          <p:nvPr/>
        </p:nvCxnSpPr>
        <p:spPr>
          <a:xfrm>
            <a:off x="7326979" y="4318309"/>
            <a:ext cx="0" cy="2079069"/>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C36569-902B-8941-B2C9-2275C43CF7E2}"/>
              </a:ext>
            </a:extLst>
          </p:cNvPr>
          <p:cNvSpPr/>
          <p:nvPr/>
        </p:nvSpPr>
        <p:spPr>
          <a:xfrm>
            <a:off x="7099088" y="6333498"/>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14</a:t>
            </a:r>
          </a:p>
        </p:txBody>
      </p:sp>
      <p:sp>
        <p:nvSpPr>
          <p:cNvPr id="19" name="Rectangle 18">
            <a:extLst>
              <a:ext uri="{FF2B5EF4-FFF2-40B4-BE49-F238E27FC236}">
                <a16:creationId xmlns:a16="http://schemas.microsoft.com/office/drawing/2014/main" id="{662E097A-3A96-8740-A080-FC39ACBE6F77}"/>
              </a:ext>
            </a:extLst>
          </p:cNvPr>
          <p:cNvSpPr/>
          <p:nvPr/>
        </p:nvSpPr>
        <p:spPr>
          <a:xfrm>
            <a:off x="5481977" y="6423291"/>
            <a:ext cx="163333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Anne Arundel County</a:t>
            </a:r>
          </a:p>
        </p:txBody>
      </p:sp>
      <p:sp>
        <p:nvSpPr>
          <p:cNvPr id="20" name="Rectangle 19">
            <a:extLst>
              <a:ext uri="{FF2B5EF4-FFF2-40B4-BE49-F238E27FC236}">
                <a16:creationId xmlns:a16="http://schemas.microsoft.com/office/drawing/2014/main" id="{05B81C95-C41E-AD42-8B40-2BF4DD56F331}"/>
              </a:ext>
            </a:extLst>
          </p:cNvPr>
          <p:cNvSpPr/>
          <p:nvPr/>
        </p:nvSpPr>
        <p:spPr>
          <a:xfrm>
            <a:off x="6778931" y="3160201"/>
            <a:ext cx="11400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City</a:t>
            </a:r>
          </a:p>
        </p:txBody>
      </p:sp>
      <p:sp>
        <p:nvSpPr>
          <p:cNvPr id="21" name="Rectangle 20">
            <a:extLst>
              <a:ext uri="{FF2B5EF4-FFF2-40B4-BE49-F238E27FC236}">
                <a16:creationId xmlns:a16="http://schemas.microsoft.com/office/drawing/2014/main" id="{018C3711-0F13-1A45-B567-807478A3B74D}"/>
              </a:ext>
            </a:extLst>
          </p:cNvPr>
          <p:cNvSpPr/>
          <p:nvPr/>
        </p:nvSpPr>
        <p:spPr>
          <a:xfrm>
            <a:off x="7128386" y="3341395"/>
            <a:ext cx="412292" cy="416011"/>
          </a:xfrm>
          <a:prstGeom prst="rect">
            <a:avLst/>
          </a:prstGeom>
        </p:spPr>
        <p:txBody>
          <a:bodyPr wrap="none">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58</a:t>
            </a:r>
          </a:p>
        </p:txBody>
      </p:sp>
      <p:cxnSp>
        <p:nvCxnSpPr>
          <p:cNvPr id="22" name="Straight Connector 21">
            <a:extLst>
              <a:ext uri="{FF2B5EF4-FFF2-40B4-BE49-F238E27FC236}">
                <a16:creationId xmlns:a16="http://schemas.microsoft.com/office/drawing/2014/main" id="{7E570228-8653-3549-8A86-CE68E97337FF}"/>
              </a:ext>
            </a:extLst>
          </p:cNvPr>
          <p:cNvCxnSpPr>
            <a:cxnSpLocks/>
          </p:cNvCxnSpPr>
          <p:nvPr/>
        </p:nvCxnSpPr>
        <p:spPr>
          <a:xfrm flipV="1">
            <a:off x="7255202" y="2502604"/>
            <a:ext cx="0" cy="535433"/>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F395EFA-ED42-E84A-B850-B57819637D3F}"/>
              </a:ext>
            </a:extLst>
          </p:cNvPr>
          <p:cNvSpPr/>
          <p:nvPr/>
        </p:nvSpPr>
        <p:spPr>
          <a:xfrm>
            <a:off x="7188281" y="295555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E472BE-D615-9347-961E-99FED43F8DE1}"/>
              </a:ext>
            </a:extLst>
          </p:cNvPr>
          <p:cNvSpPr/>
          <p:nvPr/>
        </p:nvSpPr>
        <p:spPr>
          <a:xfrm>
            <a:off x="9950750" y="2291610"/>
            <a:ext cx="136127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County</a:t>
            </a:r>
          </a:p>
        </p:txBody>
      </p:sp>
      <p:sp>
        <p:nvSpPr>
          <p:cNvPr id="25" name="Rectangle 24">
            <a:extLst>
              <a:ext uri="{FF2B5EF4-FFF2-40B4-BE49-F238E27FC236}">
                <a16:creationId xmlns:a16="http://schemas.microsoft.com/office/drawing/2014/main" id="{4D798E26-4F0E-E544-8B98-53D11D138BA7}"/>
              </a:ext>
            </a:extLst>
          </p:cNvPr>
          <p:cNvSpPr/>
          <p:nvPr/>
        </p:nvSpPr>
        <p:spPr>
          <a:xfrm>
            <a:off x="9498642" y="2195859"/>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64</a:t>
            </a:r>
          </a:p>
        </p:txBody>
      </p:sp>
      <p:sp>
        <p:nvSpPr>
          <p:cNvPr id="26" name="Oval 25">
            <a:extLst>
              <a:ext uri="{FF2B5EF4-FFF2-40B4-BE49-F238E27FC236}">
                <a16:creationId xmlns:a16="http://schemas.microsoft.com/office/drawing/2014/main" id="{2D7C09AA-74FA-A54D-A9BF-E793B0011735}"/>
              </a:ext>
            </a:extLst>
          </p:cNvPr>
          <p:cNvSpPr/>
          <p:nvPr/>
        </p:nvSpPr>
        <p:spPr>
          <a:xfrm>
            <a:off x="7111406" y="6397378"/>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08AB6D3-EBB8-3446-93DB-621EBD9267F8}"/>
              </a:ext>
            </a:extLst>
          </p:cNvPr>
          <p:cNvSpPr/>
          <p:nvPr/>
        </p:nvSpPr>
        <p:spPr>
          <a:xfrm>
            <a:off x="9498110" y="227362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BC473AD1-B695-FF4F-AA0B-46892F4402BB}"/>
              </a:ext>
            </a:extLst>
          </p:cNvPr>
          <p:cNvCxnSpPr>
            <a:cxnSpLocks/>
          </p:cNvCxnSpPr>
          <p:nvPr/>
        </p:nvCxnSpPr>
        <p:spPr>
          <a:xfrm flipV="1">
            <a:off x="6690142" y="2502604"/>
            <a:ext cx="0" cy="558267"/>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DDCD0B8-EA05-D740-A039-A771CABC97F8}"/>
              </a:ext>
            </a:extLst>
          </p:cNvPr>
          <p:cNvSpPr/>
          <p:nvPr/>
        </p:nvSpPr>
        <p:spPr>
          <a:xfrm>
            <a:off x="6623221" y="297839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4502C5E-AA3F-C14B-8F5A-392995157BDB}"/>
              </a:ext>
            </a:extLst>
          </p:cNvPr>
          <p:cNvSpPr/>
          <p:nvPr/>
        </p:nvSpPr>
        <p:spPr>
          <a:xfrm>
            <a:off x="5314434" y="2097893"/>
            <a:ext cx="1164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Carroll County</a:t>
            </a:r>
          </a:p>
        </p:txBody>
      </p:sp>
      <p:sp>
        <p:nvSpPr>
          <p:cNvPr id="31" name="Rectangle 30">
            <a:extLst>
              <a:ext uri="{FF2B5EF4-FFF2-40B4-BE49-F238E27FC236}">
                <a16:creationId xmlns:a16="http://schemas.microsoft.com/office/drawing/2014/main" id="{7BD8EB96-3D2E-224F-91A3-1593FBBE0C08}"/>
              </a:ext>
            </a:extLst>
          </p:cNvPr>
          <p:cNvSpPr/>
          <p:nvPr/>
        </p:nvSpPr>
        <p:spPr>
          <a:xfrm>
            <a:off x="6541090" y="2033097"/>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32" name="Oval 31">
            <a:extLst>
              <a:ext uri="{FF2B5EF4-FFF2-40B4-BE49-F238E27FC236}">
                <a16:creationId xmlns:a16="http://schemas.microsoft.com/office/drawing/2014/main" id="{FAFE7F74-1756-0848-823A-F8FD60EE2784}"/>
              </a:ext>
            </a:extLst>
          </p:cNvPr>
          <p:cNvSpPr/>
          <p:nvPr/>
        </p:nvSpPr>
        <p:spPr>
          <a:xfrm>
            <a:off x="6483996" y="209657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D9A8A989-67FA-A346-8A92-1B1B7D36AA8E}"/>
              </a:ext>
            </a:extLst>
          </p:cNvPr>
          <p:cNvCxnSpPr>
            <a:cxnSpLocks/>
          </p:cNvCxnSpPr>
          <p:nvPr/>
        </p:nvCxnSpPr>
        <p:spPr>
          <a:xfrm flipV="1">
            <a:off x="7251727" y="2508866"/>
            <a:ext cx="2246382" cy="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DBFC24B0-182F-D743-88EE-FE7A3A0DC3DE}"/>
              </a:ext>
            </a:extLst>
          </p:cNvPr>
          <p:cNvSpPr/>
          <p:nvPr/>
        </p:nvSpPr>
        <p:spPr>
          <a:xfrm>
            <a:off x="8522960" y="289594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E3A5BA9-E2D4-9D4E-97F0-A1063C167767}"/>
              </a:ext>
            </a:extLst>
          </p:cNvPr>
          <p:cNvSpPr/>
          <p:nvPr/>
        </p:nvSpPr>
        <p:spPr>
          <a:xfrm>
            <a:off x="9957136" y="2765897"/>
            <a:ext cx="105349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Cecil County</a:t>
            </a:r>
          </a:p>
        </p:txBody>
      </p:sp>
      <p:sp>
        <p:nvSpPr>
          <p:cNvPr id="36" name="Rectangle 35">
            <a:extLst>
              <a:ext uri="{FF2B5EF4-FFF2-40B4-BE49-F238E27FC236}">
                <a16:creationId xmlns:a16="http://schemas.microsoft.com/office/drawing/2014/main" id="{16487AF2-92E3-B749-A5AE-69D05CFDBCEC}"/>
              </a:ext>
            </a:extLst>
          </p:cNvPr>
          <p:cNvSpPr/>
          <p:nvPr/>
        </p:nvSpPr>
        <p:spPr>
          <a:xfrm>
            <a:off x="9558193" y="268443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37" name="Oval 36">
            <a:extLst>
              <a:ext uri="{FF2B5EF4-FFF2-40B4-BE49-F238E27FC236}">
                <a16:creationId xmlns:a16="http://schemas.microsoft.com/office/drawing/2014/main" id="{5B843A14-15F5-9F4C-BB7E-A849F17B86CF}"/>
              </a:ext>
            </a:extLst>
          </p:cNvPr>
          <p:cNvSpPr/>
          <p:nvPr/>
        </p:nvSpPr>
        <p:spPr>
          <a:xfrm>
            <a:off x="9504496" y="274791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B600A31-6DC5-9147-974C-1D37F748BA28}"/>
              </a:ext>
            </a:extLst>
          </p:cNvPr>
          <p:cNvSpPr/>
          <p:nvPr/>
        </p:nvSpPr>
        <p:spPr>
          <a:xfrm>
            <a:off x="7851364" y="304941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81A9F6B-9C80-3C42-86FB-381A2A678ABE}"/>
              </a:ext>
            </a:extLst>
          </p:cNvPr>
          <p:cNvSpPr/>
          <p:nvPr/>
        </p:nvSpPr>
        <p:spPr>
          <a:xfrm>
            <a:off x="9963427" y="3235057"/>
            <a:ext cx="122501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Harford County</a:t>
            </a:r>
          </a:p>
        </p:txBody>
      </p:sp>
      <p:sp>
        <p:nvSpPr>
          <p:cNvPr id="40" name="Rectangle 39">
            <a:extLst>
              <a:ext uri="{FF2B5EF4-FFF2-40B4-BE49-F238E27FC236}">
                <a16:creationId xmlns:a16="http://schemas.microsoft.com/office/drawing/2014/main" id="{39063AFF-C3E8-D04A-8E37-C199BF8035F3}"/>
              </a:ext>
            </a:extLst>
          </p:cNvPr>
          <p:cNvSpPr/>
          <p:nvPr/>
        </p:nvSpPr>
        <p:spPr>
          <a:xfrm>
            <a:off x="9564484" y="315359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41" name="Oval 40">
            <a:extLst>
              <a:ext uri="{FF2B5EF4-FFF2-40B4-BE49-F238E27FC236}">
                <a16:creationId xmlns:a16="http://schemas.microsoft.com/office/drawing/2014/main" id="{F15082FE-F190-BF42-BE26-67BE7BAD989B}"/>
              </a:ext>
            </a:extLst>
          </p:cNvPr>
          <p:cNvSpPr/>
          <p:nvPr/>
        </p:nvSpPr>
        <p:spPr>
          <a:xfrm>
            <a:off x="9510787" y="321707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DA5D67F-AFFF-7340-ACBF-997D0BE47889}"/>
              </a:ext>
            </a:extLst>
          </p:cNvPr>
          <p:cNvSpPr/>
          <p:nvPr/>
        </p:nvSpPr>
        <p:spPr>
          <a:xfrm>
            <a:off x="4292658" y="5069020"/>
            <a:ext cx="124104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Howard County</a:t>
            </a:r>
          </a:p>
        </p:txBody>
      </p:sp>
      <p:sp>
        <p:nvSpPr>
          <p:cNvPr id="43" name="Rectangle 42">
            <a:extLst>
              <a:ext uri="{FF2B5EF4-FFF2-40B4-BE49-F238E27FC236}">
                <a16:creationId xmlns:a16="http://schemas.microsoft.com/office/drawing/2014/main" id="{86A78040-D13C-BA4D-860A-5A2BFF113377}"/>
              </a:ext>
            </a:extLst>
          </p:cNvPr>
          <p:cNvSpPr/>
          <p:nvPr/>
        </p:nvSpPr>
        <p:spPr>
          <a:xfrm>
            <a:off x="5598385" y="500554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5</a:t>
            </a:r>
          </a:p>
        </p:txBody>
      </p:sp>
      <p:sp>
        <p:nvSpPr>
          <p:cNvPr id="44" name="Oval 43">
            <a:extLst>
              <a:ext uri="{FF2B5EF4-FFF2-40B4-BE49-F238E27FC236}">
                <a16:creationId xmlns:a16="http://schemas.microsoft.com/office/drawing/2014/main" id="{6806FAA0-A18F-004F-8C54-A7704F7C43A2}"/>
              </a:ext>
            </a:extLst>
          </p:cNvPr>
          <p:cNvSpPr/>
          <p:nvPr/>
        </p:nvSpPr>
        <p:spPr>
          <a:xfrm>
            <a:off x="5544688" y="506902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8E5617A0-C515-6D46-8FD9-052CD0CB028A}"/>
              </a:ext>
            </a:extLst>
          </p:cNvPr>
          <p:cNvCxnSpPr>
            <a:cxnSpLocks/>
          </p:cNvCxnSpPr>
          <p:nvPr/>
        </p:nvCxnSpPr>
        <p:spPr>
          <a:xfrm>
            <a:off x="8589880" y="2962865"/>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52EA30-B70E-4B45-BD09-C97A9989ED5E}"/>
              </a:ext>
            </a:extLst>
          </p:cNvPr>
          <p:cNvCxnSpPr>
            <a:cxnSpLocks/>
          </p:cNvCxnSpPr>
          <p:nvPr/>
        </p:nvCxnSpPr>
        <p:spPr>
          <a:xfrm>
            <a:off x="8589879" y="3448255"/>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B9916D-AF05-C24A-83A3-E4A783E33E94}"/>
              </a:ext>
            </a:extLst>
          </p:cNvPr>
          <p:cNvCxnSpPr>
            <a:cxnSpLocks/>
          </p:cNvCxnSpPr>
          <p:nvPr/>
        </p:nvCxnSpPr>
        <p:spPr>
          <a:xfrm>
            <a:off x="7861821" y="3087299"/>
            <a:ext cx="751290" cy="36095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6DAC0B5-6721-3C4D-B516-7BB82C242C81}"/>
              </a:ext>
            </a:extLst>
          </p:cNvPr>
          <p:cNvCxnSpPr>
            <a:cxnSpLocks/>
          </p:cNvCxnSpPr>
          <p:nvPr/>
        </p:nvCxnSpPr>
        <p:spPr>
          <a:xfrm>
            <a:off x="5967076" y="5275032"/>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3B4889-2676-3C49-A78E-7C5DF2A4488D}"/>
              </a:ext>
            </a:extLst>
          </p:cNvPr>
          <p:cNvCxnSpPr>
            <a:cxnSpLocks/>
          </p:cNvCxnSpPr>
          <p:nvPr/>
        </p:nvCxnSpPr>
        <p:spPr>
          <a:xfrm flipV="1">
            <a:off x="6230606" y="3726039"/>
            <a:ext cx="582220" cy="15581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AFAA6FE-3DC2-F344-AEE9-8FB5C136889A}"/>
              </a:ext>
            </a:extLst>
          </p:cNvPr>
          <p:cNvSpPr/>
          <p:nvPr/>
        </p:nvSpPr>
        <p:spPr>
          <a:xfrm>
            <a:off x="3982476" y="4576700"/>
            <a:ext cx="156645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Montgomery County</a:t>
            </a:r>
          </a:p>
        </p:txBody>
      </p:sp>
      <p:sp>
        <p:nvSpPr>
          <p:cNvPr id="51" name="Rectangle 50">
            <a:extLst>
              <a:ext uri="{FF2B5EF4-FFF2-40B4-BE49-F238E27FC236}">
                <a16:creationId xmlns:a16="http://schemas.microsoft.com/office/drawing/2014/main" id="{7CEB8335-CE73-EB47-A4F4-76CC7B83268B}"/>
              </a:ext>
            </a:extLst>
          </p:cNvPr>
          <p:cNvSpPr/>
          <p:nvPr/>
        </p:nvSpPr>
        <p:spPr>
          <a:xfrm>
            <a:off x="5598385" y="451322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6</a:t>
            </a:r>
          </a:p>
        </p:txBody>
      </p:sp>
      <p:sp>
        <p:nvSpPr>
          <p:cNvPr id="52" name="Oval 51">
            <a:extLst>
              <a:ext uri="{FF2B5EF4-FFF2-40B4-BE49-F238E27FC236}">
                <a16:creationId xmlns:a16="http://schemas.microsoft.com/office/drawing/2014/main" id="{9DDA9616-C804-7F44-8AC7-EB3F6928AF85}"/>
              </a:ext>
            </a:extLst>
          </p:cNvPr>
          <p:cNvSpPr/>
          <p:nvPr/>
        </p:nvSpPr>
        <p:spPr>
          <a:xfrm>
            <a:off x="5544688" y="457670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F350EB2A-7678-C344-94DD-9CD1DC093687}"/>
              </a:ext>
            </a:extLst>
          </p:cNvPr>
          <p:cNvCxnSpPr>
            <a:cxnSpLocks/>
          </p:cNvCxnSpPr>
          <p:nvPr/>
        </p:nvCxnSpPr>
        <p:spPr>
          <a:xfrm>
            <a:off x="5964988" y="4769142"/>
            <a:ext cx="136068"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F3CE4EE-E4D1-084B-88F7-7187F120C825}"/>
              </a:ext>
            </a:extLst>
          </p:cNvPr>
          <p:cNvCxnSpPr>
            <a:cxnSpLocks/>
          </p:cNvCxnSpPr>
          <p:nvPr/>
        </p:nvCxnSpPr>
        <p:spPr>
          <a:xfrm flipV="1">
            <a:off x="6086530" y="3996106"/>
            <a:ext cx="192923" cy="7867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8754D1F-BADD-464C-BBDF-762CA1A92B2C}"/>
              </a:ext>
            </a:extLst>
          </p:cNvPr>
          <p:cNvSpPr/>
          <p:nvPr/>
        </p:nvSpPr>
        <p:spPr>
          <a:xfrm>
            <a:off x="6755332" y="364969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18961B0-F6A9-E746-B639-67228AF425E8}"/>
              </a:ext>
            </a:extLst>
          </p:cNvPr>
          <p:cNvSpPr/>
          <p:nvPr/>
        </p:nvSpPr>
        <p:spPr>
          <a:xfrm>
            <a:off x="6223714" y="3914343"/>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EF11A3BD-DD5D-704C-80B4-56EA77437F82}"/>
              </a:ext>
            </a:extLst>
          </p:cNvPr>
          <p:cNvSpPr/>
          <p:nvPr/>
        </p:nvSpPr>
        <p:spPr>
          <a:xfrm>
            <a:off x="3732942" y="5558987"/>
            <a:ext cx="181056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Prince George’s County</a:t>
            </a:r>
          </a:p>
        </p:txBody>
      </p:sp>
      <p:sp>
        <p:nvSpPr>
          <p:cNvPr id="58" name="Rectangle 57">
            <a:extLst>
              <a:ext uri="{FF2B5EF4-FFF2-40B4-BE49-F238E27FC236}">
                <a16:creationId xmlns:a16="http://schemas.microsoft.com/office/drawing/2014/main" id="{41D29AD4-8C60-8148-8437-31F32239EFF0}"/>
              </a:ext>
            </a:extLst>
          </p:cNvPr>
          <p:cNvSpPr/>
          <p:nvPr/>
        </p:nvSpPr>
        <p:spPr>
          <a:xfrm>
            <a:off x="5608217" y="5495511"/>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8</a:t>
            </a:r>
          </a:p>
        </p:txBody>
      </p:sp>
      <p:sp>
        <p:nvSpPr>
          <p:cNvPr id="59" name="Oval 58">
            <a:extLst>
              <a:ext uri="{FF2B5EF4-FFF2-40B4-BE49-F238E27FC236}">
                <a16:creationId xmlns:a16="http://schemas.microsoft.com/office/drawing/2014/main" id="{24E4F256-EE0B-9A45-BB49-1C3AE0D2EB79}"/>
              </a:ext>
            </a:extLst>
          </p:cNvPr>
          <p:cNvSpPr/>
          <p:nvPr/>
        </p:nvSpPr>
        <p:spPr>
          <a:xfrm>
            <a:off x="5554520" y="5558987"/>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9451F9D2-8A4B-6A4F-91AF-977439BD59C8}"/>
              </a:ext>
            </a:extLst>
          </p:cNvPr>
          <p:cNvCxnSpPr>
            <a:cxnSpLocks/>
          </p:cNvCxnSpPr>
          <p:nvPr/>
        </p:nvCxnSpPr>
        <p:spPr>
          <a:xfrm>
            <a:off x="5976908" y="5764999"/>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0B45EE7-50FC-8847-9446-2F9674E7D3C8}"/>
              </a:ext>
            </a:extLst>
          </p:cNvPr>
          <p:cNvCxnSpPr>
            <a:cxnSpLocks/>
            <a:endCxn id="62" idx="7"/>
          </p:cNvCxnSpPr>
          <p:nvPr/>
        </p:nvCxnSpPr>
        <p:spPr>
          <a:xfrm flipV="1">
            <a:off x="6240438" y="4659621"/>
            <a:ext cx="719072" cy="111452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2D0D022B-61F1-EF4E-B760-F7916F7B1B0E}"/>
              </a:ext>
            </a:extLst>
          </p:cNvPr>
          <p:cNvSpPr/>
          <p:nvPr/>
        </p:nvSpPr>
        <p:spPr>
          <a:xfrm>
            <a:off x="6845270" y="464002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091C06F5-D04A-8A4A-9D8C-D1F9C974C740}"/>
              </a:ext>
            </a:extLst>
          </p:cNvPr>
          <p:cNvSpPr/>
          <p:nvPr/>
        </p:nvSpPr>
        <p:spPr>
          <a:xfrm>
            <a:off x="4166265" y="6046011"/>
            <a:ext cx="1352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St Mary’s County</a:t>
            </a:r>
          </a:p>
        </p:txBody>
      </p:sp>
      <p:sp>
        <p:nvSpPr>
          <p:cNvPr id="64" name="Rectangle 63">
            <a:extLst>
              <a:ext uri="{FF2B5EF4-FFF2-40B4-BE49-F238E27FC236}">
                <a16:creationId xmlns:a16="http://schemas.microsoft.com/office/drawing/2014/main" id="{90339F6E-BEC7-D945-9789-2C9C995603C3}"/>
              </a:ext>
            </a:extLst>
          </p:cNvPr>
          <p:cNvSpPr/>
          <p:nvPr/>
        </p:nvSpPr>
        <p:spPr>
          <a:xfrm>
            <a:off x="5603327" y="5982535"/>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65" name="Oval 64">
            <a:extLst>
              <a:ext uri="{FF2B5EF4-FFF2-40B4-BE49-F238E27FC236}">
                <a16:creationId xmlns:a16="http://schemas.microsoft.com/office/drawing/2014/main" id="{458F8D9E-E36D-CC45-BAB5-2784FCC78B4F}"/>
              </a:ext>
            </a:extLst>
          </p:cNvPr>
          <p:cNvSpPr/>
          <p:nvPr/>
        </p:nvSpPr>
        <p:spPr>
          <a:xfrm>
            <a:off x="5549630" y="6046011"/>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7C753245-CE6B-7945-AD94-4BE76AD25F9D}"/>
              </a:ext>
            </a:extLst>
          </p:cNvPr>
          <p:cNvCxnSpPr>
            <a:cxnSpLocks/>
          </p:cNvCxnSpPr>
          <p:nvPr/>
        </p:nvCxnSpPr>
        <p:spPr>
          <a:xfrm>
            <a:off x="5972018" y="6252023"/>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F1893D0-19F3-CF43-B3B9-3368BC94249B}"/>
              </a:ext>
            </a:extLst>
          </p:cNvPr>
          <p:cNvCxnSpPr>
            <a:cxnSpLocks/>
          </p:cNvCxnSpPr>
          <p:nvPr/>
        </p:nvCxnSpPr>
        <p:spPr>
          <a:xfrm flipV="1">
            <a:off x="6235548" y="5726260"/>
            <a:ext cx="892838" cy="53491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1F6A1E76-C07C-6945-BC78-77B084A0592B}"/>
              </a:ext>
            </a:extLst>
          </p:cNvPr>
          <p:cNvSpPr/>
          <p:nvPr/>
        </p:nvSpPr>
        <p:spPr>
          <a:xfrm>
            <a:off x="7086593" y="564840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C63D5D5A-C093-6E42-BD27-71BC54D28DC4}"/>
              </a:ext>
            </a:extLst>
          </p:cNvPr>
          <p:cNvSpPr/>
          <p:nvPr/>
        </p:nvSpPr>
        <p:spPr>
          <a:xfrm>
            <a:off x="5294463" y="2821714"/>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65FF2125-8A94-CC43-8861-63A52B8365AD}"/>
              </a:ext>
            </a:extLst>
          </p:cNvPr>
          <p:cNvCxnSpPr>
            <a:cxnSpLocks/>
          </p:cNvCxnSpPr>
          <p:nvPr/>
        </p:nvCxnSpPr>
        <p:spPr>
          <a:xfrm flipV="1">
            <a:off x="5361383" y="2875360"/>
            <a:ext cx="0" cy="84125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B4CCE1B-2B50-E34F-9137-F5F379968B32}"/>
              </a:ext>
            </a:extLst>
          </p:cNvPr>
          <p:cNvSpPr/>
          <p:nvPr/>
        </p:nvSpPr>
        <p:spPr>
          <a:xfrm>
            <a:off x="5158585" y="3723359"/>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500C3E5A-5510-5A4D-8638-CDBC19772DAD}"/>
              </a:ext>
            </a:extLst>
          </p:cNvPr>
          <p:cNvSpPr/>
          <p:nvPr/>
        </p:nvSpPr>
        <p:spPr>
          <a:xfrm>
            <a:off x="5150951" y="3659815"/>
            <a:ext cx="424027"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11</a:t>
            </a:r>
          </a:p>
        </p:txBody>
      </p:sp>
      <p:sp>
        <p:nvSpPr>
          <p:cNvPr id="73" name="Rectangle 72">
            <a:extLst>
              <a:ext uri="{FF2B5EF4-FFF2-40B4-BE49-F238E27FC236}">
                <a16:creationId xmlns:a16="http://schemas.microsoft.com/office/drawing/2014/main" id="{E43CE629-F12C-6A42-BFCB-26BA7A1963FC}"/>
              </a:ext>
            </a:extLst>
          </p:cNvPr>
          <p:cNvSpPr/>
          <p:nvPr/>
        </p:nvSpPr>
        <p:spPr>
          <a:xfrm>
            <a:off x="3644924" y="3723359"/>
            <a:ext cx="1517467"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Washington County</a:t>
            </a:r>
          </a:p>
        </p:txBody>
      </p:sp>
      <p:sp>
        <p:nvSpPr>
          <p:cNvPr id="74" name="Oval 73">
            <a:extLst>
              <a:ext uri="{FF2B5EF4-FFF2-40B4-BE49-F238E27FC236}">
                <a16:creationId xmlns:a16="http://schemas.microsoft.com/office/drawing/2014/main" id="{F4B6FCD2-159E-C94F-A0A4-0BC32EE71DA2}"/>
              </a:ext>
            </a:extLst>
          </p:cNvPr>
          <p:cNvSpPr/>
          <p:nvPr/>
        </p:nvSpPr>
        <p:spPr>
          <a:xfrm>
            <a:off x="10207956" y="5516384"/>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7C7ABB8-4E52-BE41-81BF-4415159BA574}"/>
              </a:ext>
            </a:extLst>
          </p:cNvPr>
          <p:cNvSpPr/>
          <p:nvPr/>
        </p:nvSpPr>
        <p:spPr>
          <a:xfrm>
            <a:off x="10259315" y="545284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76" name="Rectangle 75">
            <a:extLst>
              <a:ext uri="{FF2B5EF4-FFF2-40B4-BE49-F238E27FC236}">
                <a16:creationId xmlns:a16="http://schemas.microsoft.com/office/drawing/2014/main" id="{B3C1DB68-E291-1045-8E1B-89DC2CC4C208}"/>
              </a:ext>
            </a:extLst>
          </p:cNvPr>
          <p:cNvSpPr/>
          <p:nvPr/>
        </p:nvSpPr>
        <p:spPr>
          <a:xfrm>
            <a:off x="10629675" y="5556230"/>
            <a:ext cx="137890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Wicomico County</a:t>
            </a:r>
          </a:p>
        </p:txBody>
      </p:sp>
      <p:sp>
        <p:nvSpPr>
          <p:cNvPr id="77" name="Oval 76">
            <a:extLst>
              <a:ext uri="{FF2B5EF4-FFF2-40B4-BE49-F238E27FC236}">
                <a16:creationId xmlns:a16="http://schemas.microsoft.com/office/drawing/2014/main" id="{7568DAB9-2FF4-E948-BE1C-74F42CF6FAF3}"/>
              </a:ext>
            </a:extLst>
          </p:cNvPr>
          <p:cNvSpPr/>
          <p:nvPr/>
        </p:nvSpPr>
        <p:spPr>
          <a:xfrm>
            <a:off x="10197532" y="597825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D5F13C7E-947C-254E-B76A-0716F9E1649A}"/>
              </a:ext>
            </a:extLst>
          </p:cNvPr>
          <p:cNvSpPr/>
          <p:nvPr/>
        </p:nvSpPr>
        <p:spPr>
          <a:xfrm>
            <a:off x="10248891" y="5914706"/>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79" name="Rectangle 78">
            <a:extLst>
              <a:ext uri="{FF2B5EF4-FFF2-40B4-BE49-F238E27FC236}">
                <a16:creationId xmlns:a16="http://schemas.microsoft.com/office/drawing/2014/main" id="{0902FF2E-469C-FF47-8247-94D665A5787E}"/>
              </a:ext>
            </a:extLst>
          </p:cNvPr>
          <p:cNvSpPr/>
          <p:nvPr/>
        </p:nvSpPr>
        <p:spPr>
          <a:xfrm>
            <a:off x="10619251" y="6018096"/>
            <a:ext cx="141141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Worcester County</a:t>
            </a:r>
          </a:p>
        </p:txBody>
      </p:sp>
      <p:cxnSp>
        <p:nvCxnSpPr>
          <p:cNvPr id="80" name="Straight Connector 79">
            <a:extLst>
              <a:ext uri="{FF2B5EF4-FFF2-40B4-BE49-F238E27FC236}">
                <a16:creationId xmlns:a16="http://schemas.microsoft.com/office/drawing/2014/main" id="{F0C79F2A-B16E-3344-9F21-99084DE5E4CE}"/>
              </a:ext>
            </a:extLst>
          </p:cNvPr>
          <p:cNvCxnSpPr>
            <a:cxnSpLocks/>
          </p:cNvCxnSpPr>
          <p:nvPr/>
        </p:nvCxnSpPr>
        <p:spPr>
          <a:xfrm>
            <a:off x="9558193" y="6174473"/>
            <a:ext cx="63933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10F70FFF-2444-3740-A055-01238A0AA3E4}"/>
              </a:ext>
            </a:extLst>
          </p:cNvPr>
          <p:cNvSpPr/>
          <p:nvPr/>
        </p:nvSpPr>
        <p:spPr>
          <a:xfrm>
            <a:off x="9481845" y="6098989"/>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a:extLst>
              <a:ext uri="{FF2B5EF4-FFF2-40B4-BE49-F238E27FC236}">
                <a16:creationId xmlns:a16="http://schemas.microsoft.com/office/drawing/2014/main" id="{E80BE4E0-11D0-9943-8798-74220F78E749}"/>
              </a:ext>
            </a:extLst>
          </p:cNvPr>
          <p:cNvCxnSpPr>
            <a:cxnSpLocks/>
          </p:cNvCxnSpPr>
          <p:nvPr/>
        </p:nvCxnSpPr>
        <p:spPr>
          <a:xfrm>
            <a:off x="9384586" y="5730866"/>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24F9D9E-B1E7-6A44-9441-865C8AF2ECCE}"/>
              </a:ext>
            </a:extLst>
          </p:cNvPr>
          <p:cNvSpPr/>
          <p:nvPr/>
        </p:nvSpPr>
        <p:spPr>
          <a:xfrm>
            <a:off x="9308238" y="5671946"/>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FB68BFEA-DC6F-584B-9AE4-3D916FC27C8A}"/>
              </a:ext>
            </a:extLst>
          </p:cNvPr>
          <p:cNvCxnSpPr>
            <a:cxnSpLocks/>
          </p:cNvCxnSpPr>
          <p:nvPr/>
        </p:nvCxnSpPr>
        <p:spPr>
          <a:xfrm>
            <a:off x="9392092" y="5259529"/>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0A46E92-091E-6B4D-BA35-0290BBB0BD91}"/>
              </a:ext>
            </a:extLst>
          </p:cNvPr>
          <p:cNvCxnSpPr>
            <a:cxnSpLocks/>
          </p:cNvCxnSpPr>
          <p:nvPr/>
        </p:nvCxnSpPr>
        <p:spPr>
          <a:xfrm flipV="1">
            <a:off x="7598282" y="4784691"/>
            <a:ext cx="1830607" cy="68775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F2089F4A-15CA-4745-AF90-6FC98139E6D3}"/>
              </a:ext>
            </a:extLst>
          </p:cNvPr>
          <p:cNvSpPr/>
          <p:nvPr/>
        </p:nvSpPr>
        <p:spPr>
          <a:xfrm>
            <a:off x="10217962" y="5045772"/>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E87F71DB-4B49-8B42-A515-593360A3EEAC}"/>
              </a:ext>
            </a:extLst>
          </p:cNvPr>
          <p:cNvSpPr/>
          <p:nvPr/>
        </p:nvSpPr>
        <p:spPr>
          <a:xfrm>
            <a:off x="10269321" y="4982228"/>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96" name="Rectangle 95">
            <a:extLst>
              <a:ext uri="{FF2B5EF4-FFF2-40B4-BE49-F238E27FC236}">
                <a16:creationId xmlns:a16="http://schemas.microsoft.com/office/drawing/2014/main" id="{4FC7FD1C-D735-BA41-9807-7D735631DBA1}"/>
              </a:ext>
            </a:extLst>
          </p:cNvPr>
          <p:cNvSpPr/>
          <p:nvPr/>
        </p:nvSpPr>
        <p:spPr>
          <a:xfrm>
            <a:off x="10639681" y="5085618"/>
            <a:ext cx="146386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Dorchester County</a:t>
            </a:r>
          </a:p>
        </p:txBody>
      </p:sp>
      <p:sp>
        <p:nvSpPr>
          <p:cNvPr id="98" name="Oval 97">
            <a:extLst>
              <a:ext uri="{FF2B5EF4-FFF2-40B4-BE49-F238E27FC236}">
                <a16:creationId xmlns:a16="http://schemas.microsoft.com/office/drawing/2014/main" id="{542BBA06-E9E3-9B49-BAA3-B3E1DC8A1FBB}"/>
              </a:ext>
            </a:extLst>
          </p:cNvPr>
          <p:cNvSpPr/>
          <p:nvPr/>
        </p:nvSpPr>
        <p:spPr>
          <a:xfrm>
            <a:off x="10217962" y="4563291"/>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A79702BB-7787-BA43-9272-F6C5A5D4BBB5}"/>
              </a:ext>
            </a:extLst>
          </p:cNvPr>
          <p:cNvSpPr/>
          <p:nvPr/>
        </p:nvSpPr>
        <p:spPr>
          <a:xfrm>
            <a:off x="10269321" y="4499747"/>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100" name="Rectangle 99">
            <a:extLst>
              <a:ext uri="{FF2B5EF4-FFF2-40B4-BE49-F238E27FC236}">
                <a16:creationId xmlns:a16="http://schemas.microsoft.com/office/drawing/2014/main" id="{C67C32ED-D6B5-4D4D-B842-DB0E336C629F}"/>
              </a:ext>
            </a:extLst>
          </p:cNvPr>
          <p:cNvSpPr/>
          <p:nvPr/>
        </p:nvSpPr>
        <p:spPr>
          <a:xfrm>
            <a:off x="10639681" y="4603137"/>
            <a:ext cx="1199367"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Calvert County</a:t>
            </a:r>
          </a:p>
        </p:txBody>
      </p:sp>
      <p:cxnSp>
        <p:nvCxnSpPr>
          <p:cNvPr id="104" name="Straight Connector 103">
            <a:extLst>
              <a:ext uri="{FF2B5EF4-FFF2-40B4-BE49-F238E27FC236}">
                <a16:creationId xmlns:a16="http://schemas.microsoft.com/office/drawing/2014/main" id="{7D646272-4A3D-7741-BF1F-26B823FD85DB}"/>
              </a:ext>
            </a:extLst>
          </p:cNvPr>
          <p:cNvCxnSpPr>
            <a:cxnSpLocks/>
          </p:cNvCxnSpPr>
          <p:nvPr/>
        </p:nvCxnSpPr>
        <p:spPr>
          <a:xfrm>
            <a:off x="9401060" y="4791954"/>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1C9F757-E3FA-4347-878A-D1AD1DBD4387}"/>
              </a:ext>
            </a:extLst>
          </p:cNvPr>
          <p:cNvCxnSpPr>
            <a:cxnSpLocks/>
          </p:cNvCxnSpPr>
          <p:nvPr/>
        </p:nvCxnSpPr>
        <p:spPr>
          <a:xfrm flipV="1">
            <a:off x="8442907" y="5256060"/>
            <a:ext cx="969372" cy="37803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08C09483-1D73-384E-8E21-6A2807D6A02B}"/>
              </a:ext>
            </a:extLst>
          </p:cNvPr>
          <p:cNvSpPr/>
          <p:nvPr/>
        </p:nvSpPr>
        <p:spPr>
          <a:xfrm>
            <a:off x="8366559" y="557123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77212B46-4596-544B-A8FB-A09447680779}"/>
              </a:ext>
            </a:extLst>
          </p:cNvPr>
          <p:cNvSpPr/>
          <p:nvPr/>
        </p:nvSpPr>
        <p:spPr>
          <a:xfrm>
            <a:off x="2629220" y="4170846"/>
            <a:ext cx="13532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Frederick County</a:t>
            </a:r>
          </a:p>
        </p:txBody>
      </p:sp>
      <p:sp>
        <p:nvSpPr>
          <p:cNvPr id="112" name="Rectangle 111">
            <a:extLst>
              <a:ext uri="{FF2B5EF4-FFF2-40B4-BE49-F238E27FC236}">
                <a16:creationId xmlns:a16="http://schemas.microsoft.com/office/drawing/2014/main" id="{9EF6C908-59EA-F749-B84D-FC4F8E5C253C}"/>
              </a:ext>
            </a:extLst>
          </p:cNvPr>
          <p:cNvSpPr/>
          <p:nvPr/>
        </p:nvSpPr>
        <p:spPr>
          <a:xfrm>
            <a:off x="4072525" y="410737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9</a:t>
            </a:r>
          </a:p>
        </p:txBody>
      </p:sp>
      <p:sp>
        <p:nvSpPr>
          <p:cNvPr id="113" name="Oval 112">
            <a:extLst>
              <a:ext uri="{FF2B5EF4-FFF2-40B4-BE49-F238E27FC236}">
                <a16:creationId xmlns:a16="http://schemas.microsoft.com/office/drawing/2014/main" id="{73F2EB31-1526-A64B-9CA2-BC39C766C111}"/>
              </a:ext>
            </a:extLst>
          </p:cNvPr>
          <p:cNvSpPr/>
          <p:nvPr/>
        </p:nvSpPr>
        <p:spPr>
          <a:xfrm>
            <a:off x="4018828" y="4170846"/>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Connector 113">
            <a:extLst>
              <a:ext uri="{FF2B5EF4-FFF2-40B4-BE49-F238E27FC236}">
                <a16:creationId xmlns:a16="http://schemas.microsoft.com/office/drawing/2014/main" id="{943B363E-DAA1-A744-A965-8E3BCAD17223}"/>
              </a:ext>
            </a:extLst>
          </p:cNvPr>
          <p:cNvCxnSpPr>
            <a:cxnSpLocks/>
          </p:cNvCxnSpPr>
          <p:nvPr/>
        </p:nvCxnSpPr>
        <p:spPr>
          <a:xfrm>
            <a:off x="4431120" y="4389476"/>
            <a:ext cx="1319714"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CC4BE28-FC82-C543-985B-13DB74E58487}"/>
              </a:ext>
            </a:extLst>
          </p:cNvPr>
          <p:cNvCxnSpPr>
            <a:cxnSpLocks/>
          </p:cNvCxnSpPr>
          <p:nvPr/>
        </p:nvCxnSpPr>
        <p:spPr>
          <a:xfrm flipV="1">
            <a:off x="5744878" y="3392452"/>
            <a:ext cx="190667" cy="1003489"/>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7DD7D822-528A-774B-ABD2-383A730F8847}"/>
              </a:ext>
            </a:extLst>
          </p:cNvPr>
          <p:cNvSpPr/>
          <p:nvPr/>
        </p:nvSpPr>
        <p:spPr>
          <a:xfrm>
            <a:off x="5871269" y="329460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1F68C903-C002-8149-A4FD-53DDB8272F96}"/>
              </a:ext>
            </a:extLst>
          </p:cNvPr>
          <p:cNvSpPr/>
          <p:nvPr/>
        </p:nvSpPr>
        <p:spPr>
          <a:xfrm>
            <a:off x="9965833" y="3716463"/>
            <a:ext cx="16738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Queen Anne’s County</a:t>
            </a:r>
          </a:p>
        </p:txBody>
      </p:sp>
      <p:sp>
        <p:nvSpPr>
          <p:cNvPr id="123" name="Rectangle 122">
            <a:extLst>
              <a:ext uri="{FF2B5EF4-FFF2-40B4-BE49-F238E27FC236}">
                <a16:creationId xmlns:a16="http://schemas.microsoft.com/office/drawing/2014/main" id="{E3C82E4E-157C-3047-BF05-849EEB91B03E}"/>
              </a:ext>
            </a:extLst>
          </p:cNvPr>
          <p:cNvSpPr/>
          <p:nvPr/>
        </p:nvSpPr>
        <p:spPr>
          <a:xfrm>
            <a:off x="9566890" y="363500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24" name="Oval 123">
            <a:extLst>
              <a:ext uri="{FF2B5EF4-FFF2-40B4-BE49-F238E27FC236}">
                <a16:creationId xmlns:a16="http://schemas.microsoft.com/office/drawing/2014/main" id="{5573E5D5-C603-FE43-8618-20AC47B5CDDA}"/>
              </a:ext>
            </a:extLst>
          </p:cNvPr>
          <p:cNvSpPr/>
          <p:nvPr/>
        </p:nvSpPr>
        <p:spPr>
          <a:xfrm>
            <a:off x="9513193" y="3698476"/>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BF03F32D-CD53-CE40-A88E-3C53C3DCBA3E}"/>
              </a:ext>
            </a:extLst>
          </p:cNvPr>
          <p:cNvSpPr/>
          <p:nvPr/>
        </p:nvSpPr>
        <p:spPr>
          <a:xfrm>
            <a:off x="8511621" y="3842833"/>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7" name="Straight Connector 126">
            <a:extLst>
              <a:ext uri="{FF2B5EF4-FFF2-40B4-BE49-F238E27FC236}">
                <a16:creationId xmlns:a16="http://schemas.microsoft.com/office/drawing/2014/main" id="{96E7F4B7-615C-994A-A18C-A308E7744495}"/>
              </a:ext>
            </a:extLst>
          </p:cNvPr>
          <p:cNvCxnSpPr>
            <a:cxnSpLocks/>
          </p:cNvCxnSpPr>
          <p:nvPr/>
        </p:nvCxnSpPr>
        <p:spPr>
          <a:xfrm>
            <a:off x="8613111" y="3900143"/>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D7FB472A-5E87-F546-9CE5-032F07A4B47E}"/>
              </a:ext>
            </a:extLst>
          </p:cNvPr>
          <p:cNvSpPr/>
          <p:nvPr/>
        </p:nvSpPr>
        <p:spPr>
          <a:xfrm>
            <a:off x="7506944" y="540552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737EF1E2-2D41-4D47-8A99-4A908B4745E6}"/>
              </a:ext>
            </a:extLst>
          </p:cNvPr>
          <p:cNvSpPr/>
          <p:nvPr/>
        </p:nvSpPr>
        <p:spPr>
          <a:xfrm>
            <a:off x="9965833" y="4190385"/>
            <a:ext cx="112300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Talbot County</a:t>
            </a:r>
          </a:p>
        </p:txBody>
      </p:sp>
      <p:sp>
        <p:nvSpPr>
          <p:cNvPr id="132" name="Rectangle 131">
            <a:extLst>
              <a:ext uri="{FF2B5EF4-FFF2-40B4-BE49-F238E27FC236}">
                <a16:creationId xmlns:a16="http://schemas.microsoft.com/office/drawing/2014/main" id="{BFE600B0-77D5-254C-99A9-570B8142CA36}"/>
              </a:ext>
            </a:extLst>
          </p:cNvPr>
          <p:cNvSpPr/>
          <p:nvPr/>
        </p:nvSpPr>
        <p:spPr>
          <a:xfrm>
            <a:off x="9566890" y="4108922"/>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33" name="Oval 132">
            <a:extLst>
              <a:ext uri="{FF2B5EF4-FFF2-40B4-BE49-F238E27FC236}">
                <a16:creationId xmlns:a16="http://schemas.microsoft.com/office/drawing/2014/main" id="{B6F0E93B-3A91-0C43-82D9-8AEA84BC602B}"/>
              </a:ext>
            </a:extLst>
          </p:cNvPr>
          <p:cNvSpPr/>
          <p:nvPr/>
        </p:nvSpPr>
        <p:spPr>
          <a:xfrm>
            <a:off x="9513193" y="4172398"/>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Connector 133">
            <a:extLst>
              <a:ext uri="{FF2B5EF4-FFF2-40B4-BE49-F238E27FC236}">
                <a16:creationId xmlns:a16="http://schemas.microsoft.com/office/drawing/2014/main" id="{4870022D-8CC4-3743-BCCA-46865C02D7C6}"/>
              </a:ext>
            </a:extLst>
          </p:cNvPr>
          <p:cNvCxnSpPr>
            <a:cxnSpLocks/>
          </p:cNvCxnSpPr>
          <p:nvPr/>
        </p:nvCxnSpPr>
        <p:spPr>
          <a:xfrm>
            <a:off x="8589879" y="4389476"/>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209AFD95-AF8B-4744-921A-10BF175AC931}"/>
              </a:ext>
            </a:extLst>
          </p:cNvPr>
          <p:cNvSpPr/>
          <p:nvPr/>
        </p:nvSpPr>
        <p:spPr>
          <a:xfrm>
            <a:off x="8245520" y="461898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5A37A8B2-4213-5B44-A7C0-5102462B1243}"/>
              </a:ext>
            </a:extLst>
          </p:cNvPr>
          <p:cNvCxnSpPr>
            <a:cxnSpLocks/>
          </p:cNvCxnSpPr>
          <p:nvPr/>
        </p:nvCxnSpPr>
        <p:spPr>
          <a:xfrm flipV="1">
            <a:off x="8319374" y="4376992"/>
            <a:ext cx="282514" cy="29242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5772B5F5-806E-134C-9112-D9D5801CDF5C}"/>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45" name="Rectangle 144">
            <a:extLst>
              <a:ext uri="{FF2B5EF4-FFF2-40B4-BE49-F238E27FC236}">
                <a16:creationId xmlns:a16="http://schemas.microsoft.com/office/drawing/2014/main" id="{F98A7C90-0A58-534B-97E2-29E8634CC19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92863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31372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Focus Groups</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1974917"/>
            <a:ext cx="10709450" cy="440120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latin typeface="+mj-lt"/>
              </a:rPr>
              <a:t>We hosted our first focus group virtual webinar for the Hard of Hearing group on Friday, December 18, 2020.</a:t>
            </a:r>
          </a:p>
          <a:p>
            <a:pPr marL="342900" indent="-342900">
              <a:spcBef>
                <a:spcPts val="1200"/>
              </a:spcBef>
              <a:buFont typeface="Arial" panose="020B0604020202020204" pitchFamily="34" charset="0"/>
              <a:buChar char="•"/>
            </a:pPr>
            <a:r>
              <a:rPr lang="en-US" sz="2000" dirty="0">
                <a:latin typeface="+mj-lt"/>
              </a:rPr>
              <a:t>Jane Hager and I hosted and ran the webinar with 4 pieces of equipment.</a:t>
            </a:r>
          </a:p>
          <a:p>
            <a:pPr marL="342900" indent="-342900">
              <a:spcBef>
                <a:spcPts val="1200"/>
              </a:spcBef>
              <a:buFont typeface="Arial" panose="020B0604020202020204" pitchFamily="34" charset="0"/>
              <a:buChar char="•"/>
            </a:pPr>
            <a:r>
              <a:rPr lang="en-US" sz="2000" dirty="0">
                <a:latin typeface="+mj-lt"/>
              </a:rPr>
              <a:t>The 4 pieces of equipment were:</a:t>
            </a:r>
          </a:p>
          <a:p>
            <a:pPr marL="800100" lvl="1" indent="-342900">
              <a:buFont typeface="Arial" panose="020B0604020202020204" pitchFamily="34" charset="0"/>
              <a:buChar char="•"/>
            </a:pPr>
            <a:r>
              <a:rPr lang="en-US" sz="2000" dirty="0">
                <a:latin typeface="+mj-lt"/>
              </a:rPr>
              <a:t>Pixel 4</a:t>
            </a:r>
          </a:p>
          <a:p>
            <a:pPr marL="800100" lvl="1" indent="-342900">
              <a:buFont typeface="Arial" panose="020B0604020202020204" pitchFamily="34" charset="0"/>
              <a:buChar char="•"/>
            </a:pPr>
            <a:r>
              <a:rPr lang="en-US" sz="2000" dirty="0">
                <a:latin typeface="+mj-lt"/>
              </a:rPr>
              <a:t>XLC8-GLT</a:t>
            </a:r>
          </a:p>
          <a:p>
            <a:pPr marL="800100" lvl="1" indent="-342900">
              <a:buFont typeface="Arial" panose="020B0604020202020204" pitchFamily="34" charset="0"/>
              <a:buChar char="•"/>
            </a:pPr>
            <a:r>
              <a:rPr lang="en-US" sz="2000" dirty="0">
                <a:latin typeface="+mj-lt"/>
              </a:rPr>
              <a:t>Quattro Pro 4.0</a:t>
            </a:r>
          </a:p>
          <a:p>
            <a:pPr marL="800100" lvl="1" indent="-342900">
              <a:buFont typeface="Arial" panose="020B0604020202020204" pitchFamily="34" charset="0"/>
              <a:buChar char="•"/>
            </a:pPr>
            <a:r>
              <a:rPr lang="en-US" sz="2000" dirty="0">
                <a:latin typeface="+mj-lt"/>
              </a:rPr>
              <a:t>mobile alert</a:t>
            </a:r>
          </a:p>
          <a:p>
            <a:pPr marL="342900" indent="-342900">
              <a:spcBef>
                <a:spcPts val="1200"/>
              </a:spcBef>
              <a:buFont typeface="Arial" panose="020B0604020202020204" pitchFamily="34" charset="0"/>
              <a:buChar char="•"/>
            </a:pPr>
            <a:r>
              <a:rPr lang="en-US" sz="2000" dirty="0">
                <a:latin typeface="+mj-lt"/>
              </a:rPr>
              <a:t>7 out of 10 participants showed up.</a:t>
            </a:r>
          </a:p>
          <a:p>
            <a:pPr marL="342900" indent="-342900">
              <a:spcBef>
                <a:spcPts val="1200"/>
              </a:spcBef>
              <a:buFont typeface="Arial" panose="020B0604020202020204" pitchFamily="34" charset="0"/>
              <a:buChar char="•"/>
            </a:pPr>
            <a:r>
              <a:rPr lang="en-US" sz="2000" dirty="0">
                <a:latin typeface="+mj-lt"/>
              </a:rPr>
              <a:t>Devaney &amp; Associates, Travis Dougherty, and Latricia Lee helped us run the survey and PowerPoint presentation. The focus group was successful and I'm looking forward to hosting the second group. The upcoming focus group will concentrate on a low vision/blind/cognitive impairment audience.</a:t>
            </a:r>
          </a:p>
        </p:txBody>
      </p:sp>
      <p:sp>
        <p:nvSpPr>
          <p:cNvPr id="14" name="Rectangle 13">
            <a:extLst>
              <a:ext uri="{FF2B5EF4-FFF2-40B4-BE49-F238E27FC236}">
                <a16:creationId xmlns:a16="http://schemas.microsoft.com/office/drawing/2014/main" id="{531A7C43-7E3C-7A43-B915-433557E44D98}"/>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5" name="Rectangle 14">
            <a:extLst>
              <a:ext uri="{FF2B5EF4-FFF2-40B4-BE49-F238E27FC236}">
                <a16:creationId xmlns:a16="http://schemas.microsoft.com/office/drawing/2014/main" id="{B71B2A31-5A15-7843-9682-B038BEAE752B}"/>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45277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Bahar</a:t>
            </a: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44988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15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057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MAT Application Form</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2147720"/>
            <a:ext cx="9859170" cy="2251065"/>
          </a:xfrm>
          <a:prstGeom prst="rect">
            <a:avLst/>
          </a:prstGeom>
        </p:spPr>
        <p:txBody>
          <a:bodyPr wrap="square">
            <a:spAutoFit/>
          </a:bodyPr>
          <a:lstStyle/>
          <a:p>
            <a:pPr>
              <a:lnSpc>
                <a:spcPct val="150000"/>
              </a:lnSpc>
            </a:pPr>
            <a:r>
              <a:rPr lang="en-US" sz="2400" dirty="0">
                <a:latin typeface="+mj-lt"/>
              </a:rPr>
              <a:t>Devaney &amp; Associates, Donna Broadway-</a:t>
            </a:r>
            <a:r>
              <a:rPr lang="en-US" sz="2400" dirty="0" err="1">
                <a:latin typeface="+mj-lt"/>
              </a:rPr>
              <a:t>Callaman</a:t>
            </a:r>
            <a:r>
              <a:rPr lang="en-US" sz="2400" dirty="0">
                <a:latin typeface="+mj-lt"/>
              </a:rPr>
              <a:t>, and I have been working to revise the MAT application. Donna submitted the MAT application form to AG Hisham Amin for his review and approval. Hopefully, it will be done and ready to print as soon as possible.</a:t>
            </a:r>
          </a:p>
        </p:txBody>
      </p:sp>
      <p:sp>
        <p:nvSpPr>
          <p:cNvPr id="14" name="Rectangle 13">
            <a:extLst>
              <a:ext uri="{FF2B5EF4-FFF2-40B4-BE49-F238E27FC236}">
                <a16:creationId xmlns:a16="http://schemas.microsoft.com/office/drawing/2014/main" id="{99E8699E-21D4-C947-9D1F-E2C430B29F35}"/>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5" name="Rectangle 14">
            <a:extLst>
              <a:ext uri="{FF2B5EF4-FFF2-40B4-BE49-F238E27FC236}">
                <a16:creationId xmlns:a16="http://schemas.microsoft.com/office/drawing/2014/main" id="{49A13F0B-97BA-454B-A89A-8B79D9DAD48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422853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16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donnat.broadway-callaman@maryland.gov | 410-582-6158</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339868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1104900" y="2113160"/>
            <a:ext cx="9563100" cy="4146456"/>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400" kern="0" dirty="0">
                <a:latin typeface="+mj-lt"/>
              </a:rPr>
              <a:t>Rebecca Miller has been successfully trained has hit the ground running with her work on the upcoming RTT webinars and with attending PSAP meetings</a:t>
            </a:r>
            <a:endParaRPr lang="en-US" sz="2400" b="1" kern="0" dirty="0">
              <a:latin typeface="+mj-lt"/>
            </a:endParaRP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400" kern="0" dirty="0">
                <a:latin typeface="+mj-lt"/>
              </a:rPr>
              <a:t>We have hired four interns to work with all the MAT managers with each of our programs</a:t>
            </a:r>
            <a:endParaRPr lang="en-US" sz="2400" b="1" kern="0" dirty="0">
              <a:latin typeface="+mj-lt"/>
            </a:endParaRP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400" kern="0" dirty="0">
                <a:latin typeface="+mj-lt"/>
              </a:rPr>
              <a:t>We have finished the majority of our rebranding efforts and we are now focused on updating our website which is currently under DoIT but will be transitioned to DoD soon. We have made edits to our DoIT website but will do a full revamp of our website once it is transferred to DoD. </a:t>
            </a:r>
            <a:endParaRPr lang="en-US" sz="2400" b="1" kern="0" dirty="0">
              <a:latin typeface="+mj-lt"/>
            </a:endParaRP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5" name="Rectangle 14">
            <a:extLst>
              <a:ext uri="{FF2B5EF4-FFF2-40B4-BE49-F238E27FC236}">
                <a16:creationId xmlns:a16="http://schemas.microsoft.com/office/drawing/2014/main" id="{9F70C079-D665-3741-AD4A-BE9AA64F6EDC}"/>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63819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448"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769412"/>
            <a:ext cx="10350911" cy="658835"/>
          </a:xfrm>
          <a:prstGeom prst="rect">
            <a:avLst/>
          </a:prstGeom>
        </p:spPr>
        <p:txBody>
          <a:bodyPr wrap="none">
            <a:spAutoFit/>
          </a:bodyPr>
          <a:lstStyle/>
          <a:p>
            <a:pPr>
              <a:lnSpc>
                <a:spcPct val="150000"/>
              </a:lnSpc>
            </a:pPr>
            <a:r>
              <a:rPr lang="en-US" sz="2800" b="1" dirty="0">
                <a:solidFill>
                  <a:schemeClr val="bg1"/>
                </a:solidFill>
                <a:latin typeface="Arial" panose="020B0604020202020204" pitchFamily="34" charset="0"/>
                <a:cs typeface="Arial" panose="020B0604020202020204" pitchFamily="34" charset="0"/>
              </a:rPr>
              <a:t>How Maryland Relay is Staying Connected During COVID-19</a:t>
            </a:r>
          </a:p>
        </p:txBody>
      </p:sp>
      <p:sp>
        <p:nvSpPr>
          <p:cNvPr id="3" name="Rectangle 2">
            <a:extLst>
              <a:ext uri="{FF2B5EF4-FFF2-40B4-BE49-F238E27FC236}">
                <a16:creationId xmlns:a16="http://schemas.microsoft.com/office/drawing/2014/main" id="{32F39D25-E967-4B4A-8E29-BCF017A405F1}"/>
              </a:ext>
            </a:extLst>
          </p:cNvPr>
          <p:cNvSpPr/>
          <p:nvPr/>
        </p:nvSpPr>
        <p:spPr>
          <a:xfrm>
            <a:off x="1104900" y="2113160"/>
            <a:ext cx="9563100" cy="3816429"/>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sz="2400" dirty="0">
                <a:latin typeface="+mj-lt"/>
              </a:rPr>
              <a:t>Advertising </a:t>
            </a:r>
          </a:p>
          <a:p>
            <a:pPr marL="285750" lvl="0" indent="-285750">
              <a:spcBef>
                <a:spcPts val="1200"/>
              </a:spcBef>
              <a:buFont typeface="Arial" panose="020B0604020202020204" pitchFamily="34" charset="0"/>
              <a:buChar char="•"/>
            </a:pPr>
            <a:r>
              <a:rPr lang="en-US" sz="2400" dirty="0">
                <a:latin typeface="+mj-lt"/>
              </a:rPr>
              <a:t>Webinars </a:t>
            </a:r>
          </a:p>
          <a:p>
            <a:pPr marL="285750" lvl="0" indent="-285750">
              <a:spcBef>
                <a:spcPts val="1200"/>
              </a:spcBef>
              <a:buFont typeface="Arial" panose="020B0604020202020204" pitchFamily="34" charset="0"/>
              <a:buChar char="•"/>
            </a:pPr>
            <a:r>
              <a:rPr lang="en-US" sz="2400" dirty="0">
                <a:latin typeface="+mj-lt"/>
              </a:rPr>
              <a:t>Mailings </a:t>
            </a:r>
          </a:p>
          <a:p>
            <a:pPr marL="285750" lvl="0" indent="-285750">
              <a:spcBef>
                <a:spcPts val="1200"/>
              </a:spcBef>
              <a:buFont typeface="Arial" panose="020B0604020202020204" pitchFamily="34" charset="0"/>
              <a:buChar char="•"/>
            </a:pPr>
            <a:r>
              <a:rPr lang="en-US" sz="2400" dirty="0">
                <a:latin typeface="+mj-lt"/>
              </a:rPr>
              <a:t>Virtual events </a:t>
            </a:r>
          </a:p>
          <a:p>
            <a:pPr marL="285750" lvl="0" indent="-285750">
              <a:spcBef>
                <a:spcPts val="1200"/>
              </a:spcBef>
              <a:buFont typeface="Arial" panose="020B0604020202020204" pitchFamily="34" charset="0"/>
              <a:buChar char="•"/>
            </a:pPr>
            <a:r>
              <a:rPr lang="en-US" sz="2400" dirty="0">
                <a:latin typeface="+mj-lt"/>
              </a:rPr>
              <a:t>Networking/making new contacts </a:t>
            </a:r>
          </a:p>
          <a:p>
            <a:pPr marL="285750" indent="-285750">
              <a:spcBef>
                <a:spcPts val="1200"/>
              </a:spcBef>
              <a:buFont typeface="Arial" panose="020B0604020202020204" pitchFamily="34" charset="0"/>
              <a:buChar char="•"/>
            </a:pPr>
            <a:r>
              <a:rPr lang="en-US" sz="2400" dirty="0">
                <a:latin typeface="+mj-lt"/>
              </a:rPr>
              <a:t>We are not sure when in person events and large events will resume but our outreach coordinators continue to work very hard sourcing virtual outreach opportunities</a:t>
            </a:r>
            <a:endParaRPr lang="en-US" sz="3200" kern="0" dirty="0">
              <a:latin typeface="+mj-lt"/>
            </a:endParaRPr>
          </a:p>
        </p:txBody>
      </p:sp>
      <p:sp>
        <p:nvSpPr>
          <p:cNvPr id="8" name="Rectangle 7">
            <a:extLst>
              <a:ext uri="{FF2B5EF4-FFF2-40B4-BE49-F238E27FC236}">
                <a16:creationId xmlns:a16="http://schemas.microsoft.com/office/drawing/2014/main" id="{6B1BF3A9-1AE7-2E43-84F8-8F72DD77ABA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429AECE6-5E0F-2E4B-BC6D-FDCB5C4D12DE}"/>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14646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43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523329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Winter 2021 Newsletter</a:t>
            </a:r>
          </a:p>
        </p:txBody>
      </p:sp>
      <p:sp>
        <p:nvSpPr>
          <p:cNvPr id="3" name="Rectangle 2">
            <a:extLst>
              <a:ext uri="{FF2B5EF4-FFF2-40B4-BE49-F238E27FC236}">
                <a16:creationId xmlns:a16="http://schemas.microsoft.com/office/drawing/2014/main" id="{32F39D25-E967-4B4A-8E29-BCF017A405F1}"/>
              </a:ext>
            </a:extLst>
          </p:cNvPr>
          <p:cNvSpPr/>
          <p:nvPr/>
        </p:nvSpPr>
        <p:spPr>
          <a:xfrm>
            <a:off x="791147" y="1750446"/>
            <a:ext cx="10435653" cy="4708981"/>
          </a:xfrm>
          <a:prstGeom prst="rect">
            <a:avLst/>
          </a:prstGeom>
        </p:spPr>
        <p:txBody>
          <a:bodyPr wrap="square">
            <a:spAutoFit/>
          </a:bodyPr>
          <a:lstStyle/>
          <a:p>
            <a:pPr marL="285750" lvl="0" indent="-285750">
              <a:spcBef>
                <a:spcPts val="600"/>
              </a:spcBef>
              <a:buFont typeface="Arial" panose="020B0604020202020204" pitchFamily="34" charset="0"/>
              <a:buChar char="•"/>
            </a:pPr>
            <a:r>
              <a:rPr lang="en-US" sz="2000" b="1" dirty="0">
                <a:latin typeface="+mj-lt"/>
              </a:rPr>
              <a:t>We are currently working on our Winter 2021 newsletter. It does not have a definite release date but some of the content we are working on includes:</a:t>
            </a:r>
          </a:p>
          <a:p>
            <a:pPr marL="742950" lvl="1" indent="-285750">
              <a:spcBef>
                <a:spcPts val="600"/>
              </a:spcBef>
              <a:buFont typeface="Arial" panose="020B0604020202020204" pitchFamily="34" charset="0"/>
              <a:buChar char="•"/>
            </a:pPr>
            <a:r>
              <a:rPr lang="en-US" sz="2000" dirty="0">
                <a:latin typeface="+mj-lt"/>
              </a:rPr>
              <a:t>Holiday Recap from TAM – photos of staff and holiday message to community updating current status of office hours/MAT</a:t>
            </a:r>
          </a:p>
          <a:p>
            <a:pPr marL="742950" lvl="1" indent="-285750">
              <a:spcBef>
                <a:spcPts val="600"/>
              </a:spcBef>
              <a:buFont typeface="Arial" panose="020B0604020202020204" pitchFamily="34" charset="0"/>
              <a:buChar char="•"/>
            </a:pPr>
            <a:r>
              <a:rPr lang="en-US" sz="2000" dirty="0">
                <a:latin typeface="+mj-lt"/>
              </a:rPr>
              <a:t>Evaluations/outreach, and things to look forward to in the new year</a:t>
            </a:r>
          </a:p>
          <a:p>
            <a:pPr marL="742950" lvl="1" indent="-285750">
              <a:spcBef>
                <a:spcPts val="600"/>
              </a:spcBef>
              <a:buFont typeface="Arial" panose="020B0604020202020204" pitchFamily="34" charset="0"/>
              <a:buChar char="•"/>
            </a:pPr>
            <a:r>
              <a:rPr lang="en-US" sz="2000" dirty="0">
                <a:latin typeface="+mj-lt"/>
              </a:rPr>
              <a:t>Update on Real-Time Text – NASRA presentation (?)</a:t>
            </a:r>
          </a:p>
          <a:p>
            <a:pPr marL="742950" lvl="1" indent="-285750">
              <a:spcBef>
                <a:spcPts val="600"/>
              </a:spcBef>
              <a:buFont typeface="Arial" panose="020B0604020202020204" pitchFamily="34" charset="0"/>
              <a:buChar char="•"/>
            </a:pPr>
            <a:r>
              <a:rPr lang="en-US" sz="2000" dirty="0">
                <a:latin typeface="+mj-lt"/>
              </a:rPr>
              <a:t>Outreach Webinars – promote their availability, topics, and upcoming dates</a:t>
            </a:r>
          </a:p>
          <a:p>
            <a:pPr marL="742950" lvl="1" indent="-285750">
              <a:spcBef>
                <a:spcPts val="600"/>
              </a:spcBef>
              <a:buFont typeface="Arial" panose="020B0604020202020204" pitchFamily="34" charset="0"/>
              <a:buChar char="•"/>
            </a:pPr>
            <a:r>
              <a:rPr lang="en-US" sz="2000" dirty="0">
                <a:latin typeface="+mj-lt"/>
              </a:rPr>
              <a:t>Remote Conference Captioning – how to use it, success stories, update on embedded captioning on Zoom</a:t>
            </a:r>
          </a:p>
          <a:p>
            <a:pPr marL="742950" lvl="1" indent="-285750">
              <a:spcBef>
                <a:spcPts val="600"/>
              </a:spcBef>
              <a:buFont typeface="Arial" panose="020B0604020202020204" pitchFamily="34" charset="0"/>
              <a:buChar char="•"/>
            </a:pPr>
            <a:r>
              <a:rPr lang="en-US" sz="2000" dirty="0">
                <a:latin typeface="+mj-lt"/>
              </a:rPr>
              <a:t>MAT program – Information/summary of the focus groups</a:t>
            </a:r>
          </a:p>
          <a:p>
            <a:pPr marL="742950" lvl="1" indent="-285750">
              <a:spcBef>
                <a:spcPts val="600"/>
              </a:spcBef>
              <a:buFont typeface="Arial" panose="020B0604020202020204" pitchFamily="34" charset="0"/>
              <a:buChar char="•"/>
            </a:pPr>
            <a:r>
              <a:rPr lang="en-US" sz="2000" dirty="0">
                <a:latin typeface="+mj-lt"/>
              </a:rPr>
              <a:t>Past sponsorships and community involvement – NAFRE, Beacon, Maryland Library Association, Maryland Community Action Partnership</a:t>
            </a:r>
          </a:p>
          <a:p>
            <a:pPr marL="742950" lvl="1" indent="-285750">
              <a:spcBef>
                <a:spcPts val="600"/>
              </a:spcBef>
              <a:buFont typeface="Arial" panose="020B0604020202020204" pitchFamily="34" charset="0"/>
              <a:buChar char="•"/>
            </a:pPr>
            <a:r>
              <a:rPr lang="en-US" sz="2000" dirty="0">
                <a:latin typeface="+mj-lt"/>
              </a:rPr>
              <a:t>Action Partnership Conference, etc.</a:t>
            </a:r>
          </a:p>
        </p:txBody>
      </p:sp>
      <p:sp>
        <p:nvSpPr>
          <p:cNvPr id="8" name="Rectangle 7">
            <a:extLst>
              <a:ext uri="{FF2B5EF4-FFF2-40B4-BE49-F238E27FC236}">
                <a16:creationId xmlns:a16="http://schemas.microsoft.com/office/drawing/2014/main" id="{C72F5511-1E04-D344-83E3-707B2A5AAA3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D0C3FC6F-0E6A-9B4F-A5C7-8D930A38AFAC}"/>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7533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43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523329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Winter 2021 Newsletter</a:t>
            </a:r>
          </a:p>
        </p:txBody>
      </p:sp>
      <p:sp>
        <p:nvSpPr>
          <p:cNvPr id="3" name="Rectangle 2">
            <a:extLst>
              <a:ext uri="{FF2B5EF4-FFF2-40B4-BE49-F238E27FC236}">
                <a16:creationId xmlns:a16="http://schemas.microsoft.com/office/drawing/2014/main" id="{32F39D25-E967-4B4A-8E29-BCF017A405F1}"/>
              </a:ext>
            </a:extLst>
          </p:cNvPr>
          <p:cNvSpPr/>
          <p:nvPr/>
        </p:nvSpPr>
        <p:spPr>
          <a:xfrm>
            <a:off x="990600" y="2127894"/>
            <a:ext cx="10210800" cy="2308324"/>
          </a:xfrm>
          <a:prstGeom prst="rect">
            <a:avLst/>
          </a:prstGeom>
        </p:spPr>
        <p:txBody>
          <a:bodyPr wrap="square">
            <a:spAutoFit/>
          </a:bodyPr>
          <a:lstStyle/>
          <a:p>
            <a:pPr marL="285750" indent="-285750">
              <a:spcBef>
                <a:spcPts val="1200"/>
              </a:spcBef>
              <a:buFont typeface="Arial" panose="020B0604020202020204" pitchFamily="34" charset="0"/>
              <a:buChar char="•"/>
            </a:pPr>
            <a:r>
              <a:rPr lang="en-US" sz="2400" dirty="0">
                <a:latin typeface="+mj-lt"/>
              </a:rPr>
              <a:t>During this quarter: we will continue promoting our webinars, virtual presentations, virtual events, sponsorships, and networking. As well as our MAT programs, various MAT outreach and promotion, RCC, and RTT promotion, as well as completing our rebranding efforts with new videos, and more promotional items. We will not resume in person outreach until all of the COVID-19 restrictions are lifted by Governor Hogan. </a:t>
            </a:r>
            <a:endParaRPr lang="en-US" sz="3200" b="1" kern="0" dirty="0">
              <a:latin typeface="+mj-lt"/>
            </a:endParaRPr>
          </a:p>
        </p:txBody>
      </p:sp>
      <p:sp>
        <p:nvSpPr>
          <p:cNvPr id="8" name="Rectangle 7">
            <a:extLst>
              <a:ext uri="{FF2B5EF4-FFF2-40B4-BE49-F238E27FC236}">
                <a16:creationId xmlns:a16="http://schemas.microsoft.com/office/drawing/2014/main" id="{2641BB1F-59B1-3144-B175-3EAAA8C3E181}"/>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D2AFCD98-3824-054F-8599-A43B4276696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38652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0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Hamilton Relay</a:t>
            </a:r>
          </a:p>
          <a:p>
            <a:pPr algn="ctr"/>
            <a:r>
              <a:rPr lang="en-US" sz="4800" dirty="0">
                <a:latin typeface="Arial" panose="020B0604020202020204" pitchFamily="34" charset="0"/>
                <a:cs typeface="Arial" panose="020B0604020202020204" pitchFamily="34" charset="0"/>
              </a:rPr>
              <a:t>Updates</a:t>
            </a:r>
          </a:p>
        </p:txBody>
      </p:sp>
      <p:pic>
        <p:nvPicPr>
          <p:cNvPr id="7" name="Picture 6" descr="A picture containing text, clipart&#10;&#10;Description automatically generated">
            <a:extLst>
              <a:ext uri="{FF2B5EF4-FFF2-40B4-BE49-F238E27FC236}">
                <a16:creationId xmlns:a16="http://schemas.microsoft.com/office/drawing/2014/main" id="{A6E5AACE-32F9-E147-A584-FE5C97EB3F54}"/>
              </a:ext>
            </a:extLst>
          </p:cNvPr>
          <p:cNvPicPr>
            <a:picLocks noChangeAspect="1"/>
          </p:cNvPicPr>
          <p:nvPr/>
        </p:nvPicPr>
        <p:blipFill>
          <a:blip r:embed="rId3"/>
          <a:stretch>
            <a:fillRect/>
          </a:stretch>
        </p:blipFill>
        <p:spPr>
          <a:xfrm>
            <a:off x="3793353" y="785006"/>
            <a:ext cx="4605293" cy="1641248"/>
          </a:xfrm>
          <a:prstGeom prst="rect">
            <a:avLst/>
          </a:prstGeom>
        </p:spPr>
      </p:pic>
    </p:spTree>
    <p:extLst>
      <p:ext uri="{BB962C8B-B14F-4D97-AF65-F5344CB8AC3E}">
        <p14:creationId xmlns:p14="http://schemas.microsoft.com/office/powerpoint/2010/main" val="390403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pic>
        <p:nvPicPr>
          <p:cNvPr id="11" name="Picture 10" descr="Chart, line chart&#10;&#10;Description automatically generated">
            <a:extLst>
              <a:ext uri="{FF2B5EF4-FFF2-40B4-BE49-F238E27FC236}">
                <a16:creationId xmlns:a16="http://schemas.microsoft.com/office/drawing/2014/main" id="{B78FF1DF-F0D5-694E-B1AC-88F3EA9D4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476" y="2037647"/>
            <a:ext cx="10546676" cy="4401949"/>
          </a:xfrm>
          <a:prstGeom prst="rect">
            <a:avLst/>
          </a:prstGeom>
        </p:spPr>
      </p:pic>
      <p:sp>
        <p:nvSpPr>
          <p:cNvPr id="9" name="Rectangle 8">
            <a:extLst>
              <a:ext uri="{FF2B5EF4-FFF2-40B4-BE49-F238E27FC236}">
                <a16:creationId xmlns:a16="http://schemas.microsoft.com/office/drawing/2014/main" id="{3E09B480-5AA0-4641-AFF4-2525C90696FB}"/>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0" name="Rectangle 9">
            <a:extLst>
              <a:ext uri="{FF2B5EF4-FFF2-40B4-BE49-F238E27FC236}">
                <a16:creationId xmlns:a16="http://schemas.microsoft.com/office/drawing/2014/main" id="{0EDB0249-FD62-2D4E-92CA-9C82F6A9FC90}"/>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603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595856"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Staffing Update</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2183443"/>
            <a:ext cx="10816376" cy="707886"/>
          </a:xfrm>
          <a:prstGeom prst="rect">
            <a:avLst/>
          </a:prstGeom>
        </p:spPr>
        <p:txBody>
          <a:bodyPr wrap="square">
            <a:spAutoFit/>
          </a:bodyPr>
          <a:lstStyle/>
          <a:p>
            <a:pPr>
              <a:spcBef>
                <a:spcPts val="1200"/>
              </a:spcBef>
            </a:pPr>
            <a:r>
              <a:rPr lang="en-US" sz="4000" dirty="0">
                <a:solidFill>
                  <a:srgbClr val="000000"/>
                </a:solidFill>
                <a:latin typeface="+mj-lt"/>
                <a:ea typeface="Times New Roman" panose="02020603050405020304" pitchFamily="18" charset="0"/>
                <a:cs typeface="Times New Roman" panose="02020603050405020304" pitchFamily="18" charset="0"/>
              </a:rPr>
              <a:t>TAM Finance Director recruitment:</a:t>
            </a:r>
            <a:endParaRPr lang="en-US" sz="4000" dirty="0">
              <a:latin typeface="+mj-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B75CB07-EEE4-724F-8F91-1FAA624769EB}"/>
              </a:ext>
            </a:extLst>
          </p:cNvPr>
          <p:cNvSpPr/>
          <p:nvPr/>
        </p:nvSpPr>
        <p:spPr>
          <a:xfrm>
            <a:off x="834850" y="2967036"/>
            <a:ext cx="10816376" cy="707886"/>
          </a:xfrm>
          <a:prstGeom prst="rect">
            <a:avLst/>
          </a:prstGeom>
        </p:spPr>
        <p:txBody>
          <a:bodyPr wrap="square">
            <a:spAutoFit/>
          </a:bodyPr>
          <a:lstStyle/>
          <a:p>
            <a:pPr>
              <a:spcBef>
                <a:spcPts val="1200"/>
              </a:spcBef>
            </a:pPr>
            <a:r>
              <a:rPr lang="en-US" sz="4000" b="1" dirty="0">
                <a:solidFill>
                  <a:srgbClr val="C11339"/>
                </a:solidFill>
                <a:ea typeface="Times New Roman" panose="02020603050405020304" pitchFamily="18" charset="0"/>
                <a:cs typeface="Times New Roman" panose="02020603050405020304" pitchFamily="18" charset="0"/>
              </a:rPr>
              <a:t>Expected in first half of 2021</a:t>
            </a:r>
            <a:endParaRPr lang="en-US" sz="4000" b="1" dirty="0">
              <a:solidFill>
                <a:srgbClr val="C11339"/>
              </a:solidFill>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65758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gn="ct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pic>
        <p:nvPicPr>
          <p:cNvPr id="12" name="Picture 11" descr="Chart, line chart&#10;&#10;Description automatically generated">
            <a:extLst>
              <a:ext uri="{FF2B5EF4-FFF2-40B4-BE49-F238E27FC236}">
                <a16:creationId xmlns:a16="http://schemas.microsoft.com/office/drawing/2014/main" id="{39C37C16-F3A2-7247-8D01-F35563F045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959" y="2079957"/>
            <a:ext cx="10898773" cy="4242244"/>
          </a:xfrm>
          <a:prstGeom prst="rect">
            <a:avLst/>
          </a:prstGeom>
        </p:spPr>
      </p:pic>
      <p:sp>
        <p:nvSpPr>
          <p:cNvPr id="9" name="Rectangle 8">
            <a:extLst>
              <a:ext uri="{FF2B5EF4-FFF2-40B4-BE49-F238E27FC236}">
                <a16:creationId xmlns:a16="http://schemas.microsoft.com/office/drawing/2014/main" id="{28B087E1-E230-FB44-8086-45E0887C9BE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0" name="Rectangle 9">
            <a:extLst>
              <a:ext uri="{FF2B5EF4-FFF2-40B4-BE49-F238E27FC236}">
                <a16:creationId xmlns:a16="http://schemas.microsoft.com/office/drawing/2014/main" id="{06721D04-6283-FC40-B466-21B469A1833C}"/>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73820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pic>
        <p:nvPicPr>
          <p:cNvPr id="9" name="Picture 8" descr="Chart, line chart&#10;&#10;Description automatically generated">
            <a:extLst>
              <a:ext uri="{FF2B5EF4-FFF2-40B4-BE49-F238E27FC236}">
                <a16:creationId xmlns:a16="http://schemas.microsoft.com/office/drawing/2014/main" id="{126FB838-D715-744D-84D3-A423FB0546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232" y="2039082"/>
            <a:ext cx="10982035" cy="4650600"/>
          </a:xfrm>
          <a:prstGeom prst="rect">
            <a:avLst/>
          </a:prstGeom>
        </p:spPr>
      </p:pic>
      <p:sp>
        <p:nvSpPr>
          <p:cNvPr id="10" name="Rectangle 9">
            <a:extLst>
              <a:ext uri="{FF2B5EF4-FFF2-40B4-BE49-F238E27FC236}">
                <a16:creationId xmlns:a16="http://schemas.microsoft.com/office/drawing/2014/main" id="{9422E9D1-B1E1-764D-BD30-1C91F3A59733}"/>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03D68E92-BE95-D241-872C-D5911F526A2B}"/>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357061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8" name="Rectangle 7">
            <a:extLst>
              <a:ext uri="{FF2B5EF4-FFF2-40B4-BE49-F238E27FC236}">
                <a16:creationId xmlns:a16="http://schemas.microsoft.com/office/drawing/2014/main" id="{EF8B91AE-FF3C-9C4E-AC18-1559401C9D39}"/>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pic>
        <p:nvPicPr>
          <p:cNvPr id="10" name="Picture 9" descr="Chart, line chart&#10;&#10;Description automatically generated">
            <a:extLst>
              <a:ext uri="{FF2B5EF4-FFF2-40B4-BE49-F238E27FC236}">
                <a16:creationId xmlns:a16="http://schemas.microsoft.com/office/drawing/2014/main" id="{AFF6C22E-5888-7847-A3E6-7B24D0CD8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 y="2130943"/>
            <a:ext cx="11387721" cy="4431055"/>
          </a:xfrm>
          <a:prstGeom prst="rect">
            <a:avLst/>
          </a:prstGeom>
        </p:spPr>
      </p:pic>
      <p:sp>
        <p:nvSpPr>
          <p:cNvPr id="9" name="Rectangle 8">
            <a:extLst>
              <a:ext uri="{FF2B5EF4-FFF2-40B4-BE49-F238E27FC236}">
                <a16:creationId xmlns:a16="http://schemas.microsoft.com/office/drawing/2014/main" id="{F4620A1B-4641-344E-B291-11D9EBFAC77D}"/>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99A39671-CF29-4845-A6F2-0A0F7D026B5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344043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graphicFrame>
        <p:nvGraphicFramePr>
          <p:cNvPr id="8" name="Table 8">
            <a:extLst>
              <a:ext uri="{FF2B5EF4-FFF2-40B4-BE49-F238E27FC236}">
                <a16:creationId xmlns:a16="http://schemas.microsoft.com/office/drawing/2014/main" id="{D17E3F0D-FA6E-1641-8A20-F9FA0B5577B1}"/>
              </a:ext>
            </a:extLst>
          </p:cNvPr>
          <p:cNvGraphicFramePr>
            <a:graphicFrameLocks noGrp="1"/>
          </p:cNvGraphicFramePr>
          <p:nvPr>
            <p:extLst>
              <p:ext uri="{D42A27DB-BD31-4B8C-83A1-F6EECF244321}">
                <p14:modId xmlns:p14="http://schemas.microsoft.com/office/powerpoint/2010/main" val="1167783241"/>
              </p:ext>
            </p:extLst>
          </p:nvPr>
        </p:nvGraphicFramePr>
        <p:xfrm>
          <a:off x="717550" y="2249899"/>
          <a:ext cx="7452852" cy="406400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September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October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November</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General Information</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13</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10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Equipment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3</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Customer Profile</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Outreach</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Operations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External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r h="185420">
                <a:tc>
                  <a:txBody>
                    <a:bodyPr/>
                    <a:lstStyle/>
                    <a:p>
                      <a:r>
                        <a:rPr lang="en-US" dirty="0"/>
                        <a:t>Wrong Number/Hang 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94</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46</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48</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27021"/>
                  </a:ext>
                </a:extLst>
              </a:tr>
              <a:tr h="182880">
                <a:tc>
                  <a:txBody>
                    <a:bodyPr/>
                    <a:lstStyle/>
                    <a:p>
                      <a:r>
                        <a:rPr lang="en-US" dirty="0"/>
                        <a:t>Compliments/Commendations</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926271"/>
                  </a:ext>
                </a:extLst>
              </a:tr>
              <a:tr h="182880">
                <a:tc>
                  <a:txBody>
                    <a:bodyPr/>
                    <a:lstStyle/>
                    <a:p>
                      <a:r>
                        <a:rPr lang="en-US" dirty="0"/>
                        <a:t>Malicious Caller</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928433"/>
                  </a:ext>
                </a:extLst>
              </a:tr>
            </a:tbl>
          </a:graphicData>
        </a:graphic>
      </p:graphicFrame>
      <p:pic>
        <p:nvPicPr>
          <p:cNvPr id="12" name="Picture 11" descr="A picture containing text, person, indoor, window&#10;&#10;Description automatically generated">
            <a:extLst>
              <a:ext uri="{FF2B5EF4-FFF2-40B4-BE49-F238E27FC236}">
                <a16:creationId xmlns:a16="http://schemas.microsoft.com/office/drawing/2014/main" id="{3436D939-06A2-124A-BC84-F850A8ED94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249899"/>
            <a:ext cx="4181493" cy="4064000"/>
          </a:xfrm>
          <a:prstGeom prst="rect">
            <a:avLst/>
          </a:prstGeom>
        </p:spPr>
      </p:pic>
      <p:sp>
        <p:nvSpPr>
          <p:cNvPr id="10" name="Rectangle 9">
            <a:extLst>
              <a:ext uri="{FF2B5EF4-FFF2-40B4-BE49-F238E27FC236}">
                <a16:creationId xmlns:a16="http://schemas.microsoft.com/office/drawing/2014/main" id="{43EE9C21-85D2-1E4F-BFD3-12E1A3E0D9C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DBD453A0-C465-6A41-A72F-536D2EB2B312}"/>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88770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9" name="Rectangle 8">
            <a:extLst>
              <a:ext uri="{FF2B5EF4-FFF2-40B4-BE49-F238E27FC236}">
                <a16:creationId xmlns:a16="http://schemas.microsoft.com/office/drawing/2014/main" id="{F425CD1B-C4CF-E445-A6ED-15417C1CF8F6}"/>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graphicFrame>
        <p:nvGraphicFramePr>
          <p:cNvPr id="11" name="Table 8">
            <a:extLst>
              <a:ext uri="{FF2B5EF4-FFF2-40B4-BE49-F238E27FC236}">
                <a16:creationId xmlns:a16="http://schemas.microsoft.com/office/drawing/2014/main" id="{E046C2E1-8197-AA4C-B5C8-FEBB07367F1F}"/>
              </a:ext>
            </a:extLst>
          </p:cNvPr>
          <p:cNvGraphicFramePr>
            <a:graphicFrameLocks noGrp="1"/>
          </p:cNvGraphicFramePr>
          <p:nvPr>
            <p:extLst>
              <p:ext uri="{D42A27DB-BD31-4B8C-83A1-F6EECF244321}">
                <p14:modId xmlns:p14="http://schemas.microsoft.com/office/powerpoint/2010/main" val="1538155974"/>
              </p:ext>
            </p:extLst>
          </p:nvPr>
        </p:nvGraphicFramePr>
        <p:xfrm>
          <a:off x="717550" y="2737037"/>
          <a:ext cx="7452852" cy="296672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September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October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November</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Service</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Product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Billing</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Setup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Info/Referral/Ed</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Other</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bl>
          </a:graphicData>
        </a:graphic>
      </p:graphicFrame>
      <p:pic>
        <p:nvPicPr>
          <p:cNvPr id="14" name="Picture 13" descr="A picture containing person, indoor, wall, computer&#10;&#10;Description automatically generated">
            <a:extLst>
              <a:ext uri="{FF2B5EF4-FFF2-40B4-BE49-F238E27FC236}">
                <a16:creationId xmlns:a16="http://schemas.microsoft.com/office/drawing/2014/main" id="{DEE6FA50-C267-9247-90C8-23135B63E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737037"/>
            <a:ext cx="4181493" cy="2974122"/>
          </a:xfrm>
          <a:prstGeom prst="rect">
            <a:avLst/>
          </a:prstGeom>
        </p:spPr>
      </p:pic>
      <p:sp>
        <p:nvSpPr>
          <p:cNvPr id="10" name="Rectangle 9">
            <a:extLst>
              <a:ext uri="{FF2B5EF4-FFF2-40B4-BE49-F238E27FC236}">
                <a16:creationId xmlns:a16="http://schemas.microsoft.com/office/drawing/2014/main" id="{C19410C2-BF34-A74B-A3BF-4116C836BC9E}"/>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AE3B6938-D66E-D84C-88B6-B226A298E8C5}"/>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85272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5776"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3826689"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Efforts</a:t>
            </a:r>
          </a:p>
        </p:txBody>
      </p:sp>
      <p:sp>
        <p:nvSpPr>
          <p:cNvPr id="9" name="Rectangle 8">
            <a:extLst>
              <a:ext uri="{FF2B5EF4-FFF2-40B4-BE49-F238E27FC236}">
                <a16:creationId xmlns:a16="http://schemas.microsoft.com/office/drawing/2014/main" id="{F425CD1B-C4CF-E445-A6ED-15417C1CF8F6}"/>
              </a:ext>
            </a:extLst>
          </p:cNvPr>
          <p:cNvSpPr/>
          <p:nvPr/>
        </p:nvSpPr>
        <p:spPr>
          <a:xfrm>
            <a:off x="1520100" y="2129048"/>
            <a:ext cx="8058616" cy="658835"/>
          </a:xfrm>
          <a:prstGeom prst="rect">
            <a:avLst/>
          </a:prstGeom>
        </p:spPr>
        <p:txBody>
          <a:bodyPr wrap="none">
            <a:spAutoFit/>
          </a:bodyPr>
          <a:lstStyle/>
          <a:p>
            <a:pPr>
              <a:lnSpc>
                <a:spcPct val="150000"/>
              </a:lnSpc>
            </a:pPr>
            <a:r>
              <a:rPr lang="en-US" sz="2800" i="1" dirty="0">
                <a:solidFill>
                  <a:srgbClr val="C11339"/>
                </a:solidFill>
                <a:latin typeface="Arial" panose="020B0604020202020204" pitchFamily="34" charset="0"/>
                <a:cs typeface="Arial" panose="020B0604020202020204" pitchFamily="34" charset="0"/>
              </a:rPr>
              <a:t>Outreach Efforts from October to December 2020</a:t>
            </a:r>
            <a:endParaRPr lang="en-US" sz="2800" dirty="0">
              <a:solidFill>
                <a:srgbClr val="C1133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2AA9116-B462-5C44-AC7F-6894179E2A56}"/>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3" name="Rectangle 12">
            <a:extLst>
              <a:ext uri="{FF2B5EF4-FFF2-40B4-BE49-F238E27FC236}">
                <a16:creationId xmlns:a16="http://schemas.microsoft.com/office/drawing/2014/main" id="{A4CBC558-E513-B44C-A811-C7D55E8309B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6" name="Rectangle 15">
            <a:extLst>
              <a:ext uri="{FF2B5EF4-FFF2-40B4-BE49-F238E27FC236}">
                <a16:creationId xmlns:a16="http://schemas.microsoft.com/office/drawing/2014/main" id="{AC346108-6511-7441-8C22-AAE4C65C4607}"/>
              </a:ext>
            </a:extLst>
          </p:cNvPr>
          <p:cNvSpPr/>
          <p:nvPr/>
        </p:nvSpPr>
        <p:spPr>
          <a:xfrm>
            <a:off x="1867408" y="2840784"/>
            <a:ext cx="4766400" cy="2277547"/>
          </a:xfrm>
          <a:prstGeom prst="rect">
            <a:avLst/>
          </a:prstGeom>
        </p:spPr>
        <p:txBody>
          <a:bodyPr wrap="square">
            <a:spAutoFit/>
          </a:bodyPr>
          <a:lstStyle/>
          <a:p>
            <a:pPr marL="342900" lvl="0" indent="-342900">
              <a:spcBef>
                <a:spcPts val="1200"/>
              </a:spcBef>
              <a:buFont typeface="Arial" panose="020B0604020202020204" pitchFamily="34" charset="0"/>
              <a:buChar char="•"/>
            </a:pPr>
            <a:r>
              <a:rPr lang="en-US" sz="2800" dirty="0">
                <a:latin typeface="+mj-lt"/>
              </a:rPr>
              <a:t>11 Virtual Exhibits</a:t>
            </a:r>
          </a:p>
          <a:p>
            <a:pPr marL="342900" lvl="0" indent="-342900">
              <a:spcBef>
                <a:spcPts val="1200"/>
              </a:spcBef>
              <a:buFont typeface="Arial" panose="020B0604020202020204" pitchFamily="34" charset="0"/>
              <a:buChar char="•"/>
            </a:pPr>
            <a:r>
              <a:rPr lang="en-US" sz="2800" dirty="0">
                <a:latin typeface="+mj-lt"/>
              </a:rPr>
              <a:t>36 Meetings</a:t>
            </a:r>
          </a:p>
          <a:p>
            <a:pPr marL="342900" lvl="0" indent="-342900">
              <a:spcBef>
                <a:spcPts val="1200"/>
              </a:spcBef>
              <a:buFont typeface="Arial" panose="020B0604020202020204" pitchFamily="34" charset="0"/>
              <a:buChar char="•"/>
            </a:pPr>
            <a:r>
              <a:rPr lang="en-US" sz="2800" dirty="0">
                <a:latin typeface="+mj-lt"/>
              </a:rPr>
              <a:t>31 Networking Meetings</a:t>
            </a:r>
          </a:p>
          <a:p>
            <a:pPr marL="342900" lvl="0" indent="-342900">
              <a:spcBef>
                <a:spcPts val="1200"/>
              </a:spcBef>
              <a:buFont typeface="Arial" panose="020B0604020202020204" pitchFamily="34" charset="0"/>
              <a:buChar char="•"/>
            </a:pPr>
            <a:r>
              <a:rPr lang="en-US" sz="2800" dirty="0">
                <a:latin typeface="+mj-lt"/>
              </a:rPr>
              <a:t>15 Webinars</a:t>
            </a:r>
          </a:p>
        </p:txBody>
      </p:sp>
    </p:spTree>
    <p:extLst>
      <p:ext uri="{BB962C8B-B14F-4D97-AF65-F5344CB8AC3E}">
        <p14:creationId xmlns:p14="http://schemas.microsoft.com/office/powerpoint/2010/main" val="3737677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4"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459613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Highlights</a:t>
            </a:r>
          </a:p>
        </p:txBody>
      </p:sp>
      <p:sp>
        <p:nvSpPr>
          <p:cNvPr id="8" name="Rectangle 7">
            <a:extLst>
              <a:ext uri="{FF2B5EF4-FFF2-40B4-BE49-F238E27FC236}">
                <a16:creationId xmlns:a16="http://schemas.microsoft.com/office/drawing/2014/main" id="{1DE62F7E-BFCE-0F49-96D3-A01B26988E51}"/>
              </a:ext>
            </a:extLst>
          </p:cNvPr>
          <p:cNvSpPr/>
          <p:nvPr/>
        </p:nvSpPr>
        <p:spPr>
          <a:xfrm>
            <a:off x="834849" y="1974917"/>
            <a:ext cx="7266413" cy="3785652"/>
          </a:xfrm>
          <a:prstGeom prst="rect">
            <a:avLst/>
          </a:prstGeom>
        </p:spPr>
        <p:txBody>
          <a:bodyPr wrap="square">
            <a:spAutoFit/>
          </a:bodyPr>
          <a:lstStyle/>
          <a:p>
            <a:pPr marL="342900" lvl="0" indent="-342900">
              <a:spcBef>
                <a:spcPts val="1200"/>
              </a:spcBef>
              <a:buFont typeface="Arial" panose="020B0604020202020204" pitchFamily="34" charset="0"/>
              <a:buChar char="•"/>
            </a:pPr>
            <a:r>
              <a:rPr lang="en-US" sz="2000" dirty="0">
                <a:latin typeface="+mj-lt"/>
              </a:rPr>
              <a:t>The Outreach team has been working with various agencies that concentrate on empowering people with disabilities to maintain their independence. Maryland Relay can have an active role in this goal and the Outreach team continues to identify and share the benefits and opportunities. </a:t>
            </a:r>
          </a:p>
          <a:p>
            <a:pPr marL="342900" lvl="0" indent="-342900">
              <a:spcBef>
                <a:spcPts val="1200"/>
              </a:spcBef>
              <a:buFont typeface="Arial" panose="020B0604020202020204" pitchFamily="34" charset="0"/>
              <a:buChar char="•"/>
            </a:pPr>
            <a:r>
              <a:rPr lang="en-US" sz="2000" dirty="0">
                <a:latin typeface="+mj-lt"/>
              </a:rPr>
              <a:t>Rebecca Miller, RTT Outreach Coordinator, began attending the </a:t>
            </a:r>
            <a:r>
              <a:rPr lang="en-US" sz="2000" b="1" dirty="0"/>
              <a:t>Maryland 911 Board Meeting </a:t>
            </a:r>
            <a:r>
              <a:rPr lang="en-US" sz="2000" dirty="0">
                <a:latin typeface="+mj-lt"/>
              </a:rPr>
              <a:t>to learn about what’s important to PSAPs and how RTT plays a role in this environment. </a:t>
            </a:r>
          </a:p>
          <a:p>
            <a:pPr marL="342900" lvl="0" indent="-342900">
              <a:spcBef>
                <a:spcPts val="1200"/>
              </a:spcBef>
              <a:buFont typeface="Arial" panose="020B0604020202020204" pitchFamily="34" charset="0"/>
              <a:buChar char="•"/>
            </a:pPr>
            <a:r>
              <a:rPr lang="en-US" sz="2000" dirty="0">
                <a:latin typeface="+mj-lt"/>
              </a:rPr>
              <a:t>The Outreach team has been presenting </a:t>
            </a:r>
            <a:r>
              <a:rPr lang="en-US" sz="2000" b="1" dirty="0"/>
              <a:t>Statewide webinars with engaged audiences</a:t>
            </a:r>
            <a:r>
              <a:rPr lang="en-US" sz="2000" dirty="0">
                <a:latin typeface="+mj-lt"/>
              </a:rPr>
              <a:t>. Keep an eye on Social Media to learn about upcoming webinars.</a:t>
            </a:r>
          </a:p>
        </p:txBody>
      </p:sp>
      <p:sp>
        <p:nvSpPr>
          <p:cNvPr id="10" name="Rectangle 9">
            <a:extLst>
              <a:ext uri="{FF2B5EF4-FFF2-40B4-BE49-F238E27FC236}">
                <a16:creationId xmlns:a16="http://schemas.microsoft.com/office/drawing/2014/main" id="{AD0FADB3-FA79-4F40-B347-9EFCF505C880}"/>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248ED934-8784-1648-BA55-AEEECB683760}"/>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9482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9456"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354456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News</a:t>
            </a:r>
          </a:p>
        </p:txBody>
      </p:sp>
      <p:sp>
        <p:nvSpPr>
          <p:cNvPr id="8" name="Rectangle 7">
            <a:extLst>
              <a:ext uri="{FF2B5EF4-FFF2-40B4-BE49-F238E27FC236}">
                <a16:creationId xmlns:a16="http://schemas.microsoft.com/office/drawing/2014/main" id="{2E26313F-8EE6-A248-B6D5-162B6ED16607}"/>
              </a:ext>
            </a:extLst>
          </p:cNvPr>
          <p:cNvSpPr/>
          <p:nvPr/>
        </p:nvSpPr>
        <p:spPr>
          <a:xfrm>
            <a:off x="834849" y="1974917"/>
            <a:ext cx="7266413" cy="1785104"/>
          </a:xfrm>
          <a:prstGeom prst="rect">
            <a:avLst/>
          </a:prstGeom>
        </p:spPr>
        <p:txBody>
          <a:bodyPr wrap="square">
            <a:spAutoFit/>
          </a:bodyPr>
          <a:lstStyle/>
          <a:p>
            <a:pPr marL="342900" lvl="0" indent="-342900">
              <a:spcBef>
                <a:spcPts val="1200"/>
              </a:spcBef>
              <a:buFont typeface="Arial" panose="020B0604020202020204" pitchFamily="34" charset="0"/>
              <a:buChar char="•"/>
            </a:pPr>
            <a:r>
              <a:rPr lang="en-US" sz="2000" dirty="0">
                <a:latin typeface="+mj-lt"/>
              </a:rPr>
              <a:t>We are making exciting forward progress with RTT and our communication with stakeholders.</a:t>
            </a:r>
          </a:p>
          <a:p>
            <a:pPr marL="342900" lvl="0" indent="-342900">
              <a:spcBef>
                <a:spcPts val="1200"/>
              </a:spcBef>
              <a:buFont typeface="Arial" panose="020B0604020202020204" pitchFamily="34" charset="0"/>
              <a:buChar char="•"/>
            </a:pPr>
            <a:r>
              <a:rPr lang="en-US" sz="2000" dirty="0">
                <a:latin typeface="+mj-lt"/>
              </a:rPr>
              <a:t>Hamilton is seeking current graduating high school seniors who are Deaf, Hard of Hearing, or have a speaking difficulty to apply for a scholarship. The deadline for applications is </a:t>
            </a:r>
            <a:r>
              <a:rPr lang="en-US" sz="2000" b="1" dirty="0">
                <a:solidFill>
                  <a:srgbClr val="C11339"/>
                </a:solidFill>
              </a:rPr>
              <a:t>January 30, 2021. </a:t>
            </a:r>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718CC073-15EC-0E43-8C6B-D1A1FCC8C9B1}"/>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652082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708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15, 2021</a:t>
            </a:r>
          </a:p>
        </p:txBody>
      </p:sp>
    </p:spTree>
    <p:extLst>
      <p:ext uri="{BB962C8B-B14F-4D97-AF65-F5344CB8AC3E}">
        <p14:creationId xmlns:p14="http://schemas.microsoft.com/office/powerpoint/2010/main" val="321639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7798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Financial Update</a:t>
            </a:r>
          </a:p>
        </p:txBody>
      </p:sp>
      <p:graphicFrame>
        <p:nvGraphicFramePr>
          <p:cNvPr id="10" name="Table 8">
            <a:extLst>
              <a:ext uri="{FF2B5EF4-FFF2-40B4-BE49-F238E27FC236}">
                <a16:creationId xmlns:a16="http://schemas.microsoft.com/office/drawing/2014/main" id="{1F52C8ED-4E5A-3A4D-A96D-87C8AFD9EC5A}"/>
              </a:ext>
            </a:extLst>
          </p:cNvPr>
          <p:cNvGraphicFramePr>
            <a:graphicFrameLocks noGrp="1"/>
          </p:cNvGraphicFramePr>
          <p:nvPr>
            <p:extLst>
              <p:ext uri="{D42A27DB-BD31-4B8C-83A1-F6EECF244321}">
                <p14:modId xmlns:p14="http://schemas.microsoft.com/office/powerpoint/2010/main" val="1115205457"/>
              </p:ext>
            </p:extLst>
          </p:nvPr>
        </p:nvGraphicFramePr>
        <p:xfrm>
          <a:off x="377595" y="1872935"/>
          <a:ext cx="11596703" cy="4266371"/>
        </p:xfrm>
        <a:graphic>
          <a:graphicData uri="http://schemas.openxmlformats.org/drawingml/2006/table">
            <a:tbl>
              <a:tblPr firstRow="1" bandRow="1">
                <a:tableStyleId>{5C22544A-7EE6-4342-B048-85BDC9FD1C3A}</a:tableStyleId>
              </a:tblPr>
              <a:tblGrid>
                <a:gridCol w="2122503">
                  <a:extLst>
                    <a:ext uri="{9D8B030D-6E8A-4147-A177-3AD203B41FA5}">
                      <a16:colId xmlns:a16="http://schemas.microsoft.com/office/drawing/2014/main" val="947541285"/>
                    </a:ext>
                  </a:extLst>
                </a:gridCol>
                <a:gridCol w="1898508">
                  <a:extLst>
                    <a:ext uri="{9D8B030D-6E8A-4147-A177-3AD203B41FA5}">
                      <a16:colId xmlns:a16="http://schemas.microsoft.com/office/drawing/2014/main" val="2816864324"/>
                    </a:ext>
                  </a:extLst>
                </a:gridCol>
                <a:gridCol w="2229871">
                  <a:extLst>
                    <a:ext uri="{9D8B030D-6E8A-4147-A177-3AD203B41FA5}">
                      <a16:colId xmlns:a16="http://schemas.microsoft.com/office/drawing/2014/main" val="1333368850"/>
                    </a:ext>
                  </a:extLst>
                </a:gridCol>
                <a:gridCol w="2152851">
                  <a:extLst>
                    <a:ext uri="{9D8B030D-6E8A-4147-A177-3AD203B41FA5}">
                      <a16:colId xmlns:a16="http://schemas.microsoft.com/office/drawing/2014/main" val="1975288914"/>
                    </a:ext>
                  </a:extLst>
                </a:gridCol>
                <a:gridCol w="1596485">
                  <a:extLst>
                    <a:ext uri="{9D8B030D-6E8A-4147-A177-3AD203B41FA5}">
                      <a16:colId xmlns:a16="http://schemas.microsoft.com/office/drawing/2014/main" val="138909059"/>
                    </a:ext>
                  </a:extLst>
                </a:gridCol>
                <a:gridCol w="1596485">
                  <a:extLst>
                    <a:ext uri="{9D8B030D-6E8A-4147-A177-3AD203B41FA5}">
                      <a16:colId xmlns:a16="http://schemas.microsoft.com/office/drawing/2014/main" val="1325669145"/>
                    </a:ext>
                  </a:extLst>
                </a:gridCol>
              </a:tblGrid>
              <a:tr h="58972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FY17</a:t>
                      </a:r>
                    </a:p>
                    <a:p>
                      <a:pPr algn="ctr"/>
                      <a:r>
                        <a:rPr lang="en-US" sz="1600" b="0" dirty="0">
                          <a:solidFill>
                            <a:schemeClr val="tx1"/>
                          </a:solidFill>
                        </a:rPr>
                        <a:t>Actuals</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FY18</a:t>
                      </a:r>
                    </a:p>
                    <a:p>
                      <a:pPr algn="ctr"/>
                      <a:r>
                        <a:rPr lang="en-US" sz="1600" b="0" dirty="0">
                          <a:solidFill>
                            <a:schemeClr val="tx1"/>
                          </a:solidFill>
                        </a:rPr>
                        <a:t>Actuals</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FY19</a:t>
                      </a:r>
                    </a:p>
                    <a:p>
                      <a:pPr algn="ctr"/>
                      <a:r>
                        <a:rPr lang="en-US" sz="1600" b="0" dirty="0">
                          <a:solidFill>
                            <a:schemeClr val="tx1"/>
                          </a:solidFill>
                        </a:rPr>
                        <a:t>Actuals</a:t>
                      </a:r>
                    </a:p>
                  </a:txBody>
                  <a:tcPr>
                    <a:lnL w="12700" cmpd="sng">
                      <a:noFill/>
                    </a:lnL>
                    <a:lnR w="9525"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FY20</a:t>
                      </a:r>
                    </a:p>
                    <a:p>
                      <a:pPr algn="ctr"/>
                      <a:r>
                        <a:rPr lang="en-US" sz="1600" b="0" dirty="0">
                          <a:solidFill>
                            <a:schemeClr val="tx1"/>
                          </a:solidFill>
                        </a:rPr>
                        <a:t>Actuals</a:t>
                      </a:r>
                    </a:p>
                  </a:txBody>
                  <a:tcPr>
                    <a:lnL w="12700" cmpd="sng">
                      <a:noFill/>
                    </a:lnL>
                    <a:lnR w="9525"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FY21</a:t>
                      </a:r>
                    </a:p>
                    <a:p>
                      <a:pPr algn="ctr"/>
                      <a:r>
                        <a:rPr lang="en-US" sz="1600" b="0" dirty="0">
                          <a:solidFill>
                            <a:schemeClr val="tx1"/>
                          </a:solidFill>
                        </a:rPr>
                        <a:t>Projections</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604669">
                <a:tc>
                  <a:txBody>
                    <a:bodyPr/>
                    <a:lstStyle/>
                    <a:p>
                      <a:r>
                        <a:rPr lang="en-US" sz="1600" dirty="0"/>
                        <a:t>Beginning Balance</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$14,404421</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$14,229,803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$13,907,802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$13,883,429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509611">
                <a:tc>
                  <a:txBody>
                    <a:bodyPr/>
                    <a:lstStyle/>
                    <a:p>
                      <a:r>
                        <a:rPr lang="en-US" sz="1600" dirty="0"/>
                        <a:t>Revenue (Interest)</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 </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753600">
                <a:tc>
                  <a:txBody>
                    <a:bodyPr/>
                    <a:lstStyle/>
                    <a:p>
                      <a:r>
                        <a:rPr lang="en-US" sz="1600" dirty="0"/>
                        <a:t>Revenue</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$2,961,097 </a:t>
                      </a:r>
                    </a:p>
                    <a:p>
                      <a:pPr algn="ctr"/>
                      <a:r>
                        <a:rPr lang="en-US" sz="1400" b="0" i="1" kern="1200" dirty="0">
                          <a:solidFill>
                            <a:schemeClr val="tx1"/>
                          </a:solidFill>
                          <a:effectLst/>
                          <a:latin typeface="+mn-lt"/>
                          <a:ea typeface="+mn-ea"/>
                          <a:cs typeface="+mn-cs"/>
                        </a:rPr>
                        <a:t>(@ $0.5/acct)</a:t>
                      </a:r>
                      <a:endParaRPr lang="en-US" sz="1400" b="0" kern="1200" dirty="0">
                        <a:solidFill>
                          <a:schemeClr val="tx1"/>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$2,427,978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$2,633,409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$2,868,810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656599">
                <a:tc>
                  <a:txBody>
                    <a:bodyPr/>
                    <a:lstStyle/>
                    <a:p>
                      <a:r>
                        <a:rPr lang="en-US" sz="1600" dirty="0"/>
                        <a:t>Expenditures</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$3,135,715</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$2,749,979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$2,347,288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$2,550,021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589729">
                <a:tc>
                  <a:txBody>
                    <a:bodyPr/>
                    <a:lstStyle/>
                    <a:p>
                      <a:r>
                        <a:rPr lang="en-US" sz="1600" dirty="0"/>
                        <a:t>Beginning BRFA Transfers</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562434">
                <a:tc>
                  <a:txBody>
                    <a:bodyPr/>
                    <a:lstStyle/>
                    <a:p>
                      <a:r>
                        <a:rPr lang="en-US" sz="1600" dirty="0"/>
                        <a:t>Ending Balance</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$14,229,803</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$13,907,802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$13,883,429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$14,202,218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bl>
          </a:graphicData>
        </a:graphic>
      </p:graphicFrame>
      <p:sp>
        <p:nvSpPr>
          <p:cNvPr id="16" name="Rectangle 15">
            <a:extLst>
              <a:ext uri="{FF2B5EF4-FFF2-40B4-BE49-F238E27FC236}">
                <a16:creationId xmlns:a16="http://schemas.microsoft.com/office/drawing/2014/main" id="{C73C4CAE-5BC6-7247-90C9-6C67E7FC437E}"/>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7" name="Rectangle 16">
            <a:extLst>
              <a:ext uri="{FF2B5EF4-FFF2-40B4-BE49-F238E27FC236}">
                <a16:creationId xmlns:a16="http://schemas.microsoft.com/office/drawing/2014/main" id="{54EC9843-B55C-2349-92F8-96BC2E01F4A6}"/>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30353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6"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10881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Senior Call Check</a:t>
            </a:r>
          </a:p>
        </p:txBody>
      </p:sp>
      <p:sp>
        <p:nvSpPr>
          <p:cNvPr id="3" name="Rectangle 2">
            <a:extLst>
              <a:ext uri="{FF2B5EF4-FFF2-40B4-BE49-F238E27FC236}">
                <a16:creationId xmlns:a16="http://schemas.microsoft.com/office/drawing/2014/main" id="{E184A4A8-F80E-B64D-9C24-D84120F5009A}"/>
              </a:ext>
            </a:extLst>
          </p:cNvPr>
          <p:cNvSpPr/>
          <p:nvPr/>
        </p:nvSpPr>
        <p:spPr>
          <a:xfrm>
            <a:off x="1308100" y="2307610"/>
            <a:ext cx="9271000" cy="276998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rgbClr val="000000"/>
                </a:solidFill>
                <a:latin typeface="+mj-lt"/>
              </a:rPr>
              <a:t>Senior Call Check (SCC) program manager Arnold Eppel has left MDoA. </a:t>
            </a:r>
          </a:p>
          <a:p>
            <a:pPr marL="342900" indent="-342900">
              <a:spcBef>
                <a:spcPts val="1200"/>
              </a:spcBef>
              <a:buFont typeface="Arial" panose="020B0604020202020204" pitchFamily="34" charset="0"/>
              <a:buChar char="•"/>
            </a:pPr>
            <a:r>
              <a:rPr lang="en-US" sz="2400" dirty="0">
                <a:solidFill>
                  <a:srgbClr val="000000"/>
                </a:solidFill>
                <a:latin typeface="+mj-lt"/>
              </a:rPr>
              <a:t>Mr. Eppel has been replaced by Peter Tuths. </a:t>
            </a:r>
          </a:p>
          <a:p>
            <a:pPr marL="342900" indent="-342900">
              <a:spcBef>
                <a:spcPts val="1200"/>
              </a:spcBef>
              <a:buFont typeface="Arial" panose="020B0604020202020204" pitchFamily="34" charset="0"/>
              <a:buChar char="•"/>
            </a:pPr>
            <a:r>
              <a:rPr lang="en-US" sz="2400" dirty="0">
                <a:solidFill>
                  <a:srgbClr val="000000"/>
                </a:solidFill>
                <a:latin typeface="+mj-lt"/>
              </a:rPr>
              <a:t>Secretary Kramer of MDoA has agreed to share Senior Call Check program invoices quarterly instead of annually so that TAM can obtain better insight into SCC program expenditures. </a:t>
            </a:r>
          </a:p>
          <a:p>
            <a:pPr marL="342900" indent="-342900">
              <a:spcBef>
                <a:spcPts val="1200"/>
              </a:spcBef>
              <a:buFont typeface="Arial" panose="020B0604020202020204" pitchFamily="34" charset="0"/>
              <a:buChar char="•"/>
            </a:pPr>
            <a:r>
              <a:rPr lang="en-US" sz="2400" dirty="0">
                <a:solidFill>
                  <a:srgbClr val="000000"/>
                </a:solidFill>
                <a:latin typeface="+mj-lt"/>
              </a:rPr>
              <a:t>A meeting with Mr. Tuths is scheduled for the end of January 2021.</a:t>
            </a:r>
          </a:p>
        </p:txBody>
      </p:sp>
      <p:sp>
        <p:nvSpPr>
          <p:cNvPr id="16" name="Rectangle 15">
            <a:extLst>
              <a:ext uri="{FF2B5EF4-FFF2-40B4-BE49-F238E27FC236}">
                <a16:creationId xmlns:a16="http://schemas.microsoft.com/office/drawing/2014/main" id="{97C7D2BC-3275-A749-8184-2059555119DC}"/>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7" name="Rectangle 16">
            <a:extLst>
              <a:ext uri="{FF2B5EF4-FFF2-40B4-BE49-F238E27FC236}">
                <a16:creationId xmlns:a16="http://schemas.microsoft.com/office/drawing/2014/main" id="{87777A79-2474-1F4D-AA5B-67DB04A370E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413255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6948"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51891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GABTR Update</a:t>
            </a:r>
          </a:p>
        </p:txBody>
      </p:sp>
      <p:sp>
        <p:nvSpPr>
          <p:cNvPr id="7" name="Rectangle 6">
            <a:extLst>
              <a:ext uri="{FF2B5EF4-FFF2-40B4-BE49-F238E27FC236}">
                <a16:creationId xmlns:a16="http://schemas.microsoft.com/office/drawing/2014/main" id="{94B7EF3D-4B19-7D4B-AC2E-A7EADA6F2AE0}"/>
              </a:ext>
            </a:extLst>
          </p:cNvPr>
          <p:cNvSpPr/>
          <p:nvPr/>
        </p:nvSpPr>
        <p:spPr>
          <a:xfrm>
            <a:off x="1520100" y="2046000"/>
            <a:ext cx="6096000" cy="523220"/>
          </a:xfrm>
          <a:prstGeom prst="rect">
            <a:avLst/>
          </a:prstGeom>
        </p:spPr>
        <p:txBody>
          <a:bodyPr>
            <a:spAutoFit/>
          </a:bodyPr>
          <a:lstStyle/>
          <a:p>
            <a:r>
              <a:rPr lang="en-US" sz="2800" b="1" dirty="0">
                <a:solidFill>
                  <a:srgbClr val="C11339"/>
                </a:solidFill>
                <a:latin typeface="+mj-lt"/>
              </a:rPr>
              <a:t>New Member: Glenn Lockhart </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6" name="Rectangle 15">
            <a:extLst>
              <a:ext uri="{FF2B5EF4-FFF2-40B4-BE49-F238E27FC236}">
                <a16:creationId xmlns:a16="http://schemas.microsoft.com/office/drawing/2014/main" id="{7B664379-C6CE-A74A-8A3A-6DFB278245C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1D82FB0B-5B33-8C4E-8D2C-E1A87BC6C04A}"/>
              </a:ext>
            </a:extLst>
          </p:cNvPr>
          <p:cNvSpPr/>
          <p:nvPr/>
        </p:nvSpPr>
        <p:spPr>
          <a:xfrm>
            <a:off x="1520100" y="2766536"/>
            <a:ext cx="9271000" cy="2862322"/>
          </a:xfrm>
          <a:prstGeom prst="rect">
            <a:avLst/>
          </a:prstGeom>
        </p:spPr>
        <p:txBody>
          <a:bodyPr wrap="square">
            <a:spAutoFit/>
          </a:bodyPr>
          <a:lstStyle/>
          <a:p>
            <a:pPr>
              <a:spcBef>
                <a:spcPts val="1200"/>
              </a:spcBef>
            </a:pPr>
            <a:r>
              <a:rPr lang="en-US" sz="2000" dirty="0">
                <a:solidFill>
                  <a:srgbClr val="000000"/>
                </a:solidFill>
                <a:latin typeface="+mj-lt"/>
              </a:rPr>
              <a:t>Meet Glenn Lockhart, one of our newest GABTR members, representing the Deaf community. With almost a decade of work experience in TRS—which includes interacting with TRS users at consumer, industry, and Deaf community events—Glenn hopes to continue to build on consumer education and engagement and bring his unique perspective to the Board. In addition to GABTR, Glenn is involved with organizations such as Telecommunications for the Deaf, Inc (TDI), the Maryland Association of the Deaf (MDAD), the American Civil Liberties Union (ACLU), and the Association of Governing Boards (AGB). In his free time, he enjoys reading (especially science fiction), doing puzzles, and exercising.</a:t>
            </a:r>
          </a:p>
        </p:txBody>
      </p:sp>
    </p:spTree>
    <p:extLst>
      <p:ext uri="{BB962C8B-B14F-4D97-AF65-F5344CB8AC3E}">
        <p14:creationId xmlns:p14="http://schemas.microsoft.com/office/powerpoint/2010/main" val="394158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3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 Report</a:t>
            </a:r>
          </a:p>
          <a:p>
            <a:pPr algn="ctr"/>
            <a:r>
              <a:rPr lang="en-US" sz="4800" dirty="0">
                <a:latin typeface="Arial" panose="020B0604020202020204" pitchFamily="34" charset="0"/>
                <a:cs typeface="Arial" panose="020B0604020202020204" pitchFamily="34" charset="0"/>
              </a:rPr>
              <a:t>Travis Doughtery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travis.doughtery@maryland.gov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15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RCC’s New Features </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67D3328A-F79F-B147-AD8E-5FB39677AF3B}"/>
              </a:ext>
            </a:extLst>
          </p:cNvPr>
          <p:cNvSpPr/>
          <p:nvPr/>
        </p:nvSpPr>
        <p:spPr>
          <a:xfrm>
            <a:off x="1309671" y="2024068"/>
            <a:ext cx="9271000" cy="172354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b="1" dirty="0">
                <a:solidFill>
                  <a:srgbClr val="C11339"/>
                </a:solidFill>
                <a:latin typeface="+mj-lt"/>
              </a:rPr>
              <a:t>Embedded Captions</a:t>
            </a:r>
          </a:p>
          <a:p>
            <a:pPr marL="800100" lvl="1" indent="-342900">
              <a:spcBef>
                <a:spcPts val="1200"/>
              </a:spcBef>
              <a:buFont typeface="Arial" panose="020B0604020202020204" pitchFamily="34" charset="0"/>
              <a:buChar char="•"/>
            </a:pPr>
            <a:r>
              <a:rPr lang="en-US" sz="2400" dirty="0">
                <a:solidFill>
                  <a:srgbClr val="000000"/>
                </a:solidFill>
                <a:latin typeface="+mj-lt"/>
              </a:rPr>
              <a:t>When accessing meetings via Zoom, Adobe Connect, or others, RCC users can now benefit from an integrated captioning experience in lieu of split-screen viewing.</a:t>
            </a:r>
          </a:p>
        </p:txBody>
      </p:sp>
      <p:sp>
        <p:nvSpPr>
          <p:cNvPr id="11" name="Rectangle 10">
            <a:extLst>
              <a:ext uri="{FF2B5EF4-FFF2-40B4-BE49-F238E27FC236}">
                <a16:creationId xmlns:a16="http://schemas.microsoft.com/office/drawing/2014/main" id="{C8862197-61F3-DE4F-9F94-E7DB94708EE1}"/>
              </a:ext>
            </a:extLst>
          </p:cNvPr>
          <p:cNvSpPr/>
          <p:nvPr/>
        </p:nvSpPr>
        <p:spPr>
          <a:xfrm>
            <a:off x="1309671" y="3734107"/>
            <a:ext cx="9271000" cy="2092881"/>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b="1" dirty="0">
                <a:solidFill>
                  <a:srgbClr val="C11339"/>
                </a:solidFill>
                <a:latin typeface="+mj-lt"/>
              </a:rPr>
              <a:t>Print Transcript</a:t>
            </a:r>
          </a:p>
          <a:p>
            <a:pPr marL="800100" lvl="1" indent="-342900">
              <a:spcBef>
                <a:spcPts val="1200"/>
              </a:spcBef>
              <a:buFont typeface="Arial" panose="020B0604020202020204" pitchFamily="34" charset="0"/>
              <a:buChar char="•"/>
            </a:pPr>
            <a:r>
              <a:rPr lang="en-US" sz="2400" dirty="0">
                <a:solidFill>
                  <a:srgbClr val="000000"/>
                </a:solidFill>
                <a:latin typeface="+mj-lt"/>
              </a:rPr>
              <a:t>This feature can be found at the top of the user’s screen and is present for the duration of the session. Once the Captionist leaves the session, this feature becomes unavailable. As such, please be sure to click the “Print Transcript” button as the meeting is ending.</a:t>
            </a:r>
          </a:p>
        </p:txBody>
      </p:sp>
    </p:spTree>
    <p:extLst>
      <p:ext uri="{BB962C8B-B14F-4D97-AF65-F5344CB8AC3E}">
        <p14:creationId xmlns:p14="http://schemas.microsoft.com/office/powerpoint/2010/main" val="390651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E5DEE280275E41A7589FFEE718065D" ma:contentTypeVersion="5" ma:contentTypeDescription="Create a new document." ma:contentTypeScope="" ma:versionID="927b621c7ac90f262833e1115519f4e9">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487BD6-488C-41D1-BFE9-068205A24A70}"/>
</file>

<file path=customXml/itemProps2.xml><?xml version="1.0" encoding="utf-8"?>
<ds:datastoreItem xmlns:ds="http://schemas.openxmlformats.org/officeDocument/2006/customXml" ds:itemID="{16DA72BB-CA7D-40D0-88E9-9858A516EF50}"/>
</file>

<file path=customXml/itemProps3.xml><?xml version="1.0" encoding="utf-8"?>
<ds:datastoreItem xmlns:ds="http://schemas.openxmlformats.org/officeDocument/2006/customXml" ds:itemID="{CCCA7AB6-595D-4C01-8579-90A49E3D7FF3}"/>
</file>

<file path=docProps/app.xml><?xml version="1.0" encoding="utf-8"?>
<Properties xmlns="http://schemas.openxmlformats.org/officeDocument/2006/extended-properties" xmlns:vt="http://schemas.openxmlformats.org/officeDocument/2006/docPropsVTypes">
  <TotalTime>386</TotalTime>
  <Words>1925</Words>
  <Application>Microsoft Macintosh PowerPoint</Application>
  <PresentationFormat>Widescreen</PresentationFormat>
  <Paragraphs>379</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Renee Landis</cp:lastModifiedBy>
  <cp:revision>45</cp:revision>
  <dcterms:created xsi:type="dcterms:W3CDTF">2021-01-05T20:52:56Z</dcterms:created>
  <dcterms:modified xsi:type="dcterms:W3CDTF">2021-01-13T16:15:21Z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0x0101008DE5DEE280275E41A7589FFEE718065D</vt:lpwstr>
  </property>
</Properties>
</file>